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71" r:id="rId3"/>
    <p:sldId id="264" r:id="rId4"/>
    <p:sldId id="269" r:id="rId5"/>
    <p:sldId id="263" r:id="rId6"/>
    <p:sldId id="261" r:id="rId7"/>
    <p:sldId id="260" r:id="rId8"/>
    <p:sldId id="265" r:id="rId9"/>
    <p:sldId id="266" r:id="rId10"/>
    <p:sldId id="257" r:id="rId11"/>
    <p:sldId id="256" r:id="rId12"/>
    <p:sldId id="259" r:id="rId13"/>
    <p:sldId id="270" r:id="rId14"/>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E3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1789F03D-A31F-4A6B-B733-510F1B3906CE}" type="datetimeFigureOut">
              <a:rPr lang="lv-LV" smtClean="0"/>
              <a:t>10.02.2018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A2FCA94-3BED-4C96-8F23-93209967A467}" type="slidenum">
              <a:rPr lang="lv-LV" smtClean="0"/>
              <a:t>‹#›</a:t>
            </a:fld>
            <a:endParaRPr lang="lv-LV"/>
          </a:p>
        </p:txBody>
      </p:sp>
    </p:spTree>
    <p:extLst>
      <p:ext uri="{BB962C8B-B14F-4D97-AF65-F5344CB8AC3E}">
        <p14:creationId xmlns:p14="http://schemas.microsoft.com/office/powerpoint/2010/main" val="371532119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789F03D-A31F-4A6B-B733-510F1B3906CE}" type="datetimeFigureOut">
              <a:rPr lang="lv-LV" smtClean="0"/>
              <a:t>10.02.2018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A2FCA94-3BED-4C96-8F23-93209967A467}" type="slidenum">
              <a:rPr lang="lv-LV" smtClean="0"/>
              <a:t>‹#›</a:t>
            </a:fld>
            <a:endParaRPr lang="lv-LV"/>
          </a:p>
        </p:txBody>
      </p:sp>
    </p:spTree>
    <p:extLst>
      <p:ext uri="{BB962C8B-B14F-4D97-AF65-F5344CB8AC3E}">
        <p14:creationId xmlns:p14="http://schemas.microsoft.com/office/powerpoint/2010/main" val="249769893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789F03D-A31F-4A6B-B733-510F1B3906CE}" type="datetimeFigureOut">
              <a:rPr lang="lv-LV" smtClean="0"/>
              <a:t>10.02.2018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A2FCA94-3BED-4C96-8F23-93209967A467}" type="slidenum">
              <a:rPr lang="lv-LV" smtClean="0"/>
              <a:t>‹#›</a:t>
            </a:fld>
            <a:endParaRPr lang="lv-LV"/>
          </a:p>
        </p:txBody>
      </p:sp>
    </p:spTree>
    <p:extLst>
      <p:ext uri="{BB962C8B-B14F-4D97-AF65-F5344CB8AC3E}">
        <p14:creationId xmlns:p14="http://schemas.microsoft.com/office/powerpoint/2010/main" val="417926712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789F03D-A31F-4A6B-B733-510F1B3906CE}" type="datetimeFigureOut">
              <a:rPr lang="lv-LV" smtClean="0"/>
              <a:t>10.02.2018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A2FCA94-3BED-4C96-8F23-93209967A467}" type="slidenum">
              <a:rPr lang="lv-LV" smtClean="0"/>
              <a:t>‹#›</a:t>
            </a:fld>
            <a:endParaRPr lang="lv-LV"/>
          </a:p>
        </p:txBody>
      </p:sp>
    </p:spTree>
    <p:extLst>
      <p:ext uri="{BB962C8B-B14F-4D97-AF65-F5344CB8AC3E}">
        <p14:creationId xmlns:p14="http://schemas.microsoft.com/office/powerpoint/2010/main" val="4321260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89F03D-A31F-4A6B-B733-510F1B3906CE}" type="datetimeFigureOut">
              <a:rPr lang="lv-LV" smtClean="0"/>
              <a:t>10.02.2018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A2FCA94-3BED-4C96-8F23-93209967A467}" type="slidenum">
              <a:rPr lang="lv-LV" smtClean="0"/>
              <a:t>‹#›</a:t>
            </a:fld>
            <a:endParaRPr lang="lv-LV"/>
          </a:p>
        </p:txBody>
      </p:sp>
    </p:spTree>
    <p:extLst>
      <p:ext uri="{BB962C8B-B14F-4D97-AF65-F5344CB8AC3E}">
        <p14:creationId xmlns:p14="http://schemas.microsoft.com/office/powerpoint/2010/main" val="68099081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1789F03D-A31F-4A6B-B733-510F1B3906CE}" type="datetimeFigureOut">
              <a:rPr lang="lv-LV" smtClean="0"/>
              <a:t>10.02.2018</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BA2FCA94-3BED-4C96-8F23-93209967A467}" type="slidenum">
              <a:rPr lang="lv-LV" smtClean="0"/>
              <a:t>‹#›</a:t>
            </a:fld>
            <a:endParaRPr lang="lv-LV"/>
          </a:p>
        </p:txBody>
      </p:sp>
    </p:spTree>
    <p:extLst>
      <p:ext uri="{BB962C8B-B14F-4D97-AF65-F5344CB8AC3E}">
        <p14:creationId xmlns:p14="http://schemas.microsoft.com/office/powerpoint/2010/main" val="297897329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1789F03D-A31F-4A6B-B733-510F1B3906CE}" type="datetimeFigureOut">
              <a:rPr lang="lv-LV" smtClean="0"/>
              <a:t>10.02.2018</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BA2FCA94-3BED-4C96-8F23-93209967A467}" type="slidenum">
              <a:rPr lang="lv-LV" smtClean="0"/>
              <a:t>‹#›</a:t>
            </a:fld>
            <a:endParaRPr lang="lv-LV"/>
          </a:p>
        </p:txBody>
      </p:sp>
    </p:spTree>
    <p:extLst>
      <p:ext uri="{BB962C8B-B14F-4D97-AF65-F5344CB8AC3E}">
        <p14:creationId xmlns:p14="http://schemas.microsoft.com/office/powerpoint/2010/main" val="137212210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1789F03D-A31F-4A6B-B733-510F1B3906CE}" type="datetimeFigureOut">
              <a:rPr lang="lv-LV" smtClean="0"/>
              <a:t>10.02.2018</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BA2FCA94-3BED-4C96-8F23-93209967A467}" type="slidenum">
              <a:rPr lang="lv-LV" smtClean="0"/>
              <a:t>‹#›</a:t>
            </a:fld>
            <a:endParaRPr lang="lv-LV"/>
          </a:p>
        </p:txBody>
      </p:sp>
    </p:spTree>
    <p:extLst>
      <p:ext uri="{BB962C8B-B14F-4D97-AF65-F5344CB8AC3E}">
        <p14:creationId xmlns:p14="http://schemas.microsoft.com/office/powerpoint/2010/main" val="67363758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89F03D-A31F-4A6B-B733-510F1B3906CE}" type="datetimeFigureOut">
              <a:rPr lang="lv-LV" smtClean="0"/>
              <a:t>10.02.2018</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BA2FCA94-3BED-4C96-8F23-93209967A467}" type="slidenum">
              <a:rPr lang="lv-LV" smtClean="0"/>
              <a:t>‹#›</a:t>
            </a:fld>
            <a:endParaRPr lang="lv-LV"/>
          </a:p>
        </p:txBody>
      </p:sp>
    </p:spTree>
    <p:extLst>
      <p:ext uri="{BB962C8B-B14F-4D97-AF65-F5344CB8AC3E}">
        <p14:creationId xmlns:p14="http://schemas.microsoft.com/office/powerpoint/2010/main" val="257880361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89F03D-A31F-4A6B-B733-510F1B3906CE}" type="datetimeFigureOut">
              <a:rPr lang="lv-LV" smtClean="0"/>
              <a:t>10.02.2018</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BA2FCA94-3BED-4C96-8F23-93209967A467}" type="slidenum">
              <a:rPr lang="lv-LV" smtClean="0"/>
              <a:t>‹#›</a:t>
            </a:fld>
            <a:endParaRPr lang="lv-LV"/>
          </a:p>
        </p:txBody>
      </p:sp>
    </p:spTree>
    <p:extLst>
      <p:ext uri="{BB962C8B-B14F-4D97-AF65-F5344CB8AC3E}">
        <p14:creationId xmlns:p14="http://schemas.microsoft.com/office/powerpoint/2010/main" val="125805171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89F03D-A31F-4A6B-B733-510F1B3906CE}" type="datetimeFigureOut">
              <a:rPr lang="lv-LV" smtClean="0"/>
              <a:t>10.02.2018</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BA2FCA94-3BED-4C96-8F23-93209967A467}" type="slidenum">
              <a:rPr lang="lv-LV" smtClean="0"/>
              <a:t>‹#›</a:t>
            </a:fld>
            <a:endParaRPr lang="lv-LV"/>
          </a:p>
        </p:txBody>
      </p:sp>
    </p:spTree>
    <p:extLst>
      <p:ext uri="{BB962C8B-B14F-4D97-AF65-F5344CB8AC3E}">
        <p14:creationId xmlns:p14="http://schemas.microsoft.com/office/powerpoint/2010/main" val="107106973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89F03D-A31F-4A6B-B733-510F1B3906CE}" type="datetimeFigureOut">
              <a:rPr lang="lv-LV" smtClean="0"/>
              <a:t>10.02.2018</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FCA94-3BED-4C96-8F23-93209967A467}" type="slidenum">
              <a:rPr lang="lv-LV" smtClean="0"/>
              <a:t>‹#›</a:t>
            </a:fld>
            <a:endParaRPr lang="lv-LV"/>
          </a:p>
        </p:txBody>
      </p:sp>
    </p:spTree>
    <p:extLst>
      <p:ext uri="{BB962C8B-B14F-4D97-AF65-F5344CB8AC3E}">
        <p14:creationId xmlns:p14="http://schemas.microsoft.com/office/powerpoint/2010/main" val="604241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lr1.lsm.lv/lv/raksts/zinamais-nezinamaja/rtu-tapis-izsmidzinams-atkritumu-parklajums-no-vietejiem-materia.a98687/" TargetMode="External"/><Relationship Id="rId2" Type="http://schemas.openxmlformats.org/officeDocument/2006/relationships/hyperlink" Target="http://lr1.lsm.lv/lv/raksts/zinamais-nezinamaja/liktenigas-nejausibas-kimija.-zinatnieki-savus-atklajumus-medz-a.a89284/" TargetMode="External"/><Relationship Id="rId1" Type="http://schemas.openxmlformats.org/officeDocument/2006/relationships/slideLayout" Target="../slideLayouts/slideLayout1.xml"/><Relationship Id="rId6" Type="http://schemas.openxmlformats.org/officeDocument/2006/relationships/hyperlink" Target="https://tvplay.skaties.lv/parraides/900-sekundes/916692?autostart=true" TargetMode="External"/><Relationship Id="rId5" Type="http://schemas.openxmlformats.org/officeDocument/2006/relationships/hyperlink" Target="https://www.youtube.com/watch?time_continue=4&amp;v=_z9Fj47nUec" TargetMode="External"/><Relationship Id="rId4" Type="http://schemas.openxmlformats.org/officeDocument/2006/relationships/hyperlink" Target="https://www.rtu.lv/lv/mlk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tel:+37126870903"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rtu.lv/lv/mlkf/galerija-mlkf/kategorija/zin_2017" TargetMode="External"/><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rtu.lv/lv/universitate/masu-medijiem/zinas/atvert/uzrakstit-zalu-vielu-razosanas-recepti" TargetMode="External"/><Relationship Id="rId2" Type="http://schemas.openxmlformats.org/officeDocument/2006/relationships/hyperlink" Target="https://www.youtube.com/watch?v=d1OeEyYlUpc" TargetMode="Externa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youtube.com/watch?v=amAy8-VABV4" TargetMode="External"/><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www.youtube.com/watch?v=F7WBdK3zo8o" TargetMode="External"/><Relationship Id="rId4" Type="http://schemas.openxmlformats.org/officeDocument/2006/relationships/hyperlink" Target="https://www.youtube.com/watch?v=tq_XbGXx_dg" TargetMode="Externa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lza.lv/images/stories/Pasakumi/0801Kokars.pdf"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www.lza.lv/images/stories/Pasakumi/2017-02-14/LZA_zin_sasniegumi_2016_Turks.pdf"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www.lza.lv/images/stories/Pasakumi/2017-02-14/LZA_zin_sasniegumi_2016_G.Mezinskis.pdf"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cen.acs.org/articles/94/i45/Seeing-static-zinc-oxide-nanowires.html" TargetMode="External"/><Relationship Id="rId3" Type="http://schemas.openxmlformats.org/officeDocument/2006/relationships/hyperlink" Target="https://www.youtube.com/watch?v=eJvdWtW1530" TargetMode="External"/><Relationship Id="rId7" Type="http://schemas.openxmlformats.org/officeDocument/2006/relationships/image" Target="../media/image11.png"/><Relationship Id="rId2" Type="http://schemas.openxmlformats.org/officeDocument/2006/relationships/hyperlink" Target="https://www.rtu.lv/writable/public_files/RTU_elektro_500_8fps.gif" TargetMode="Externa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dx.doi.org/10.1002/admt.20160015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5218" y="6068"/>
            <a:ext cx="10183392" cy="7637544"/>
          </a:xfrm>
          <a:prstGeom prst="rect">
            <a:avLst/>
          </a:prstGeom>
        </p:spPr>
      </p:pic>
      <p:sp>
        <p:nvSpPr>
          <p:cNvPr id="2" name="Rectangle 1"/>
          <p:cNvSpPr/>
          <p:nvPr/>
        </p:nvSpPr>
        <p:spPr>
          <a:xfrm>
            <a:off x="-40424" y="5317533"/>
            <a:ext cx="12192000" cy="1384995"/>
          </a:xfrm>
          <a:prstGeom prst="rect">
            <a:avLst/>
          </a:prstGeom>
        </p:spPr>
        <p:txBody>
          <a:bodyPr wrap="square">
            <a:spAutoFit/>
          </a:bodyPr>
          <a:lstStyle/>
          <a:p>
            <a:pPr algn="ctr"/>
            <a:r>
              <a:rPr lang="lv-LV" sz="2800" b="1" dirty="0" smtClean="0">
                <a:solidFill>
                  <a:schemeClr val="bg1"/>
                </a:solidFill>
                <a:latin typeface="Times New Roman" panose="02020603050405020304" pitchFamily="18" charset="0"/>
                <a:cs typeface="Times New Roman" panose="02020603050405020304" pitchFamily="18" charset="0"/>
              </a:rPr>
              <a:t>RTU MATERIĀLZINĀTNES UN </a:t>
            </a:r>
          </a:p>
          <a:p>
            <a:pPr algn="ctr"/>
            <a:r>
              <a:rPr lang="lv-LV" sz="2800" b="1" dirty="0" smtClean="0">
                <a:solidFill>
                  <a:schemeClr val="bg1"/>
                </a:solidFill>
                <a:latin typeface="Times New Roman" panose="02020603050405020304" pitchFamily="18" charset="0"/>
                <a:cs typeface="Times New Roman" panose="02020603050405020304" pitchFamily="18" charset="0"/>
              </a:rPr>
              <a:t>LIETIŠĶĀS ĶĪMIJAS FAKULTĀTES </a:t>
            </a:r>
          </a:p>
          <a:p>
            <a:pPr algn="ctr"/>
            <a:r>
              <a:rPr lang="lv-LV" sz="2800" b="1" dirty="0" smtClean="0">
                <a:solidFill>
                  <a:schemeClr val="bg1"/>
                </a:solidFill>
                <a:latin typeface="Times New Roman" panose="02020603050405020304" pitchFamily="18" charset="0"/>
                <a:cs typeface="Times New Roman" panose="02020603050405020304" pitchFamily="18" charset="0"/>
              </a:rPr>
              <a:t>ZINĀTNIEKU NOZĪMĪGĀKIE SASNIEGUMI (2012.-2017.)</a:t>
            </a:r>
          </a:p>
        </p:txBody>
      </p:sp>
    </p:spTree>
    <p:extLst>
      <p:ext uri="{BB962C8B-B14F-4D97-AF65-F5344CB8AC3E}">
        <p14:creationId xmlns:p14="http://schemas.microsoft.com/office/powerpoint/2010/main" val="88658276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1990231" cy="2677656"/>
          </a:xfrm>
          <a:prstGeom prst="rect">
            <a:avLst/>
          </a:prstGeom>
        </p:spPr>
        <p:txBody>
          <a:bodyPr wrap="square">
            <a:spAutoFit/>
          </a:bodyPr>
          <a:lstStyle/>
          <a:p>
            <a:r>
              <a:rPr lang="lv-LV" sz="2400" b="1" dirty="0" smtClean="0">
                <a:latin typeface="Times New Roman" panose="02020603050405020304" pitchFamily="18" charset="0"/>
                <a:cs typeface="Times New Roman" panose="02020603050405020304" pitchFamily="18" charset="0"/>
              </a:rPr>
              <a:t>LZA prezidenta atzinības raksts lietišķajā zinātnē 2017.gadā</a:t>
            </a:r>
            <a:r>
              <a:rPr lang="lv-LV" sz="2400" dirty="0" smtClean="0">
                <a:latin typeface="Times New Roman" panose="02020603050405020304" pitchFamily="18" charset="0"/>
                <a:cs typeface="Times New Roman" panose="02020603050405020304" pitchFamily="18" charset="0"/>
              </a:rPr>
              <a:t>:</a:t>
            </a:r>
          </a:p>
          <a:p>
            <a:r>
              <a:rPr lang="lv-LV" sz="2400" b="1" dirty="0" smtClean="0">
                <a:latin typeface="Times New Roman" panose="02020603050405020304" pitchFamily="18" charset="0"/>
                <a:cs typeface="Times New Roman" panose="02020603050405020304" pitchFamily="18" charset="0"/>
              </a:rPr>
              <a:t>«Jauni ķīmiskie savienojumi silikona/sililterminēto polimēru un epoksīda divkomponentu adhezīvu un hermētiķu ekoloģiskās un tehnoloģiskās efektivitātes paaugstināšanai pielietošanai būvniecībā un autobūvē»</a:t>
            </a:r>
          </a:p>
          <a:p>
            <a:r>
              <a:rPr lang="lv-LV" sz="2400" i="1" dirty="0" smtClean="0">
                <a:latin typeface="Times New Roman" panose="02020603050405020304" pitchFamily="18" charset="0"/>
                <a:cs typeface="Times New Roman" panose="02020603050405020304" pitchFamily="18" charset="0"/>
              </a:rPr>
              <a:t>Dr. sc. ing.</a:t>
            </a:r>
            <a:r>
              <a:rPr lang="lv-LV" sz="2400" dirty="0" smtClean="0">
                <a:latin typeface="Times New Roman" panose="02020603050405020304" pitchFamily="18" charset="0"/>
                <a:cs typeface="Times New Roman" panose="02020603050405020304" pitchFamily="18" charset="0"/>
              </a:rPr>
              <a:t> Jānis Zicāns, Nikolajs Kurma, Uldis Rekners, </a:t>
            </a:r>
            <a:r>
              <a:rPr lang="lv-LV" sz="2400" i="1" dirty="0" smtClean="0">
                <a:latin typeface="Times New Roman" panose="02020603050405020304" pitchFamily="18" charset="0"/>
                <a:cs typeface="Times New Roman" panose="02020603050405020304" pitchFamily="18" charset="0"/>
              </a:rPr>
              <a:t>Dr. sc. ing.</a:t>
            </a:r>
            <a:r>
              <a:rPr lang="lv-LV" sz="2400" dirty="0" smtClean="0">
                <a:latin typeface="Times New Roman" panose="02020603050405020304" pitchFamily="18" charset="0"/>
                <a:cs typeface="Times New Roman" panose="02020603050405020304" pitchFamily="18" charset="0"/>
              </a:rPr>
              <a:t> Remo Merijs Meri, Juris Umbraško, Ritvars Bērziņš, Juris Bitenieks (RTU MLĶF Polimērmateriālu institūts sadarbībā ar SIA «</a:t>
            </a:r>
            <a:r>
              <a:rPr lang="lv-LV" sz="2400" i="1" dirty="0" smtClean="0">
                <a:latin typeface="Times New Roman" panose="02020603050405020304" pitchFamily="18" charset="0"/>
                <a:cs typeface="Times New Roman" panose="02020603050405020304" pitchFamily="18" charset="0"/>
              </a:rPr>
              <a:t>TENACHEM/Soudal Group» </a:t>
            </a:r>
            <a:r>
              <a:rPr lang="lv-LV" sz="2400" dirty="0" smtClean="0">
                <a:latin typeface="Times New Roman" panose="02020603050405020304" pitchFamily="18" charset="0"/>
                <a:cs typeface="Times New Roman" panose="02020603050405020304" pitchFamily="18" charset="0"/>
              </a:rPr>
              <a:t>(Latvija/Beļģija) un «</a:t>
            </a:r>
            <a:r>
              <a:rPr lang="lv-LV" sz="2400" i="1" dirty="0" smtClean="0">
                <a:latin typeface="Times New Roman" panose="02020603050405020304" pitchFamily="18" charset="0"/>
                <a:cs typeface="Times New Roman" panose="02020603050405020304" pitchFamily="18" charset="0"/>
              </a:rPr>
              <a:t>Werner Hollbeck GmbH»</a:t>
            </a:r>
            <a:r>
              <a:rPr lang="lv-LV" sz="2400" dirty="0" smtClean="0">
                <a:latin typeface="Times New Roman" panose="02020603050405020304" pitchFamily="18" charset="0"/>
                <a:cs typeface="Times New Roman" panose="02020603050405020304" pitchFamily="18" charset="0"/>
              </a:rPr>
              <a:t> (Vācija)).</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7586" y="3487982"/>
            <a:ext cx="4742645" cy="3161763"/>
          </a:xfrm>
          <a:prstGeom prst="rect">
            <a:avLst/>
          </a:prstGeom>
        </p:spPr>
      </p:pic>
      <p:sp>
        <p:nvSpPr>
          <p:cNvPr id="5" name="Rectangle 4"/>
          <p:cNvSpPr/>
          <p:nvPr/>
        </p:nvSpPr>
        <p:spPr>
          <a:xfrm>
            <a:off x="0" y="2764572"/>
            <a:ext cx="7057623" cy="4093428"/>
          </a:xfrm>
          <a:prstGeom prst="rect">
            <a:avLst/>
          </a:prstGeom>
        </p:spPr>
        <p:txBody>
          <a:bodyPr wrap="square">
            <a:spAutoFit/>
          </a:bodyPr>
          <a:lstStyle/>
          <a:p>
            <a:pPr algn="just"/>
            <a:r>
              <a:rPr lang="lv-LV" sz="2000" dirty="0" smtClean="0">
                <a:latin typeface="Times New Roman" panose="02020603050405020304" pitchFamily="18" charset="0"/>
                <a:cs typeface="Times New Roman" panose="02020603050405020304" pitchFamily="18" charset="0"/>
              </a:rPr>
              <a:t>Sintezēti jauni ķīmiskie savienojumi silikona/sililterminēto polimēru un epoksīda divkomponentu adhezīvu un hermētiķu </a:t>
            </a:r>
          </a:p>
          <a:p>
            <a:pPr algn="just"/>
            <a:r>
              <a:rPr lang="lv-LV" sz="2000" dirty="0" smtClean="0">
                <a:latin typeface="Times New Roman" panose="02020603050405020304" pitchFamily="18" charset="0"/>
                <a:cs typeface="Times New Roman" panose="02020603050405020304" pitchFamily="18" charset="0"/>
              </a:rPr>
              <a:t>ekoloģiskās un tehnoloģiskās efektivitātes paaugstināšanai pielietošanai būvniecībā un autobūvē pašizlīdzinošos hermētiķu, kā arī augstas stiprības un augstas deformējamības adhezīvu vai hermētiķu veidā. Veikta kompozīciju sastāva izstrāde nolūkā </a:t>
            </a:r>
          </a:p>
          <a:p>
            <a:pPr algn="just"/>
            <a:r>
              <a:rPr lang="lv-LV" sz="2000" dirty="0" smtClean="0">
                <a:latin typeface="Times New Roman" panose="02020603050405020304" pitchFamily="18" charset="0"/>
                <a:cs typeface="Times New Roman" panose="02020603050405020304" pitchFamily="18" charset="0"/>
              </a:rPr>
              <a:t>uzlabot cietēšanas kinētiku, kā arī noteikti svarīgākie tehnoloģisko (uzglabāšanas stabilitāte, viskozitāte, cietēšanas kinētika, gēla punkts, agrā stiprība) un ekspluatācijas īpašību rādītāji (stiepes stiprība, cietība, stabilitāte ūdens vidē, izturība pret UV starojumu). Veikta izstrādājamo sistēmu sastāvdaļu nekaitīguma izvērtēšana, aizvietojot reproduktīvajai sistēmai kaitīgos dibultilalvas un tributilalvas katalizatorus ar ekoloģiskākām alternatīvām.</a:t>
            </a:r>
            <a:endParaRPr lang="lv-LV" sz="2000" dirty="0"/>
          </a:p>
        </p:txBody>
      </p:sp>
    </p:spTree>
    <p:extLst>
      <p:ext uri="{BB962C8B-B14F-4D97-AF65-F5344CB8AC3E}">
        <p14:creationId xmlns:p14="http://schemas.microsoft.com/office/powerpoint/2010/main" val="206986635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8940" y="1390918"/>
            <a:ext cx="11754119" cy="2807595"/>
          </a:xfrm>
        </p:spPr>
        <p:txBody>
          <a:bodyPr>
            <a:noAutofit/>
          </a:bodyPr>
          <a:lstStyle/>
          <a:p>
            <a:pPr algn="l">
              <a:lnSpc>
                <a:spcPct val="150000"/>
              </a:lnSpc>
            </a:pPr>
            <a:r>
              <a:rPr lang="lv-LV" sz="2400" b="1" dirty="0" smtClean="0">
                <a:latin typeface="Times New Roman" panose="02020603050405020304" pitchFamily="18" charset="0"/>
                <a:cs typeface="Times New Roman" panose="02020603050405020304" pitchFamily="18" charset="0"/>
                <a:hlinkClick r:id="rId2"/>
              </a:rPr>
              <a:t/>
            </a:r>
            <a:br>
              <a:rPr lang="lv-LV" sz="2400" b="1" dirty="0" smtClean="0">
                <a:latin typeface="Times New Roman" panose="02020603050405020304" pitchFamily="18" charset="0"/>
                <a:cs typeface="Times New Roman" panose="02020603050405020304" pitchFamily="18" charset="0"/>
                <a:hlinkClick r:id="rId2"/>
              </a:rPr>
            </a:br>
            <a:r>
              <a:rPr lang="lv-LV" sz="2400" b="1" dirty="0">
                <a:latin typeface="Times New Roman" panose="02020603050405020304" pitchFamily="18" charset="0"/>
                <a:cs typeface="Times New Roman" panose="02020603050405020304" pitchFamily="18" charset="0"/>
                <a:hlinkClick r:id="rId2"/>
              </a:rPr>
              <a:t/>
            </a:r>
            <a:br>
              <a:rPr lang="lv-LV" sz="2400" b="1" dirty="0">
                <a:latin typeface="Times New Roman" panose="02020603050405020304" pitchFamily="18" charset="0"/>
                <a:cs typeface="Times New Roman" panose="02020603050405020304" pitchFamily="18" charset="0"/>
                <a:hlinkClick r:id="rId2"/>
              </a:rPr>
            </a:br>
            <a:r>
              <a:rPr lang="lv-LV" sz="2400" b="1" dirty="0" smtClean="0">
                <a:latin typeface="Times New Roman" panose="02020603050405020304" pitchFamily="18" charset="0"/>
                <a:cs typeface="Times New Roman" panose="02020603050405020304" pitchFamily="18" charset="0"/>
                <a:hlinkClick r:id="rId2"/>
              </a:rPr>
              <a:t/>
            </a:r>
            <a:br>
              <a:rPr lang="lv-LV" sz="2400" b="1" dirty="0" smtClean="0">
                <a:latin typeface="Times New Roman" panose="02020603050405020304" pitchFamily="18" charset="0"/>
                <a:cs typeface="Times New Roman" panose="02020603050405020304" pitchFamily="18" charset="0"/>
                <a:hlinkClick r:id="rId2"/>
              </a:rPr>
            </a:br>
            <a:r>
              <a:rPr lang="lv-LV" sz="2400" b="1" dirty="0" smtClean="0">
                <a:latin typeface="Times New Roman" panose="02020603050405020304" pitchFamily="18" charset="0"/>
                <a:cs typeface="Times New Roman" panose="02020603050405020304" pitchFamily="18" charset="0"/>
                <a:hlinkClick r:id="rId2"/>
              </a:rPr>
              <a:t>Vai veiksmīga nejaušība ķīmijā ir ikdiena vai tomēr ilgu gadu darbs (LR1)</a:t>
            </a:r>
            <a:r>
              <a:rPr lang="lv-LV" sz="2400" b="1" dirty="0" smtClean="0">
                <a:latin typeface="Times New Roman" panose="02020603050405020304" pitchFamily="18" charset="0"/>
                <a:cs typeface="Times New Roman" panose="02020603050405020304" pitchFamily="18" charset="0"/>
                <a:hlinkClick r:id="rId3"/>
              </a:rPr>
              <a:t/>
            </a:r>
            <a:br>
              <a:rPr lang="lv-LV" sz="2400" b="1" dirty="0" smtClean="0">
                <a:latin typeface="Times New Roman" panose="02020603050405020304" pitchFamily="18" charset="0"/>
                <a:cs typeface="Times New Roman" panose="02020603050405020304" pitchFamily="18" charset="0"/>
                <a:hlinkClick r:id="rId3"/>
              </a:rPr>
            </a:br>
            <a:r>
              <a:rPr lang="lv-LV" sz="2400" b="1" dirty="0" smtClean="0">
                <a:latin typeface="Times New Roman" panose="02020603050405020304" pitchFamily="18" charset="0"/>
                <a:cs typeface="Times New Roman" panose="02020603050405020304" pitchFamily="18" charset="0"/>
                <a:hlinkClick r:id="rId4"/>
              </a:rPr>
              <a:t>RTU tapis izsmidzināms atkritumu pārklājums no vietējiem materiāliem</a:t>
            </a:r>
            <a:r>
              <a:rPr lang="lv-LV" sz="2400" b="1" dirty="0" smtClean="0">
                <a:latin typeface="Times New Roman" panose="02020603050405020304" pitchFamily="18" charset="0"/>
                <a:cs typeface="Times New Roman" panose="02020603050405020304" pitchFamily="18" charset="0"/>
              </a:rPr>
              <a:t/>
            </a:r>
            <a:br>
              <a:rPr lang="lv-LV" sz="2400" b="1" dirty="0" smtClean="0">
                <a:latin typeface="Times New Roman" panose="02020603050405020304" pitchFamily="18" charset="0"/>
                <a:cs typeface="Times New Roman" panose="02020603050405020304" pitchFamily="18" charset="0"/>
              </a:rPr>
            </a:br>
            <a:r>
              <a:rPr lang="lv-LV" sz="2400" b="1" dirty="0" smtClean="0">
                <a:latin typeface="Times New Roman" panose="02020603050405020304" pitchFamily="18" charset="0"/>
                <a:cs typeface="Times New Roman" panose="02020603050405020304" pitchFamily="18" charset="0"/>
                <a:hlinkClick r:id="rId3"/>
              </a:rPr>
              <a:t>RTU radītais pārklājums atkritumu poligoniem</a:t>
            </a:r>
            <a:r>
              <a:rPr lang="lv-LV" sz="2400" b="1" dirty="0" smtClean="0">
                <a:latin typeface="Times New Roman" panose="02020603050405020304" pitchFamily="18" charset="0"/>
                <a:cs typeface="Times New Roman" panose="02020603050405020304" pitchFamily="18" charset="0"/>
              </a:rPr>
              <a:t/>
            </a:r>
            <a:br>
              <a:rPr lang="lv-LV" sz="2400" b="1" dirty="0" smtClean="0">
                <a:latin typeface="Times New Roman" panose="02020603050405020304" pitchFamily="18" charset="0"/>
                <a:cs typeface="Times New Roman" panose="02020603050405020304" pitchFamily="18" charset="0"/>
              </a:rPr>
            </a:br>
            <a:r>
              <a:rPr lang="fi-FI" sz="2400" b="1" dirty="0" smtClean="0">
                <a:latin typeface="Times New Roman" panose="02020603050405020304" pitchFamily="18" charset="0"/>
                <a:cs typeface="Times New Roman" panose="02020603050405020304" pitchFamily="18" charset="0"/>
                <a:hlinkClick r:id="rId5"/>
              </a:rPr>
              <a:t>Jauna veida pārklājums atkritumu poligoniem</a:t>
            </a:r>
            <a:r>
              <a:rPr lang="lv-LV" sz="2400" b="1" dirty="0" smtClean="0">
                <a:latin typeface="Times New Roman" panose="02020603050405020304" pitchFamily="18" charset="0"/>
                <a:cs typeface="Times New Roman" panose="02020603050405020304" pitchFamily="18" charset="0"/>
              </a:rPr>
              <a:t> </a:t>
            </a:r>
            <a:r>
              <a:rPr lang="lv-LV" sz="2400" b="1" dirty="0" smtClean="0">
                <a:latin typeface="Times New Roman" panose="02020603050405020304" pitchFamily="18" charset="0"/>
                <a:cs typeface="Times New Roman" panose="02020603050405020304" pitchFamily="18" charset="0"/>
              </a:rPr>
              <a:t/>
            </a:r>
            <a:br>
              <a:rPr lang="lv-LV" sz="2400" b="1" dirty="0" smtClean="0">
                <a:latin typeface="Times New Roman" panose="02020603050405020304" pitchFamily="18" charset="0"/>
                <a:cs typeface="Times New Roman" panose="02020603050405020304" pitchFamily="18" charset="0"/>
              </a:rPr>
            </a:br>
            <a:r>
              <a:rPr lang="lv-LV" sz="2400" b="1" dirty="0" smtClean="0">
                <a:latin typeface="Times New Roman" panose="02020603050405020304" pitchFamily="18" charset="0"/>
                <a:cs typeface="Times New Roman" panose="02020603050405020304" pitchFamily="18" charset="0"/>
                <a:hlinkClick r:id="rId6"/>
              </a:rPr>
              <a:t>Kā </a:t>
            </a:r>
            <a:r>
              <a:rPr lang="lv-LV" sz="2400" b="1" dirty="0">
                <a:latin typeface="Times New Roman" panose="02020603050405020304" pitchFamily="18" charset="0"/>
                <a:cs typeface="Times New Roman" panose="02020603050405020304" pitchFamily="18" charset="0"/>
                <a:hlinkClick r:id="rId6"/>
              </a:rPr>
              <a:t>šobrīd jūtas sievietes zinātnieces</a:t>
            </a:r>
            <a:r>
              <a:rPr lang="lv-LV" sz="2400" b="1" dirty="0" smtClean="0">
                <a:latin typeface="Times New Roman" panose="02020603050405020304" pitchFamily="18" charset="0"/>
                <a:cs typeface="Times New Roman" panose="02020603050405020304" pitchFamily="18" charset="0"/>
                <a:hlinkClick r:id="rId6"/>
              </a:rPr>
              <a:t>... (K.Šalma-Ancāne)</a:t>
            </a:r>
            <a:endParaRPr lang="lv-LV"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649740"/>
            <a:ext cx="12192000" cy="461665"/>
          </a:xfrm>
          <a:prstGeom prst="rect">
            <a:avLst/>
          </a:prstGeom>
          <a:noFill/>
        </p:spPr>
        <p:txBody>
          <a:bodyPr wrap="square" rtlCol="0">
            <a:spAutoFit/>
          </a:bodyPr>
          <a:lstStyle/>
          <a:p>
            <a:pPr algn="ctr"/>
            <a:r>
              <a:rPr lang="lv-LV" sz="2400" b="1" dirty="0" smtClean="0">
                <a:latin typeface="Times New Roman" panose="02020603050405020304" pitchFamily="18" charset="0"/>
                <a:cs typeface="Times New Roman" panose="02020603050405020304" pitchFamily="18" charset="0"/>
              </a:rPr>
              <a:t>VIDEO UN AUDIOMATERIĀLI PAR MLĶF SASNIEGUMIEM ZINĀTNĒ</a:t>
            </a:r>
            <a:endParaRPr lang="lv-LV"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95823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303455"/>
            <a:ext cx="12192000" cy="2554545"/>
          </a:xfrm>
          <a:prstGeom prst="rect">
            <a:avLst/>
          </a:prstGeom>
        </p:spPr>
        <p:txBody>
          <a:bodyPr wrap="square">
            <a:spAutoFit/>
          </a:bodyPr>
          <a:lstStyle/>
          <a:p>
            <a:r>
              <a:rPr lang="lv-LV" sz="2000" dirty="0" smtClean="0">
                <a:latin typeface="Times New Roman" panose="02020603050405020304" pitchFamily="18" charset="0"/>
                <a:cs typeface="Times New Roman" panose="02020603050405020304" pitchFamily="18" charset="0"/>
              </a:rPr>
              <a:t>Rīgas Dabaszinību skolas pulciņa «Visaptverošā ķīmija» nodarbībās var piedalīties skolēni no 9. līdz 12. klasei. Nodarbību laikā būs iespēja iepazīt dažādas analītiskās metodes, praktizēties organiskajā un neorganiskajā sintēzē, kā arī izprast dažādus ķīmisko pārvērtību pamatprincipus.</a:t>
            </a:r>
          </a:p>
          <a:p>
            <a:r>
              <a:rPr lang="lv-LV" sz="2000" dirty="0" smtClean="0">
                <a:latin typeface="Times New Roman" panose="02020603050405020304" pitchFamily="18" charset="0"/>
                <a:cs typeface="Times New Roman" panose="02020603050405020304" pitchFamily="18" charset="0"/>
              </a:rPr>
              <a:t>Mācību gada laikā notiks dažādas ekskursijas, lai vairāk iepazītu ne tikai zinātnes, bet arī ražošanas nozares Latvijā. Praktiski būs iespēja darboties dažādās RTU Materiālzinātnes un lietišķās ķīmijas fakultātes laboratorijās un iepazīt dažādas tēmas. Viss dižais reiz sācies ar aizrautību un vēlmi mēģināt! </a:t>
            </a:r>
          </a:p>
          <a:p>
            <a:r>
              <a:rPr lang="lv-LV" sz="2000" dirty="0" smtClean="0">
                <a:latin typeface="Times New Roman" panose="02020603050405020304" pitchFamily="18" charset="0"/>
                <a:cs typeface="Times New Roman" panose="02020603050405020304" pitchFamily="18" charset="0"/>
              </a:rPr>
              <a:t>Aicinām visus interesentus uz nodarbībām trešdienās plkst. 17:00. </a:t>
            </a:r>
          </a:p>
          <a:p>
            <a:r>
              <a:rPr lang="lv-LV" sz="2000" dirty="0" smtClean="0">
                <a:latin typeface="Times New Roman" panose="02020603050405020304" pitchFamily="18" charset="0"/>
                <a:cs typeface="Times New Roman" panose="02020603050405020304" pitchFamily="18" charset="0"/>
              </a:rPr>
              <a:t>Papildu informācija: Santa Bērziņa </a:t>
            </a:r>
            <a:r>
              <a:rPr lang="lv-LV" sz="2000" dirty="0" smtClean="0">
                <a:latin typeface="Times New Roman" panose="02020603050405020304" pitchFamily="18" charset="0"/>
                <a:cs typeface="Times New Roman" panose="02020603050405020304" pitchFamily="18" charset="0"/>
                <a:hlinkClick r:id="rId2"/>
              </a:rPr>
              <a:t>+371 26870903</a:t>
            </a:r>
            <a:r>
              <a:rPr lang="lv-LV" sz="2000" dirty="0" smtClean="0">
                <a:latin typeface="Times New Roman" panose="02020603050405020304" pitchFamily="18" charset="0"/>
                <a:cs typeface="Times New Roman" panose="02020603050405020304" pitchFamily="18" charset="0"/>
              </a:rPr>
              <a:t>.</a:t>
            </a:r>
            <a:endParaRPr lang="lv-LV" sz="20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143750" cy="4314825"/>
          </a:xfrm>
          <a:prstGeom prst="rect">
            <a:avLst/>
          </a:prstGeom>
        </p:spPr>
      </p:pic>
      <p:sp>
        <p:nvSpPr>
          <p:cNvPr id="4" name="Rectangle 3"/>
          <p:cNvSpPr/>
          <p:nvPr/>
        </p:nvSpPr>
        <p:spPr>
          <a:xfrm>
            <a:off x="5603051" y="201425"/>
            <a:ext cx="6261651" cy="461665"/>
          </a:xfrm>
          <a:prstGeom prst="rect">
            <a:avLst/>
          </a:prstGeom>
        </p:spPr>
        <p:txBody>
          <a:bodyPr wrap="none">
            <a:spAutoFit/>
          </a:bodyPr>
          <a:lstStyle/>
          <a:p>
            <a:r>
              <a:rPr lang="lv-LV" sz="2400" b="1" dirty="0" smtClean="0">
                <a:latin typeface="Times New Roman" panose="02020603050405020304" pitchFamily="18" charset="0"/>
                <a:cs typeface="Times New Roman" panose="02020603050405020304" pitchFamily="18" charset="0"/>
              </a:rPr>
              <a:t>NODARBĪBAS «VISAPTVEROŠĀ ĶĪMIJA»</a:t>
            </a:r>
            <a:endParaRPr lang="lv-LV"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548785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228" y="230"/>
            <a:ext cx="10281634" cy="6857770"/>
          </a:xfrm>
          <a:prstGeom prst="rect">
            <a:avLst/>
          </a:prstGeom>
        </p:spPr>
      </p:pic>
      <p:sp>
        <p:nvSpPr>
          <p:cNvPr id="3" name="Rectangle 2"/>
          <p:cNvSpPr/>
          <p:nvPr/>
        </p:nvSpPr>
        <p:spPr>
          <a:xfrm>
            <a:off x="3462474" y="192040"/>
            <a:ext cx="5468356" cy="523220"/>
          </a:xfrm>
          <a:prstGeom prst="rect">
            <a:avLst/>
          </a:prstGeom>
        </p:spPr>
        <p:txBody>
          <a:bodyPr wrap="none">
            <a:spAutoFit/>
          </a:bodyPr>
          <a:lstStyle/>
          <a:p>
            <a:r>
              <a:rPr lang="lv-LV" sz="2800" b="1" dirty="0" smtClean="0">
                <a:solidFill>
                  <a:schemeClr val="bg1"/>
                </a:solidFill>
                <a:latin typeface="Times New Roman" panose="02020603050405020304" pitchFamily="18" charset="0"/>
                <a:cs typeface="Times New Roman" panose="02020603050405020304" pitchFamily="18" charset="0"/>
              </a:rPr>
              <a:t>RTU ZINĀTNIEKU NAKTS </a:t>
            </a:r>
            <a:r>
              <a:rPr lang="lv-LV" sz="2800" b="1" dirty="0" smtClean="0">
                <a:solidFill>
                  <a:schemeClr val="bg1"/>
                </a:solidFill>
                <a:latin typeface="Times New Roman" panose="02020603050405020304" pitchFamily="18" charset="0"/>
                <a:cs typeface="Times New Roman" panose="02020603050405020304" pitchFamily="18" charset="0"/>
                <a:hlinkClick r:id="rId3"/>
              </a:rPr>
              <a:t>2017</a:t>
            </a:r>
            <a:endParaRPr lang="lv-LV"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657465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30887"/>
          </a:xfrm>
          <a:prstGeom prst="rect">
            <a:avLst/>
          </a:prstGeom>
        </p:spPr>
        <p:txBody>
          <a:bodyPr wrap="square">
            <a:spAutoFit/>
          </a:bodyPr>
          <a:lstStyle/>
          <a:p>
            <a:pPr algn="ctr"/>
            <a:r>
              <a:rPr lang="lv-LV" sz="2200" b="1" dirty="0" smtClean="0">
                <a:latin typeface="Times New Roman" panose="02020603050405020304" pitchFamily="18" charset="0"/>
                <a:cs typeface="Times New Roman" panose="02020603050405020304" pitchFamily="18" charset="0"/>
              </a:rPr>
              <a:t>IZCILĀKIE RTU ZINĀTNIEKI – Materiālzinātnes un lietišķās ķīmijas fakultātes zinātnieki</a:t>
            </a:r>
          </a:p>
        </p:txBody>
      </p:sp>
      <p:graphicFrame>
        <p:nvGraphicFramePr>
          <p:cNvPr id="3" name="Table 2"/>
          <p:cNvGraphicFramePr>
            <a:graphicFrameLocks noGrp="1"/>
          </p:cNvGraphicFramePr>
          <p:nvPr>
            <p:extLst>
              <p:ext uri="{D42A27DB-BD31-4B8C-83A1-F6EECF244321}">
                <p14:modId xmlns:p14="http://schemas.microsoft.com/office/powerpoint/2010/main" val="1466484218"/>
              </p:ext>
            </p:extLst>
          </p:nvPr>
        </p:nvGraphicFramePr>
        <p:xfrm>
          <a:off x="0" y="477520"/>
          <a:ext cx="12192000" cy="6492240"/>
        </p:xfrm>
        <a:graphic>
          <a:graphicData uri="http://schemas.openxmlformats.org/drawingml/2006/table">
            <a:tbl>
              <a:tblPr firstRow="1" bandRow="1">
                <a:tableStyleId>{5C22544A-7EE6-4342-B048-85BDC9FD1C3A}</a:tableStyleId>
              </a:tblPr>
              <a:tblGrid>
                <a:gridCol w="12192000"/>
              </a:tblGrid>
              <a:tr h="370840">
                <a:tc>
                  <a:txBody>
                    <a:bodyPr/>
                    <a:lstStyle/>
                    <a:p>
                      <a:r>
                        <a:rPr lang="lv-LV" sz="2400" b="1" dirty="0" smtClean="0">
                          <a:solidFill>
                            <a:schemeClr val="tx1"/>
                          </a:solidFill>
                          <a:latin typeface="Times New Roman" panose="02020603050405020304" pitchFamily="18" charset="0"/>
                          <a:cs typeface="Times New Roman" panose="02020603050405020304" pitchFamily="18" charset="0"/>
                        </a:rPr>
                        <a:t>RTU GADA ZINĀTNIEKS: </a:t>
                      </a:r>
                    </a:p>
                    <a:p>
                      <a:r>
                        <a:rPr lang="lv-LV" sz="2400" b="1" dirty="0" smtClean="0">
                          <a:solidFill>
                            <a:schemeClr val="tx1"/>
                          </a:solidFill>
                          <a:latin typeface="Times New Roman" panose="02020603050405020304" pitchFamily="18" charset="0"/>
                          <a:cs typeface="Times New Roman" panose="02020603050405020304" pitchFamily="18" charset="0"/>
                        </a:rPr>
                        <a:t>2012 – </a:t>
                      </a:r>
                      <a:r>
                        <a:rPr lang="lv-LV" sz="2400" b="0" dirty="0" smtClean="0">
                          <a:solidFill>
                            <a:schemeClr val="tx1"/>
                          </a:solidFill>
                          <a:latin typeface="Times New Roman" panose="02020603050405020304" pitchFamily="18" charset="0"/>
                          <a:cs typeface="Times New Roman" panose="02020603050405020304" pitchFamily="18" charset="0"/>
                        </a:rPr>
                        <a:t>Vispārīgās ķīmijas tehnoloģijas institūta profesore </a:t>
                      </a:r>
                      <a:r>
                        <a:rPr lang="lv-LV" sz="2400" b="0" i="1" dirty="0" smtClean="0">
                          <a:solidFill>
                            <a:schemeClr val="tx1"/>
                          </a:solidFill>
                          <a:latin typeface="Times New Roman" panose="02020603050405020304" pitchFamily="18" charset="0"/>
                          <a:cs typeface="Times New Roman" panose="02020603050405020304" pitchFamily="18" charset="0"/>
                        </a:rPr>
                        <a:t>Dr. sc. ing.</a:t>
                      </a:r>
                      <a:r>
                        <a:rPr lang="lv-LV" sz="2400" b="0" dirty="0" smtClean="0">
                          <a:latin typeface="Times New Roman" panose="02020603050405020304" pitchFamily="18" charset="0"/>
                          <a:cs typeface="Times New Roman" panose="02020603050405020304" pitchFamily="18" charset="0"/>
                        </a:rPr>
                        <a:t> </a:t>
                      </a:r>
                      <a:r>
                        <a:rPr lang="lv-LV" sz="2400" b="1" dirty="0" smtClean="0">
                          <a:solidFill>
                            <a:srgbClr val="FF0000"/>
                          </a:solidFill>
                          <a:latin typeface="Times New Roman" panose="02020603050405020304" pitchFamily="18" charset="0"/>
                          <a:cs typeface="Times New Roman" panose="02020603050405020304" pitchFamily="18" charset="0"/>
                        </a:rPr>
                        <a:t>Līga Bērziņa-Cimdiņa</a:t>
                      </a:r>
                    </a:p>
                    <a:p>
                      <a:r>
                        <a:rPr lang="lv-LV" sz="2400" b="1" dirty="0" smtClean="0">
                          <a:solidFill>
                            <a:schemeClr val="tx1"/>
                          </a:solidFill>
                          <a:latin typeface="Times New Roman" panose="02020603050405020304" pitchFamily="18" charset="0"/>
                          <a:cs typeface="Times New Roman" panose="02020603050405020304" pitchFamily="18" charset="0"/>
                        </a:rPr>
                        <a:t>2013 - </a:t>
                      </a:r>
                      <a:r>
                        <a:rPr lang="lv-LV" sz="2400" b="0" dirty="0" smtClean="0">
                          <a:solidFill>
                            <a:schemeClr val="tx1"/>
                          </a:solidFill>
                          <a:latin typeface="Times New Roman" panose="02020603050405020304" pitchFamily="18" charset="0"/>
                          <a:cs typeface="Times New Roman" panose="02020603050405020304" pitchFamily="18" charset="0"/>
                        </a:rPr>
                        <a:t>RTU Polimērmateriālu institūta direktors un RTU Polimērmateriālu pārbaužu laboratororijas vadītājs </a:t>
                      </a:r>
                      <a:r>
                        <a:rPr lang="lv-LV" sz="2400" b="0" i="1" dirty="0" smtClean="0">
                          <a:solidFill>
                            <a:schemeClr val="tx1"/>
                          </a:solidFill>
                          <a:latin typeface="Times New Roman" panose="02020603050405020304" pitchFamily="18" charset="0"/>
                          <a:cs typeface="Times New Roman" panose="02020603050405020304" pitchFamily="18" charset="0"/>
                        </a:rPr>
                        <a:t>Dr. sc. ing.</a:t>
                      </a:r>
                      <a:r>
                        <a:rPr lang="lv-LV" sz="2400" b="0" i="1" dirty="0" smtClean="0">
                          <a:solidFill>
                            <a:srgbClr val="FF0000"/>
                          </a:solidFill>
                          <a:latin typeface="Times New Roman" panose="02020603050405020304" pitchFamily="18" charset="0"/>
                          <a:cs typeface="Times New Roman" panose="02020603050405020304" pitchFamily="18" charset="0"/>
                        </a:rPr>
                        <a:t> </a:t>
                      </a:r>
                      <a:r>
                        <a:rPr lang="lv-LV" sz="2400" b="1" dirty="0" smtClean="0">
                          <a:solidFill>
                            <a:srgbClr val="FF0000"/>
                          </a:solidFill>
                          <a:latin typeface="Times New Roman" panose="02020603050405020304" pitchFamily="18" charset="0"/>
                          <a:cs typeface="Times New Roman" panose="02020603050405020304" pitchFamily="18" charset="0"/>
                        </a:rPr>
                        <a:t>Jānis Zicāns</a:t>
                      </a:r>
                    </a:p>
                    <a:p>
                      <a:r>
                        <a:rPr lang="lv-LV" sz="2400" b="1" dirty="0" smtClean="0">
                          <a:solidFill>
                            <a:schemeClr val="tx1"/>
                          </a:solidFill>
                          <a:latin typeface="Times New Roman" panose="02020603050405020304" pitchFamily="18" charset="0"/>
                          <a:cs typeface="Times New Roman" panose="02020603050405020304" pitchFamily="18" charset="0"/>
                        </a:rPr>
                        <a:t>2015 - </a:t>
                      </a:r>
                      <a:r>
                        <a:rPr lang="lv-LV" sz="2400" b="0" dirty="0" smtClean="0">
                          <a:solidFill>
                            <a:schemeClr val="tx1"/>
                          </a:solidFill>
                          <a:latin typeface="Times New Roman" panose="02020603050405020304" pitchFamily="18" charset="0"/>
                          <a:cs typeface="Times New Roman" panose="02020603050405020304" pitchFamily="18" charset="0"/>
                        </a:rPr>
                        <a:t>Silikātu materiālu institūta direktors un Silikātu augsttemperatūras un neorganisko nanomateriālu tehnoloģijas katedras vadītājs profesors </a:t>
                      </a:r>
                      <a:r>
                        <a:rPr lang="lv-LV" sz="2400" b="0" i="1" dirty="0" smtClean="0">
                          <a:solidFill>
                            <a:schemeClr val="tx1"/>
                          </a:solidFill>
                          <a:latin typeface="Times New Roman" panose="02020603050405020304" pitchFamily="18" charset="0"/>
                          <a:cs typeface="Times New Roman" panose="02020603050405020304" pitchFamily="18" charset="0"/>
                        </a:rPr>
                        <a:t>Dr. sc. ing. </a:t>
                      </a:r>
                      <a:r>
                        <a:rPr lang="lv-LV" sz="2400" b="1" dirty="0" smtClean="0">
                          <a:solidFill>
                            <a:srgbClr val="FF0000"/>
                          </a:solidFill>
                          <a:latin typeface="Times New Roman" panose="02020603050405020304" pitchFamily="18" charset="0"/>
                          <a:cs typeface="Times New Roman" panose="02020603050405020304" pitchFamily="18" charset="0"/>
                        </a:rPr>
                        <a:t>Gundars Mežinskis</a:t>
                      </a:r>
                    </a:p>
                    <a:p>
                      <a:r>
                        <a:rPr lang="lv-LV" sz="2400" b="1" dirty="0" smtClean="0">
                          <a:solidFill>
                            <a:schemeClr val="tx1"/>
                          </a:solidFill>
                          <a:latin typeface="Times New Roman" panose="02020603050405020304" pitchFamily="18" charset="0"/>
                          <a:cs typeface="Times New Roman" panose="02020603050405020304" pitchFamily="18" charset="0"/>
                        </a:rPr>
                        <a:t>2016 - </a:t>
                      </a:r>
                      <a:r>
                        <a:rPr lang="lv-LV" sz="2400" b="0" dirty="0" smtClean="0">
                          <a:solidFill>
                            <a:schemeClr val="tx1"/>
                          </a:solidFill>
                          <a:latin typeface="Times New Roman" panose="02020603050405020304" pitchFamily="18" charset="0"/>
                          <a:cs typeface="Times New Roman" panose="02020603050405020304" pitchFamily="18" charset="0"/>
                        </a:rPr>
                        <a:t>Neorganiskās ķīmijas institūta vadošais pētnieks </a:t>
                      </a:r>
                      <a:r>
                        <a:rPr lang="lv-LV" sz="2400" b="0" i="1" dirty="0" smtClean="0">
                          <a:solidFill>
                            <a:schemeClr val="tx1"/>
                          </a:solidFill>
                          <a:latin typeface="Times New Roman" panose="02020603050405020304" pitchFamily="18" charset="0"/>
                          <a:cs typeface="Times New Roman" panose="02020603050405020304" pitchFamily="18" charset="0"/>
                        </a:rPr>
                        <a:t>PhD</a:t>
                      </a:r>
                      <a:r>
                        <a:rPr lang="lv-LV" sz="2400" b="0" dirty="0" smtClean="0">
                          <a:solidFill>
                            <a:schemeClr val="tx1"/>
                          </a:solidFill>
                          <a:latin typeface="Times New Roman" panose="02020603050405020304" pitchFamily="18" charset="0"/>
                          <a:cs typeface="Times New Roman" panose="02020603050405020304" pitchFamily="18" charset="0"/>
                        </a:rPr>
                        <a:t> </a:t>
                      </a:r>
                      <a:r>
                        <a:rPr lang="lv-LV" sz="2400" b="1" dirty="0" smtClean="0">
                          <a:solidFill>
                            <a:srgbClr val="FF0000"/>
                          </a:solidFill>
                          <a:latin typeface="Times New Roman" panose="02020603050405020304" pitchFamily="18" charset="0"/>
                          <a:cs typeface="Times New Roman" panose="02020603050405020304" pitchFamily="18" charset="0"/>
                        </a:rPr>
                        <a:t>Kārlis Agris Gross</a:t>
                      </a:r>
                    </a:p>
                    <a:p>
                      <a:endParaRPr lang="lv-LV" sz="2400" b="1" dirty="0"/>
                    </a:p>
                  </a:txBody>
                  <a:tcPr>
                    <a:solidFill>
                      <a:srgbClr val="35E3FB">
                        <a:alpha val="50196"/>
                      </a:srgbClr>
                    </a:solidFill>
                  </a:tcPr>
                </a:tc>
              </a:tr>
              <a:tr h="370840">
                <a:tc>
                  <a:txBody>
                    <a:bodyPr/>
                    <a:lstStyle/>
                    <a:p>
                      <a:r>
                        <a:rPr lang="lv-LV" sz="2400" b="1" dirty="0" smtClean="0">
                          <a:latin typeface="Times New Roman" panose="02020603050405020304" pitchFamily="18" charset="0"/>
                          <a:cs typeface="Times New Roman" panose="02020603050405020304" pitchFamily="18" charset="0"/>
                        </a:rPr>
                        <a:t>RTU GADA JAUNAIS ZINĀTNIEKS: </a:t>
                      </a:r>
                    </a:p>
                    <a:p>
                      <a:r>
                        <a:rPr lang="lv-LV" sz="2400" b="1" dirty="0" smtClean="0">
                          <a:latin typeface="Times New Roman" panose="02020603050405020304" pitchFamily="18" charset="0"/>
                          <a:cs typeface="Times New Roman" panose="02020603050405020304" pitchFamily="18" charset="0"/>
                        </a:rPr>
                        <a:t>2013 - </a:t>
                      </a:r>
                      <a:r>
                        <a:rPr lang="lv-LV" sz="2400" dirty="0" smtClean="0">
                          <a:latin typeface="Times New Roman" panose="02020603050405020304" pitchFamily="18" charset="0"/>
                          <a:cs typeface="Times New Roman" panose="02020603050405020304" pitchFamily="18" charset="0"/>
                        </a:rPr>
                        <a:t>Vispārīgās ķīmijas tehnoloģijas institūta vadošais pētnieks docents</a:t>
                      </a:r>
                      <a:r>
                        <a:rPr lang="lv-LV" sz="2400" b="1" dirty="0" smtClean="0">
                          <a:latin typeface="Times New Roman" panose="02020603050405020304" pitchFamily="18" charset="0"/>
                          <a:cs typeface="Times New Roman" panose="02020603050405020304" pitchFamily="18" charset="0"/>
                        </a:rPr>
                        <a:t> </a:t>
                      </a:r>
                      <a:r>
                        <a:rPr lang="lv-LV" sz="2400" i="1" dirty="0" smtClean="0">
                          <a:latin typeface="Times New Roman" panose="02020603050405020304" pitchFamily="18" charset="0"/>
                          <a:cs typeface="Times New Roman" panose="02020603050405020304" pitchFamily="18" charset="0"/>
                        </a:rPr>
                        <a:t>Dr. sc. ing.</a:t>
                      </a:r>
                      <a:r>
                        <a:rPr lang="lv-LV" sz="2400" b="1" i="1" dirty="0" smtClean="0">
                          <a:latin typeface="Times New Roman" panose="02020603050405020304" pitchFamily="18" charset="0"/>
                          <a:cs typeface="Times New Roman" panose="02020603050405020304" pitchFamily="18" charset="0"/>
                        </a:rPr>
                        <a:t> </a:t>
                      </a:r>
                      <a:r>
                        <a:rPr lang="lv-LV" sz="2400" b="1" dirty="0" smtClean="0">
                          <a:solidFill>
                            <a:srgbClr val="FF0000"/>
                          </a:solidFill>
                          <a:latin typeface="Times New Roman" panose="02020603050405020304" pitchFamily="18" charset="0"/>
                          <a:cs typeface="Times New Roman" panose="02020603050405020304" pitchFamily="18" charset="0"/>
                        </a:rPr>
                        <a:t>Jānis Ločs</a:t>
                      </a:r>
                    </a:p>
                    <a:p>
                      <a:r>
                        <a:rPr lang="lv-LV" sz="2400" b="1" dirty="0" smtClean="0">
                          <a:latin typeface="Times New Roman" panose="02020603050405020304" pitchFamily="18" charset="0"/>
                          <a:cs typeface="Times New Roman" panose="02020603050405020304" pitchFamily="18" charset="0"/>
                        </a:rPr>
                        <a:t>2014 - </a:t>
                      </a:r>
                      <a:r>
                        <a:rPr lang="lv-LV" sz="2400" dirty="0" smtClean="0">
                          <a:latin typeface="Times New Roman" panose="02020603050405020304" pitchFamily="18" charset="0"/>
                          <a:cs typeface="Times New Roman" panose="02020603050405020304" pitchFamily="18" charset="0"/>
                        </a:rPr>
                        <a:t>Silikātu materiālu institūta vadošais pētnieks </a:t>
                      </a:r>
                      <a:r>
                        <a:rPr lang="lv-LV" sz="2400" i="1" dirty="0" smtClean="0">
                          <a:latin typeface="Times New Roman" panose="02020603050405020304" pitchFamily="18" charset="0"/>
                          <a:cs typeface="Times New Roman" panose="02020603050405020304" pitchFamily="18" charset="0"/>
                        </a:rPr>
                        <a:t>Dr. sc. ing. </a:t>
                      </a:r>
                      <a:r>
                        <a:rPr lang="lv-LV" sz="2400" b="1" dirty="0" smtClean="0">
                          <a:solidFill>
                            <a:srgbClr val="FF0000"/>
                          </a:solidFill>
                          <a:latin typeface="Times New Roman" panose="02020603050405020304" pitchFamily="18" charset="0"/>
                          <a:cs typeface="Times New Roman" panose="02020603050405020304" pitchFamily="18" charset="0"/>
                        </a:rPr>
                        <a:t>Andris Šutka</a:t>
                      </a:r>
                    </a:p>
                    <a:p>
                      <a:endParaRPr lang="lv-LV" sz="2400" dirty="0"/>
                    </a:p>
                  </a:txBody>
                  <a:tcPr/>
                </a:tc>
              </a:tr>
              <a:tr h="370840">
                <a:tc>
                  <a:txBody>
                    <a:bodyPr/>
                    <a:lstStyle/>
                    <a:p>
                      <a:r>
                        <a:rPr lang="lv-LV" sz="2400" b="1" dirty="0" smtClean="0">
                          <a:latin typeface="Times New Roman" panose="02020603050405020304" pitchFamily="18" charset="0"/>
                          <a:cs typeface="Times New Roman" panose="02020603050405020304" pitchFamily="18" charset="0"/>
                        </a:rPr>
                        <a:t>RTU GADA JAUNĀ ZINĀTNIECE: </a:t>
                      </a:r>
                    </a:p>
                    <a:p>
                      <a:r>
                        <a:rPr lang="lv-LV" sz="2400" b="1" dirty="0" smtClean="0">
                          <a:latin typeface="Times New Roman" panose="02020603050405020304" pitchFamily="18" charset="0"/>
                          <a:cs typeface="Times New Roman" panose="02020603050405020304" pitchFamily="18" charset="0"/>
                        </a:rPr>
                        <a:t>2015 - </a:t>
                      </a:r>
                      <a:r>
                        <a:rPr lang="lv-LV" sz="2400" dirty="0" smtClean="0">
                          <a:latin typeface="Times New Roman" panose="02020603050405020304" pitchFamily="18" charset="0"/>
                          <a:cs typeface="Times New Roman" panose="02020603050405020304" pitchFamily="18" charset="0"/>
                        </a:rPr>
                        <a:t>RTU Rūdolfa Cimdiņa Rīgas Biomateriālu inovāciju un attīstības centra direktore, </a:t>
                      </a:r>
                    </a:p>
                    <a:p>
                      <a:r>
                        <a:rPr lang="lv-LV" sz="2400" dirty="0" smtClean="0">
                          <a:latin typeface="Times New Roman" panose="02020603050405020304" pitchFamily="18" charset="0"/>
                          <a:cs typeface="Times New Roman" panose="02020603050405020304" pitchFamily="18" charset="0"/>
                        </a:rPr>
                        <a:t>RTU MLĶF Vispārīgās ķīmijas tehnoloģijas institūta vadošā pētniece docente </a:t>
                      </a:r>
                      <a:r>
                        <a:rPr lang="lv-LV" sz="2400" b="1" dirty="0" smtClean="0">
                          <a:solidFill>
                            <a:srgbClr val="FF0000"/>
                          </a:solidFill>
                          <a:latin typeface="Times New Roman" panose="02020603050405020304" pitchFamily="18" charset="0"/>
                          <a:cs typeface="Times New Roman" panose="02020603050405020304" pitchFamily="18" charset="0"/>
                        </a:rPr>
                        <a:t>Dagnija Loča</a:t>
                      </a:r>
                      <a:endParaRPr lang="lv-LV" sz="2400" dirty="0" smtClean="0">
                        <a:solidFill>
                          <a:srgbClr val="FF0000"/>
                        </a:solidFill>
                        <a:latin typeface="Times New Roman" panose="02020603050405020304" pitchFamily="18" charset="0"/>
                        <a:cs typeface="Times New Roman" panose="02020603050405020304" pitchFamily="18" charset="0"/>
                      </a:endParaRPr>
                    </a:p>
                    <a:p>
                      <a:r>
                        <a:rPr lang="lv-LV" sz="2400" b="1" dirty="0" smtClean="0">
                          <a:latin typeface="Times New Roman" panose="02020603050405020304" pitchFamily="18" charset="0"/>
                          <a:cs typeface="Times New Roman" panose="02020603050405020304" pitchFamily="18" charset="0"/>
                        </a:rPr>
                        <a:t>2016 - </a:t>
                      </a:r>
                      <a:r>
                        <a:rPr lang="lv-LV" sz="2400" dirty="0" smtClean="0">
                          <a:latin typeface="Times New Roman" panose="02020603050405020304" pitchFamily="18" charset="0"/>
                          <a:cs typeface="Times New Roman" panose="02020603050405020304" pitchFamily="18" charset="0"/>
                        </a:rPr>
                        <a:t>Vispārīgās ķīmijas tehnoloģijas institūta vadošā pētniece </a:t>
                      </a:r>
                      <a:r>
                        <a:rPr lang="lv-LV" sz="2400" b="1" dirty="0" smtClean="0">
                          <a:solidFill>
                            <a:srgbClr val="FF0000"/>
                          </a:solidFill>
                          <a:latin typeface="Times New Roman" panose="02020603050405020304" pitchFamily="18" charset="0"/>
                          <a:cs typeface="Times New Roman" panose="02020603050405020304" pitchFamily="18" charset="0"/>
                        </a:rPr>
                        <a:t>Kristīne Šalma-Ancāne</a:t>
                      </a:r>
                    </a:p>
                    <a:p>
                      <a:endParaRPr lang="lv-LV" sz="2400" dirty="0"/>
                    </a:p>
                  </a:txBody>
                  <a:tcPr/>
                </a:tc>
              </a:tr>
            </a:tbl>
          </a:graphicData>
        </a:graphic>
      </p:graphicFrame>
    </p:spTree>
    <p:extLst>
      <p:ext uri="{BB962C8B-B14F-4D97-AF65-F5344CB8AC3E}">
        <p14:creationId xmlns:p14="http://schemas.microsoft.com/office/powerpoint/2010/main" val="103340931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730" y="101889"/>
            <a:ext cx="11844269" cy="830997"/>
          </a:xfrm>
          <a:prstGeom prst="rect">
            <a:avLst/>
          </a:prstGeom>
        </p:spPr>
        <p:txBody>
          <a:bodyPr wrap="square">
            <a:spAutoFit/>
          </a:bodyPr>
          <a:lstStyle/>
          <a:p>
            <a:r>
              <a:rPr lang="lv-LV" sz="2400" b="1" dirty="0" smtClean="0">
                <a:latin typeface="Times New Roman" panose="02020603050405020304" pitchFamily="18" charset="0"/>
                <a:cs typeface="Times New Roman" panose="02020603050405020304" pitchFamily="18" charset="0"/>
                <a:hlinkClick r:id="rId2"/>
              </a:rPr>
              <a:t>RTU VALORIZĀCIJAS BALVA 2017</a:t>
            </a:r>
            <a:endParaRPr lang="lv-LV" sz="2400" b="1" dirty="0" smtClean="0">
              <a:latin typeface="Times New Roman" panose="02020603050405020304" pitchFamily="18" charset="0"/>
              <a:cs typeface="Times New Roman" panose="02020603050405020304" pitchFamily="18" charset="0"/>
            </a:endParaRPr>
          </a:p>
          <a:p>
            <a:r>
              <a:rPr lang="lv-LV" sz="2400" b="1" dirty="0" smtClean="0">
                <a:latin typeface="Times New Roman" panose="02020603050405020304" pitchFamily="18" charset="0"/>
                <a:cs typeface="Times New Roman" panose="02020603050405020304" pitchFamily="18" charset="0"/>
              </a:rPr>
              <a:t>MLĶF profesors Māris Turks - pirmais RTU </a:t>
            </a:r>
            <a:r>
              <a:rPr lang="lv-LV" sz="2400" b="1" dirty="0" smtClean="0">
                <a:latin typeface="Times New Roman" panose="02020603050405020304" pitchFamily="18" charset="0"/>
                <a:cs typeface="Times New Roman" panose="02020603050405020304" pitchFamily="18" charset="0"/>
                <a:hlinkClick r:id="rId3"/>
              </a:rPr>
              <a:t>Gada balvas valorizācijā </a:t>
            </a:r>
            <a:r>
              <a:rPr lang="lv-LV" sz="2400" b="1" dirty="0" smtClean="0">
                <a:latin typeface="Times New Roman" panose="02020603050405020304" pitchFamily="18" charset="0"/>
                <a:cs typeface="Times New Roman" panose="02020603050405020304" pitchFamily="18" charset="0"/>
              </a:rPr>
              <a:t>ieguvējs (2017.)</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2455" y="1226123"/>
            <a:ext cx="7349544" cy="4897782"/>
          </a:xfrm>
          <a:prstGeom prst="rect">
            <a:avLst/>
          </a:prstGeom>
        </p:spPr>
      </p:pic>
      <p:sp>
        <p:nvSpPr>
          <p:cNvPr id="4" name="Rectangle 3"/>
          <p:cNvSpPr/>
          <p:nvPr/>
        </p:nvSpPr>
        <p:spPr>
          <a:xfrm>
            <a:off x="128789" y="1597522"/>
            <a:ext cx="4533363" cy="4154984"/>
          </a:xfrm>
          <a:prstGeom prst="rect">
            <a:avLst/>
          </a:prstGeom>
        </p:spPr>
        <p:txBody>
          <a:bodyPr wrap="square">
            <a:spAutoFit/>
          </a:bodyPr>
          <a:lstStyle/>
          <a:p>
            <a:pPr algn="just"/>
            <a:r>
              <a:rPr lang="lv-LV" sz="2400" dirty="0" smtClean="0">
                <a:latin typeface="Times New Roman" panose="02020603050405020304" pitchFamily="18" charset="0"/>
                <a:cs typeface="Times New Roman" panose="02020603050405020304" pitchFamily="18" charset="0"/>
              </a:rPr>
              <a:t>Līgumpētījumu veikšana vietējiem un ārvalstu uzņēmumiem, trīs ieviesti un vairāki pieteikti komercializācijas pieteikumi, pieci Latvijas patenti pēdējo divu gadu laikā un aktīva dalība zinātniskās konferencēs — izvērtējot šos rezultātus, M. Turks tika atzīts par RTU 155. jubilejas gadā ieviestās Gada balvas valorizācijā pirmo ieguvēju.</a:t>
            </a:r>
            <a:endParaRPr lang="en-US" sz="24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26784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571449" y="2820608"/>
            <a:ext cx="2666163" cy="4069938"/>
          </a:xfrm>
          <a:prstGeom prst="rect">
            <a:avLst/>
          </a:prstGeom>
        </p:spPr>
      </p:pic>
      <p:sp>
        <p:nvSpPr>
          <p:cNvPr id="2" name="Rectangle 1"/>
          <p:cNvSpPr/>
          <p:nvPr/>
        </p:nvSpPr>
        <p:spPr>
          <a:xfrm>
            <a:off x="0" y="0"/>
            <a:ext cx="12192001" cy="3524042"/>
          </a:xfrm>
          <a:prstGeom prst="rect">
            <a:avLst/>
          </a:prstGeom>
        </p:spPr>
        <p:txBody>
          <a:bodyPr wrap="square">
            <a:spAutoFit/>
          </a:bodyPr>
          <a:lstStyle/>
          <a:p>
            <a:pPr algn="ctr"/>
            <a:r>
              <a:rPr lang="lv-LV" sz="2400" b="1" dirty="0" smtClean="0">
                <a:latin typeface="Times New Roman" panose="02020603050405020304" pitchFamily="18" charset="0"/>
                <a:cs typeface="Times New Roman" panose="02020603050405020304" pitchFamily="18" charset="0"/>
              </a:rPr>
              <a:t>MLĶF zinātnieces - «</a:t>
            </a:r>
            <a:r>
              <a:rPr lang="lv-LV" sz="2400" b="1" i="1" dirty="0" smtClean="0">
                <a:latin typeface="Times New Roman" panose="02020603050405020304" pitchFamily="18" charset="0"/>
                <a:cs typeface="Times New Roman" panose="02020603050405020304" pitchFamily="18" charset="0"/>
              </a:rPr>
              <a:t>L</a:t>
            </a:r>
            <a:r>
              <a:rPr lang="el-GR" sz="2400" b="1" i="1" dirty="0" smtClean="0">
                <a:latin typeface="Times New Roman" panose="02020603050405020304" pitchFamily="18" charset="0"/>
                <a:cs typeface="Times New Roman" panose="02020603050405020304" pitchFamily="18" charset="0"/>
              </a:rPr>
              <a:t>΄</a:t>
            </a:r>
            <a:r>
              <a:rPr lang="lv-LV" sz="2400" b="1" i="1" dirty="0" smtClean="0">
                <a:latin typeface="Times New Roman" panose="02020603050405020304" pitchFamily="18" charset="0"/>
                <a:cs typeface="Times New Roman" panose="02020603050405020304" pitchFamily="18" charset="0"/>
              </a:rPr>
              <a:t>Oréal</a:t>
            </a:r>
            <a:r>
              <a:rPr lang="lv-LV" sz="2400" b="1" dirty="0" smtClean="0">
                <a:latin typeface="Times New Roman" panose="02020603050405020304" pitchFamily="18" charset="0"/>
                <a:cs typeface="Times New Roman" panose="02020603050405020304" pitchFamily="18" charset="0"/>
              </a:rPr>
              <a:t>» Latvijas stipendijas «Sievietēm zinātnē» laureātes:</a:t>
            </a:r>
          </a:p>
          <a:p>
            <a:pPr algn="ctr"/>
            <a:r>
              <a:rPr lang="lv-LV" sz="1000" dirty="0" smtClean="0">
                <a:latin typeface="Times New Roman" panose="02020603050405020304" pitchFamily="18" charset="0"/>
                <a:cs typeface="Times New Roman" panose="02020603050405020304" pitchFamily="18" charset="0"/>
                <a:hlinkClick r:id="rId3"/>
              </a:rPr>
              <a:t>https://www.youtube.com/watch?v=amAy8-VABV4</a:t>
            </a:r>
            <a:endParaRPr lang="lv-LV" sz="1000" dirty="0" smtClean="0">
              <a:latin typeface="Times New Roman" panose="02020603050405020304" pitchFamily="18" charset="0"/>
              <a:cs typeface="Times New Roman" panose="02020603050405020304" pitchFamily="18" charset="0"/>
            </a:endParaRPr>
          </a:p>
          <a:p>
            <a:r>
              <a:rPr lang="lv-LV" sz="2400" b="1" dirty="0" smtClean="0">
                <a:solidFill>
                  <a:schemeClr val="accent1">
                    <a:lumMod val="75000"/>
                  </a:schemeClr>
                </a:solidFill>
                <a:latin typeface="Times New Roman" panose="02020603050405020304" pitchFamily="18" charset="0"/>
                <a:cs typeface="Times New Roman" panose="02020603050405020304" pitchFamily="18" charset="0"/>
              </a:rPr>
              <a:t>Dagnija Loča </a:t>
            </a:r>
            <a:r>
              <a:rPr lang="lv-LV" sz="2400" dirty="0" smtClean="0">
                <a:latin typeface="Times New Roman" panose="02020603050405020304" pitchFamily="18" charset="0"/>
                <a:cs typeface="Times New Roman" panose="02020603050405020304" pitchFamily="18" charset="0"/>
              </a:rPr>
              <a:t>(2012.) - RTU Rūdolfa Cimdiņa Rīgas Biomateriālu inovāciju un attīstības centra vadošā pētniece                    </a:t>
            </a:r>
          </a:p>
          <a:p>
            <a:r>
              <a:rPr lang="lv-LV" sz="2400" b="1" dirty="0" smtClean="0">
                <a:latin typeface="Times New Roman" panose="02020603050405020304" pitchFamily="18" charset="0"/>
                <a:cs typeface="Times New Roman" panose="02020603050405020304" pitchFamily="18" charset="0"/>
                <a:hlinkClick r:id="rId4"/>
              </a:rPr>
              <a:t>Kristīne Šalma-Ancāne  </a:t>
            </a:r>
            <a:r>
              <a:rPr lang="lv-LV" sz="2400" dirty="0" smtClean="0">
                <a:latin typeface="Times New Roman" panose="02020603050405020304" pitchFamily="18" charset="0"/>
                <a:cs typeface="Times New Roman" panose="02020603050405020304" pitchFamily="18" charset="0"/>
              </a:rPr>
              <a:t>(2016.) - Vispārīgās ķīmijas tehnoloģijas institūta vadošā pētniece </a:t>
            </a:r>
          </a:p>
          <a:p>
            <a:r>
              <a:rPr lang="lv-LV" sz="2400" b="1" dirty="0" smtClean="0">
                <a:latin typeface="Times New Roman" panose="02020603050405020304" pitchFamily="18" charset="0"/>
                <a:cs typeface="Times New Roman" panose="02020603050405020304" pitchFamily="18" charset="0"/>
                <a:hlinkClick r:id="rId3"/>
              </a:rPr>
              <a:t>Jevgeņija Lugiņina </a:t>
            </a:r>
            <a:r>
              <a:rPr lang="lv-LV" sz="2400" dirty="0" smtClean="0">
                <a:latin typeface="Times New Roman" panose="02020603050405020304" pitchFamily="18" charset="0"/>
                <a:cs typeface="Times New Roman" panose="02020603050405020304" pitchFamily="18" charset="0"/>
              </a:rPr>
              <a:t>(2016.) - Organiskās ķīmijas tehnoloģijas institūta pētniece</a:t>
            </a:r>
          </a:p>
          <a:p>
            <a:r>
              <a:rPr lang="lv-LV" sz="2400" b="1" dirty="0" smtClean="0">
                <a:latin typeface="Times New Roman" panose="02020603050405020304" pitchFamily="18" charset="0"/>
                <a:cs typeface="Times New Roman" panose="02020603050405020304" pitchFamily="18" charset="0"/>
                <a:hlinkClick r:id="rId5"/>
              </a:rPr>
              <a:t>Marina Sokolova </a:t>
            </a:r>
            <a:r>
              <a:rPr lang="lv-LV" sz="2400" dirty="0" smtClean="0">
                <a:latin typeface="Times New Roman" panose="02020603050405020304" pitchFamily="18" charset="0"/>
                <a:cs typeface="Times New Roman" panose="02020603050405020304" pitchFamily="18" charset="0"/>
              </a:rPr>
              <a:t>(2017.) – RTU Rūdolfa Cimdiņa Rīgas Biomateriālu inovāciju un attīstības centra pētniece </a:t>
            </a:r>
            <a:endParaRPr lang="lv-LV" sz="2400" b="1" dirty="0" smtClean="0">
              <a:latin typeface="Times New Roman" panose="02020603050405020304" pitchFamily="18" charset="0"/>
              <a:cs typeface="Times New Roman" panose="02020603050405020304" pitchFamily="18" charset="0"/>
            </a:endParaRPr>
          </a:p>
          <a:p>
            <a:endParaRPr lang="lv-LV" sz="2100" b="1" dirty="0" smtClean="0">
              <a:latin typeface="Times New Roman" panose="02020603050405020304" pitchFamily="18" charset="0"/>
              <a:cs typeface="Times New Roman" panose="02020603050405020304" pitchFamily="18" charset="0"/>
            </a:endParaRPr>
          </a:p>
          <a:p>
            <a:endParaRPr lang="lv-LV" sz="2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1" y="3570208"/>
            <a:ext cx="2149654" cy="2006344"/>
          </a:xfrm>
          <a:prstGeom prst="rect">
            <a:avLst/>
          </a:prstGeom>
        </p:spPr>
      </p:pic>
      <p:pic>
        <p:nvPicPr>
          <p:cNvPr id="4" name="Picture 3"/>
          <p:cNvPicPr>
            <a:picLocks noChangeAspect="1"/>
          </p:cNvPicPr>
          <p:nvPr/>
        </p:nvPicPr>
        <p:blipFill>
          <a:blip r:embed="rId7"/>
          <a:stretch>
            <a:fillRect/>
          </a:stretch>
        </p:blipFill>
        <p:spPr>
          <a:xfrm>
            <a:off x="2148207" y="2825906"/>
            <a:ext cx="3095345" cy="4032094"/>
          </a:xfrm>
          <a:prstGeom prst="rect">
            <a:avLst/>
          </a:prstGeom>
        </p:spPr>
      </p:pic>
      <p:pic>
        <p:nvPicPr>
          <p:cNvPr id="5" name="Picture 4"/>
          <p:cNvPicPr>
            <a:picLocks noChangeAspect="1"/>
          </p:cNvPicPr>
          <p:nvPr/>
        </p:nvPicPr>
        <p:blipFill>
          <a:blip r:embed="rId8"/>
          <a:stretch>
            <a:fillRect/>
          </a:stretch>
        </p:blipFill>
        <p:spPr>
          <a:xfrm>
            <a:off x="5116552" y="2825906"/>
            <a:ext cx="2574105" cy="4032094"/>
          </a:xfrm>
          <a:prstGeom prst="rect">
            <a:avLst/>
          </a:prstGeom>
        </p:spPr>
      </p:pic>
      <p:pic>
        <p:nvPicPr>
          <p:cNvPr id="6" name="Picture 5"/>
          <p:cNvPicPr>
            <a:picLocks noChangeAspect="1"/>
          </p:cNvPicPr>
          <p:nvPr/>
        </p:nvPicPr>
        <p:blipFill>
          <a:blip r:embed="rId9"/>
          <a:stretch>
            <a:fillRect/>
          </a:stretch>
        </p:blipFill>
        <p:spPr>
          <a:xfrm>
            <a:off x="7690657" y="2820608"/>
            <a:ext cx="2099850" cy="4037392"/>
          </a:xfrm>
          <a:prstGeom prst="rect">
            <a:avLst/>
          </a:prstGeom>
        </p:spPr>
      </p:pic>
    </p:spTree>
    <p:extLst>
      <p:ext uri="{BB962C8B-B14F-4D97-AF65-F5344CB8AC3E}">
        <p14:creationId xmlns:p14="http://schemas.microsoft.com/office/powerpoint/2010/main" val="201930804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0019"/>
            <a:ext cx="12080383" cy="1938992"/>
          </a:xfrm>
          <a:prstGeom prst="rect">
            <a:avLst/>
          </a:prstGeom>
        </p:spPr>
        <p:txBody>
          <a:bodyPr wrap="square">
            <a:spAutoFit/>
          </a:bodyPr>
          <a:lstStyle/>
          <a:p>
            <a:pPr algn="ctr"/>
            <a:r>
              <a:rPr lang="lv-LV" sz="2400" b="1" dirty="0" smtClean="0">
                <a:latin typeface="Times New Roman" panose="02020603050405020304" pitchFamily="18" charset="0"/>
                <a:cs typeface="Times New Roman" panose="02020603050405020304" pitchFamily="18" charset="0"/>
              </a:rPr>
              <a:t>NOZĪMĪGĀKIE LATVIJAS ZINĀTNES SASNIEGUMI, KAS VEIKTI MLĶF</a:t>
            </a:r>
          </a:p>
          <a:p>
            <a:r>
              <a:rPr lang="lv-LV" sz="2400" b="1" dirty="0" smtClean="0">
                <a:solidFill>
                  <a:srgbClr val="FF0000"/>
                </a:solidFill>
                <a:latin typeface="Times New Roman" panose="02020603050405020304" pitchFamily="18" charset="0"/>
                <a:cs typeface="Times New Roman" panose="02020603050405020304" pitchFamily="18" charset="0"/>
              </a:rPr>
              <a:t>Nozīmīgākie Latvijas zinātnes sasniegumi 2012.gadā: </a:t>
            </a:r>
          </a:p>
          <a:p>
            <a:r>
              <a:rPr lang="lv-LV" sz="2400" b="1" dirty="0" smtClean="0">
                <a:solidFill>
                  <a:schemeClr val="accent1">
                    <a:lumMod val="50000"/>
                  </a:schemeClr>
                </a:solidFill>
                <a:latin typeface="Times New Roman" panose="02020603050405020304" pitchFamily="18" charset="0"/>
                <a:cs typeface="Times New Roman" panose="02020603050405020304" pitchFamily="18" charset="0"/>
              </a:rPr>
              <a:t>«Jaunas katalītiskas glicerīnskābes un pienskābes iegūšanas metodes, oksidējot glicerīnu ar gaisu vai molekulāro skābekli. Jauna aktīvāku un selektīvāku katalizatoru sintēzes metode»</a:t>
            </a:r>
          </a:p>
        </p:txBody>
      </p:sp>
      <p:sp>
        <p:nvSpPr>
          <p:cNvPr id="4" name="Rectangle 3"/>
          <p:cNvSpPr/>
          <p:nvPr/>
        </p:nvSpPr>
        <p:spPr>
          <a:xfrm>
            <a:off x="111617" y="3441680"/>
            <a:ext cx="6709125" cy="3416320"/>
          </a:xfrm>
          <a:prstGeom prst="rect">
            <a:avLst/>
          </a:prstGeom>
        </p:spPr>
        <p:txBody>
          <a:bodyPr wrap="square">
            <a:spAutoFit/>
          </a:bodyPr>
          <a:lstStyle/>
          <a:p>
            <a:r>
              <a:rPr lang="lv-LV" sz="2400" b="1" dirty="0" smtClean="0">
                <a:solidFill>
                  <a:srgbClr val="FF0000"/>
                </a:solidFill>
                <a:latin typeface="Times New Roman" panose="02020603050405020304" pitchFamily="18" charset="0"/>
                <a:cs typeface="Times New Roman" panose="02020603050405020304" pitchFamily="18" charset="0"/>
              </a:rPr>
              <a:t>Latvijas Zinātņu akadēmijas "Gada balvas zinātnē 2013" laureāti:</a:t>
            </a:r>
          </a:p>
          <a:p>
            <a:r>
              <a:rPr lang="lv-LV" sz="2400" b="1" dirty="0" smtClean="0">
                <a:latin typeface="Times New Roman" panose="02020603050405020304" pitchFamily="18" charset="0"/>
                <a:cs typeface="Times New Roman" panose="02020603050405020304" pitchFamily="18" charset="0"/>
                <a:hlinkClick r:id="rId2"/>
              </a:rPr>
              <a:t>«Sintezēti un izpētīti oriģinālas struktūras organiskie stikli lietojumam fotonikas ierīcēs»</a:t>
            </a:r>
            <a:endParaRPr lang="lv-LV" sz="2400" b="1" dirty="0" smtClean="0">
              <a:latin typeface="Times New Roman" panose="02020603050405020304" pitchFamily="18" charset="0"/>
              <a:cs typeface="Times New Roman" panose="02020603050405020304" pitchFamily="18" charset="0"/>
            </a:endParaRPr>
          </a:p>
          <a:p>
            <a:r>
              <a:rPr lang="lv-LV" sz="2400" dirty="0" smtClean="0">
                <a:latin typeface="Times New Roman" panose="02020603050405020304" pitchFamily="18" charset="0"/>
                <a:cs typeface="Times New Roman" panose="02020603050405020304" pitchFamily="18" charset="0"/>
              </a:rPr>
              <a:t>LZA kor.loc. Valdis Kokars, akad. Valdis Kampars, Kaspars Traskovskis, Elmārs Zariņš, Lauma Laipniece ; </a:t>
            </a:r>
            <a:r>
              <a:rPr lang="lv-LV" sz="2400" i="1" dirty="0" smtClean="0">
                <a:latin typeface="Times New Roman" panose="02020603050405020304" pitchFamily="18" charset="0"/>
                <a:cs typeface="Times New Roman" panose="02020603050405020304" pitchFamily="18" charset="0"/>
              </a:rPr>
              <a:t>Dr.</a:t>
            </a:r>
            <a:r>
              <a:rPr lang="lv-LV" sz="2400" dirty="0" smtClean="0">
                <a:latin typeface="Times New Roman" panose="02020603050405020304" pitchFamily="18" charset="0"/>
                <a:cs typeface="Times New Roman" panose="02020603050405020304" pitchFamily="18" charset="0"/>
              </a:rPr>
              <a:t> Aivars Vembris, Andrejs Tokmakovs, LZA kor.loc. Mārtiņš Rutkis (RTU Lietišķās ķīmijas institūts, LU Cietvielu fizikas institūts) </a:t>
            </a:r>
            <a:endParaRPr lang="lv-LV" sz="2400" dirty="0">
              <a:latin typeface="Times New Roman" panose="02020603050405020304" pitchFamily="18" charset="0"/>
              <a:cs typeface="Times New Roman" panose="02020603050405020304" pitchFamily="18" charset="0"/>
            </a:endParaRPr>
          </a:p>
        </p:txBody>
      </p:sp>
      <p:pic>
        <p:nvPicPr>
          <p:cNvPr id="5" name="Picture 2" descr="http://www.ktf.rtu.lv/wp-content/uploads/2016/11/333-la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486" y="2952510"/>
            <a:ext cx="5270514" cy="39054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1752181"/>
            <a:ext cx="12080383" cy="1200329"/>
          </a:xfrm>
          <a:prstGeom prst="rect">
            <a:avLst/>
          </a:prstGeom>
        </p:spPr>
        <p:txBody>
          <a:bodyPr wrap="square">
            <a:spAutoFit/>
          </a:bodyPr>
          <a:lstStyle/>
          <a:p>
            <a:r>
              <a:rPr lang="lv-LV" sz="2400" i="1" dirty="0" smtClean="0">
                <a:latin typeface="Times New Roman" panose="02020603050405020304" pitchFamily="18" charset="0"/>
                <a:cs typeface="Times New Roman" panose="02020603050405020304" pitchFamily="18" charset="0"/>
              </a:rPr>
              <a:t>Dr.chem.</a:t>
            </a:r>
            <a:r>
              <a:rPr lang="lv-LV" sz="2400" dirty="0" smtClean="0">
                <a:latin typeface="Times New Roman" panose="02020603050405020304" pitchFamily="18" charset="0"/>
                <a:cs typeface="Times New Roman" panose="02020603050405020304" pitchFamily="18" charset="0"/>
              </a:rPr>
              <a:t> Svetlana Čornaja, LZA īst.loc. Valdis Kampars, </a:t>
            </a:r>
            <a:r>
              <a:rPr lang="lv-LV" sz="2400" i="1" dirty="0" smtClean="0">
                <a:latin typeface="Times New Roman" panose="02020603050405020304" pitchFamily="18" charset="0"/>
                <a:cs typeface="Times New Roman" panose="02020603050405020304" pitchFamily="18" charset="0"/>
              </a:rPr>
              <a:t>Dr.sc. ing.</a:t>
            </a:r>
            <a:r>
              <a:rPr lang="lv-LV" sz="2400" dirty="0" smtClean="0">
                <a:latin typeface="Times New Roman" panose="02020603050405020304" pitchFamily="18" charset="0"/>
                <a:cs typeface="Times New Roman" panose="02020603050405020304" pitchFamily="18" charset="0"/>
              </a:rPr>
              <a:t> Ēriks Palčevskis</a:t>
            </a:r>
            <a:r>
              <a:rPr lang="lv-LV" sz="2400" i="1" dirty="0" smtClean="0">
                <a:latin typeface="Times New Roman" panose="02020603050405020304" pitchFamily="18" charset="0"/>
                <a:cs typeface="Times New Roman" panose="02020603050405020304" pitchFamily="18" charset="0"/>
              </a:rPr>
              <a:t>, Dr.chem.</a:t>
            </a:r>
            <a:r>
              <a:rPr lang="lv-LV" sz="2400" dirty="0" smtClean="0">
                <a:latin typeface="Times New Roman" panose="02020603050405020304" pitchFamily="18" charset="0"/>
                <a:cs typeface="Times New Roman" panose="02020603050405020304" pitchFamily="18" charset="0"/>
              </a:rPr>
              <a:t> Lidija Kuļikova, </a:t>
            </a:r>
            <a:r>
              <a:rPr lang="lv-LV" sz="2400" i="1" dirty="0" smtClean="0">
                <a:latin typeface="Times New Roman" panose="02020603050405020304" pitchFamily="18" charset="0"/>
                <a:cs typeface="Times New Roman" panose="02020603050405020304" pitchFamily="18" charset="0"/>
              </a:rPr>
              <a:t>Dr.chem.</a:t>
            </a:r>
            <a:r>
              <a:rPr lang="lv-LV" sz="2400" dirty="0" smtClean="0">
                <a:latin typeface="Times New Roman" panose="02020603050405020304" pitchFamily="18" charset="0"/>
                <a:cs typeface="Times New Roman" panose="02020603050405020304" pitchFamily="18" charset="0"/>
              </a:rPr>
              <a:t> Vera Serga, </a:t>
            </a:r>
            <a:r>
              <a:rPr lang="lv-LV" sz="2400" i="1" dirty="0" smtClean="0">
                <a:latin typeface="Times New Roman" panose="02020603050405020304" pitchFamily="18" charset="0"/>
                <a:cs typeface="Times New Roman" panose="02020603050405020304" pitchFamily="18" charset="0"/>
              </a:rPr>
              <a:t>Dr.chem. </a:t>
            </a:r>
            <a:r>
              <a:rPr lang="lv-LV" sz="2400" dirty="0" smtClean="0">
                <a:latin typeface="Times New Roman" panose="02020603050405020304" pitchFamily="18" charset="0"/>
                <a:cs typeface="Times New Roman" panose="02020603050405020304" pitchFamily="18" charset="0"/>
              </a:rPr>
              <a:t>Svetlana Žižkuna, Konstantīns Dubencovs, Olga Stepanova, Elīna Sproģe, Antons Cvetkovs (Lietišķās ķīmijas institūts) </a:t>
            </a:r>
            <a:endParaRPr lang="lv-LV"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384910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386" y="0"/>
            <a:ext cx="11840724" cy="5632311"/>
          </a:xfrm>
          <a:prstGeom prst="rect">
            <a:avLst/>
          </a:prstGeom>
        </p:spPr>
        <p:txBody>
          <a:bodyPr wrap="square">
            <a:spAutoFit/>
          </a:bodyPr>
          <a:lstStyle/>
          <a:p>
            <a:r>
              <a:rPr lang="lv-LV" sz="2400" b="1" dirty="0" smtClean="0">
                <a:solidFill>
                  <a:srgbClr val="FF0000"/>
                </a:solidFill>
                <a:latin typeface="Times New Roman" panose="02020603050405020304" pitchFamily="18" charset="0"/>
                <a:cs typeface="Times New Roman" panose="02020603050405020304" pitchFamily="18" charset="0"/>
              </a:rPr>
              <a:t>"Gada balvas zinātnē 2015"</a:t>
            </a:r>
            <a:r>
              <a:rPr lang="lv-LV" sz="2400" dirty="0" smtClean="0">
                <a:solidFill>
                  <a:srgbClr val="FF0000"/>
                </a:solidFill>
                <a:latin typeface="Times New Roman" panose="02020603050405020304" pitchFamily="18" charset="0"/>
                <a:cs typeface="Times New Roman" panose="02020603050405020304" pitchFamily="18" charset="0"/>
              </a:rPr>
              <a:t> </a:t>
            </a:r>
            <a:r>
              <a:rPr lang="lv-LV" sz="2400" b="1" dirty="0" smtClean="0">
                <a:solidFill>
                  <a:srgbClr val="FF0000"/>
                </a:solidFill>
                <a:latin typeface="Times New Roman" panose="02020603050405020304" pitchFamily="18" charset="0"/>
                <a:cs typeface="Times New Roman" panose="02020603050405020304" pitchFamily="18" charset="0"/>
              </a:rPr>
              <a:t>laureāti:</a:t>
            </a:r>
          </a:p>
          <a:p>
            <a:endParaRPr lang="lv-LV" sz="2400" dirty="0" smtClean="0">
              <a:solidFill>
                <a:srgbClr val="FF0000"/>
              </a:solidFill>
              <a:latin typeface="Times New Roman" panose="02020603050405020304" pitchFamily="18" charset="0"/>
              <a:cs typeface="Times New Roman" panose="02020603050405020304" pitchFamily="18" charset="0"/>
            </a:endParaRPr>
          </a:p>
          <a:p>
            <a:r>
              <a:rPr lang="lv-LV" sz="2400" dirty="0" smtClean="0">
                <a:solidFill>
                  <a:schemeClr val="accent1">
                    <a:lumMod val="50000"/>
                  </a:schemeClr>
                </a:solidFill>
                <a:latin typeface="Times New Roman" panose="02020603050405020304" pitchFamily="18" charset="0"/>
                <a:cs typeface="Times New Roman" panose="02020603050405020304" pitchFamily="18" charset="0"/>
              </a:rPr>
              <a:t>«</a:t>
            </a:r>
            <a:r>
              <a:rPr lang="lv-LV" sz="2400" b="1" dirty="0" smtClean="0">
                <a:solidFill>
                  <a:schemeClr val="accent1">
                    <a:lumMod val="50000"/>
                  </a:schemeClr>
                </a:solidFill>
                <a:latin typeface="Times New Roman" panose="02020603050405020304" pitchFamily="18" charset="0"/>
                <a:cs typeface="Times New Roman" panose="02020603050405020304" pitchFamily="18" charset="0"/>
              </a:rPr>
              <a:t>Izstrādāti jauni katalītiski procesi biomasas konversijai degvielās»</a:t>
            </a:r>
            <a:endParaRPr lang="lv-LV" sz="2400" dirty="0" smtClean="0">
              <a:solidFill>
                <a:schemeClr val="accent1">
                  <a:lumMod val="50000"/>
                </a:schemeClr>
              </a:solidFill>
              <a:latin typeface="Times New Roman" panose="02020603050405020304" pitchFamily="18" charset="0"/>
              <a:cs typeface="Times New Roman" panose="02020603050405020304" pitchFamily="18" charset="0"/>
            </a:endParaRPr>
          </a:p>
          <a:p>
            <a:r>
              <a:rPr lang="lv-LV" sz="2400" i="1" dirty="0" smtClean="0">
                <a:effectLst/>
                <a:latin typeface="Times New Roman" panose="02020603050405020304" pitchFamily="18" charset="0"/>
                <a:cs typeface="Times New Roman" panose="02020603050405020304" pitchFamily="18" charset="0"/>
              </a:rPr>
              <a:t>Mg.</a:t>
            </a:r>
            <a:r>
              <a:rPr lang="lv-LV" sz="2400" dirty="0" smtClean="0">
                <a:effectLst/>
                <a:latin typeface="Times New Roman" panose="02020603050405020304" pitchFamily="18" charset="0"/>
                <a:cs typeface="Times New Roman" panose="02020603050405020304" pitchFamily="18" charset="0"/>
              </a:rPr>
              <a:t> L.Apšeniece, </a:t>
            </a:r>
            <a:r>
              <a:rPr lang="lv-LV" sz="2400" i="1" dirty="0" smtClean="0">
                <a:effectLst/>
                <a:latin typeface="Times New Roman" panose="02020603050405020304" pitchFamily="18" charset="0"/>
                <a:cs typeface="Times New Roman" panose="02020603050405020304" pitchFamily="18" charset="0"/>
              </a:rPr>
              <a:t>Mg.</a:t>
            </a:r>
            <a:r>
              <a:rPr lang="lv-LV" sz="2400" dirty="0" smtClean="0">
                <a:effectLst/>
                <a:latin typeface="Times New Roman" panose="02020603050405020304" pitchFamily="18" charset="0"/>
                <a:cs typeface="Times New Roman" panose="02020603050405020304" pitchFamily="18" charset="0"/>
              </a:rPr>
              <a:t> J.Brinks, akadēmiķis V.Kampars, </a:t>
            </a:r>
            <a:r>
              <a:rPr lang="lv-LV" sz="2400" i="1" dirty="0" smtClean="0">
                <a:effectLst/>
                <a:latin typeface="Times New Roman" panose="02020603050405020304" pitchFamily="18" charset="0"/>
                <a:cs typeface="Times New Roman" panose="02020603050405020304" pitchFamily="18" charset="0"/>
              </a:rPr>
              <a:t>Mg.</a:t>
            </a:r>
            <a:r>
              <a:rPr lang="lv-LV" sz="2400" dirty="0" smtClean="0">
                <a:effectLst/>
                <a:latin typeface="Times New Roman" panose="02020603050405020304" pitchFamily="18" charset="0"/>
                <a:cs typeface="Times New Roman" panose="02020603050405020304" pitchFamily="18" charset="0"/>
              </a:rPr>
              <a:t> R.Kampare, </a:t>
            </a:r>
            <a:r>
              <a:rPr lang="lv-LV" sz="2400" i="1" dirty="0" smtClean="0">
                <a:effectLst/>
                <a:latin typeface="Times New Roman" panose="02020603050405020304" pitchFamily="18" charset="0"/>
                <a:cs typeface="Times New Roman" panose="02020603050405020304" pitchFamily="18" charset="0"/>
              </a:rPr>
              <a:t>Mg.</a:t>
            </a:r>
            <a:r>
              <a:rPr lang="lv-LV" sz="2400" dirty="0" smtClean="0">
                <a:effectLst/>
                <a:latin typeface="Times New Roman" panose="02020603050405020304" pitchFamily="18" charset="0"/>
                <a:cs typeface="Times New Roman" panose="02020603050405020304" pitchFamily="18" charset="0"/>
              </a:rPr>
              <a:t> K.Lazdoviča, </a:t>
            </a:r>
            <a:r>
              <a:rPr lang="lv-LV" sz="2400" i="1" dirty="0" smtClean="0">
                <a:effectLst/>
                <a:latin typeface="Times New Roman" panose="02020603050405020304" pitchFamily="18" charset="0"/>
                <a:cs typeface="Times New Roman" panose="02020603050405020304" pitchFamily="18" charset="0"/>
              </a:rPr>
              <a:t>Mg.</a:t>
            </a:r>
            <a:r>
              <a:rPr lang="lv-LV" sz="2400" dirty="0" smtClean="0">
                <a:effectLst/>
                <a:latin typeface="Times New Roman" panose="02020603050405020304" pitchFamily="18" charset="0"/>
                <a:cs typeface="Times New Roman" panose="02020603050405020304" pitchFamily="18" charset="0"/>
              </a:rPr>
              <a:t> L.Liepiņa, </a:t>
            </a:r>
            <a:r>
              <a:rPr lang="lv-LV" sz="2400" i="1" dirty="0" smtClean="0">
                <a:effectLst/>
                <a:latin typeface="Times New Roman" panose="02020603050405020304" pitchFamily="18" charset="0"/>
                <a:cs typeface="Times New Roman" panose="02020603050405020304" pitchFamily="18" charset="0"/>
              </a:rPr>
              <a:t>Dr.chem.</a:t>
            </a:r>
            <a:r>
              <a:rPr lang="lv-LV" sz="2400" dirty="0" smtClean="0">
                <a:effectLst/>
                <a:latin typeface="Times New Roman" panose="02020603050405020304" pitchFamily="18" charset="0"/>
                <a:cs typeface="Times New Roman" panose="02020603050405020304" pitchFamily="18" charset="0"/>
              </a:rPr>
              <a:t> K.Māliņš, </a:t>
            </a:r>
            <a:r>
              <a:rPr lang="lv-LV" sz="2400" i="1" dirty="0" smtClean="0">
                <a:effectLst/>
                <a:latin typeface="Times New Roman" panose="02020603050405020304" pitchFamily="18" charset="0"/>
                <a:cs typeface="Times New Roman" panose="02020603050405020304" pitchFamily="18" charset="0"/>
              </a:rPr>
              <a:t>Mg.</a:t>
            </a:r>
            <a:r>
              <a:rPr lang="lv-LV" sz="2400" dirty="0" smtClean="0">
                <a:effectLst/>
                <a:latin typeface="Times New Roman" panose="02020603050405020304" pitchFamily="18" charset="0"/>
                <a:cs typeface="Times New Roman" panose="02020603050405020304" pitchFamily="18" charset="0"/>
              </a:rPr>
              <a:t> R.Mūrnieks, </a:t>
            </a:r>
            <a:r>
              <a:rPr lang="lv-LV" sz="2400" i="1" dirty="0" smtClean="0">
                <a:effectLst/>
                <a:latin typeface="Times New Roman" panose="02020603050405020304" pitchFamily="18" charset="0"/>
                <a:cs typeface="Times New Roman" panose="02020603050405020304" pitchFamily="18" charset="0"/>
              </a:rPr>
              <a:t>Mg.</a:t>
            </a:r>
            <a:r>
              <a:rPr lang="lv-LV" sz="2400" dirty="0" smtClean="0">
                <a:effectLst/>
                <a:latin typeface="Times New Roman" panose="02020603050405020304" pitchFamily="18" charset="0"/>
                <a:cs typeface="Times New Roman" panose="02020603050405020304" pitchFamily="18" charset="0"/>
              </a:rPr>
              <a:t> Z.Šustere (RTU MLĶF Lietišķās ķīmijas institūts)</a:t>
            </a:r>
          </a:p>
          <a:p>
            <a:endParaRPr lang="lv-LV" sz="2400" dirty="0" smtClean="0">
              <a:effectLst/>
              <a:latin typeface="Times New Roman" panose="02020603050405020304" pitchFamily="18" charset="0"/>
              <a:cs typeface="Times New Roman" panose="02020603050405020304" pitchFamily="18" charset="0"/>
            </a:endParaRPr>
          </a:p>
          <a:p>
            <a:pPr algn="just"/>
            <a:r>
              <a:rPr lang="lv-LV" sz="2400" dirty="0" smtClean="0">
                <a:effectLst/>
                <a:latin typeface="Times New Roman" panose="02020603050405020304" pitchFamily="18" charset="0"/>
                <a:cs typeface="Times New Roman" panose="02020603050405020304" pitchFamily="18" charset="0"/>
              </a:rPr>
              <a:t>Darbs ietver pētījumus ar mērķi uzlabot biodīzeļdegvielas ražošanas procesu, izmantojot jauna tipa heterogēnos katalizatorus transesterifikācijas reakcijās, kā arī izstrādājot biodīzeļdegvielas ražošanai ķīmiskās interesterifikācijas procesu. Interesanti rezultāti iegūti arī jaunu biodegvielu sintēzes metožu izstrādē, tajā skaitā rapšu eļļas pilnā katalītiskā hidrogenēšanā un mazvērtīgas biomasas (ūdens attīrīšanas dūņu, salmu, koksnes pārstrādes atlikumu) katalītiskā pirolīzē un katalītiskā solvosašķidrināšanā. Noskaidrotas minēto katalītisko procesu likumsakarības, kas ļauj paaugstināt to efektivitāti un nodrošināt augstāku iegūto produktu kvalitāti.</a:t>
            </a:r>
          </a:p>
          <a:p>
            <a:endParaRPr lang="lv-LV"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648334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1668"/>
            <a:ext cx="12192000" cy="4893647"/>
          </a:xfrm>
          <a:prstGeom prst="rect">
            <a:avLst/>
          </a:prstGeom>
        </p:spPr>
        <p:txBody>
          <a:bodyPr wrap="square">
            <a:spAutoFit/>
          </a:bodyPr>
          <a:lstStyle/>
          <a:p>
            <a:r>
              <a:rPr lang="lv-LV" sz="2400" b="1" dirty="0" smtClean="0">
                <a:solidFill>
                  <a:srgbClr val="FF0000"/>
                </a:solidFill>
                <a:latin typeface="Times New Roman" panose="02020603050405020304" pitchFamily="18" charset="0"/>
                <a:cs typeface="Times New Roman" panose="02020603050405020304" pitchFamily="18" charset="0"/>
              </a:rPr>
              <a:t>2016. gada Latvijas Zinātņu akadēmijas atzinības raksts:</a:t>
            </a:r>
          </a:p>
          <a:p>
            <a:endParaRPr lang="lv-LV" sz="2400" b="1" dirty="0" smtClean="0">
              <a:solidFill>
                <a:srgbClr val="FF0000"/>
              </a:solidFill>
              <a:latin typeface="Times New Roman" panose="02020603050405020304" pitchFamily="18" charset="0"/>
              <a:cs typeface="Times New Roman" panose="02020603050405020304" pitchFamily="18" charset="0"/>
            </a:endParaRPr>
          </a:p>
          <a:p>
            <a:pPr algn="just"/>
            <a:r>
              <a:rPr lang="lv-LV" sz="2400" b="1" dirty="0" smtClean="0">
                <a:solidFill>
                  <a:srgbClr val="FF0000"/>
                </a:solidFill>
                <a:latin typeface="Times New Roman" panose="02020603050405020304" pitchFamily="18" charset="0"/>
                <a:cs typeface="Times New Roman" panose="02020603050405020304" pitchFamily="18" charset="0"/>
                <a:hlinkClick r:id="rId2"/>
              </a:rPr>
              <a:t>«Sēra dioksīda izmantošana augstas pievienotās vērtības produktu sintēzē» </a:t>
            </a:r>
            <a:endParaRPr lang="lv-LV" sz="2400" b="1" dirty="0" smtClean="0">
              <a:solidFill>
                <a:srgbClr val="FF0000"/>
              </a:solidFill>
              <a:latin typeface="Times New Roman" panose="02020603050405020304" pitchFamily="18" charset="0"/>
              <a:cs typeface="Times New Roman" panose="02020603050405020304" pitchFamily="18" charset="0"/>
            </a:endParaRPr>
          </a:p>
          <a:p>
            <a:pPr algn="just"/>
            <a:r>
              <a:rPr lang="lv-LV" sz="2400" dirty="0" smtClean="0">
                <a:latin typeface="Times New Roman" panose="02020603050405020304" pitchFamily="18" charset="0"/>
                <a:cs typeface="Times New Roman" panose="02020603050405020304" pitchFamily="18" charset="0"/>
              </a:rPr>
              <a:t>LZA akadēmiķis M.Turks, </a:t>
            </a:r>
            <a:r>
              <a:rPr lang="lv-LV" sz="2400" i="1" dirty="0" smtClean="0">
                <a:latin typeface="Times New Roman" panose="02020603050405020304" pitchFamily="18" charset="0"/>
                <a:cs typeface="Times New Roman" panose="02020603050405020304" pitchFamily="18" charset="0"/>
              </a:rPr>
              <a:t>MSc.</a:t>
            </a:r>
            <a:r>
              <a:rPr lang="lv-LV" sz="2400" dirty="0" smtClean="0">
                <a:latin typeface="Times New Roman" panose="02020603050405020304" pitchFamily="18" charset="0"/>
                <a:cs typeface="Times New Roman" panose="02020603050405020304" pitchFamily="18" charset="0"/>
              </a:rPr>
              <a:t> J.Lugiņina, </a:t>
            </a:r>
            <a:r>
              <a:rPr lang="lv-LV" sz="2400" i="1" dirty="0" smtClean="0">
                <a:latin typeface="Times New Roman" panose="02020603050405020304" pitchFamily="18" charset="0"/>
                <a:cs typeface="Times New Roman" panose="02020603050405020304" pitchFamily="18" charset="0"/>
              </a:rPr>
              <a:t>Dr.chem</a:t>
            </a:r>
            <a:r>
              <a:rPr lang="lv-LV" sz="2400" dirty="0" smtClean="0">
                <a:latin typeface="Times New Roman" panose="02020603050405020304" pitchFamily="18" charset="0"/>
                <a:cs typeface="Times New Roman" panose="02020603050405020304" pitchFamily="18" charset="0"/>
              </a:rPr>
              <a:t>. I.Novosjolova, </a:t>
            </a:r>
            <a:r>
              <a:rPr lang="lv-LV" sz="2400" i="1" dirty="0" smtClean="0">
                <a:latin typeface="Times New Roman" panose="02020603050405020304" pitchFamily="18" charset="0"/>
                <a:cs typeface="Times New Roman" panose="02020603050405020304" pitchFamily="18" charset="0"/>
              </a:rPr>
              <a:t>BSc</a:t>
            </a:r>
            <a:r>
              <a:rPr lang="lv-LV" sz="2400" dirty="0" smtClean="0">
                <a:latin typeface="Times New Roman" panose="02020603050405020304" pitchFamily="18" charset="0"/>
                <a:cs typeface="Times New Roman" panose="02020603050405020304" pitchFamily="18" charset="0"/>
              </a:rPr>
              <a:t>. K.Suta, </a:t>
            </a:r>
            <a:r>
              <a:rPr lang="lv-LV" sz="2400" i="1" dirty="0" smtClean="0">
                <a:latin typeface="Times New Roman" panose="02020603050405020304" pitchFamily="18" charset="0"/>
                <a:cs typeface="Times New Roman" panose="02020603050405020304" pitchFamily="18" charset="0"/>
              </a:rPr>
              <a:t>MSc.</a:t>
            </a:r>
            <a:r>
              <a:rPr lang="lv-LV" sz="2400" dirty="0" smtClean="0">
                <a:latin typeface="Times New Roman" panose="02020603050405020304" pitchFamily="18" charset="0"/>
                <a:cs typeface="Times New Roman" panose="02020603050405020304" pitchFamily="18" charset="0"/>
              </a:rPr>
              <a:t> D.Posevins, </a:t>
            </a:r>
            <a:r>
              <a:rPr lang="lv-LV" sz="2400" i="1" dirty="0" smtClean="0">
                <a:latin typeface="Times New Roman" panose="02020603050405020304" pitchFamily="18" charset="0"/>
                <a:cs typeface="Times New Roman" panose="02020603050405020304" pitchFamily="18" charset="0"/>
              </a:rPr>
              <a:t>MSc.</a:t>
            </a:r>
            <a:r>
              <a:rPr lang="lv-LV" sz="2400" dirty="0" smtClean="0">
                <a:latin typeface="Times New Roman" panose="02020603050405020304" pitchFamily="18" charset="0"/>
                <a:cs typeface="Times New Roman" panose="02020603050405020304" pitchFamily="18" charset="0"/>
              </a:rPr>
              <a:t> A.Stikute, </a:t>
            </a:r>
            <a:r>
              <a:rPr lang="lv-LV" sz="2400" i="1" dirty="0" smtClean="0">
                <a:latin typeface="Times New Roman" panose="02020603050405020304" pitchFamily="18" charset="0"/>
                <a:cs typeface="Times New Roman" panose="02020603050405020304" pitchFamily="18" charset="0"/>
              </a:rPr>
              <a:t>BSc.</a:t>
            </a:r>
            <a:r>
              <a:rPr lang="lv-LV" sz="2400" dirty="0" smtClean="0">
                <a:latin typeface="Times New Roman" panose="02020603050405020304" pitchFamily="18" charset="0"/>
                <a:cs typeface="Times New Roman" panose="02020603050405020304" pitchFamily="18" charset="0"/>
              </a:rPr>
              <a:t> D.Cīrule, </a:t>
            </a:r>
            <a:r>
              <a:rPr lang="lv-LV" sz="2400" i="1" dirty="0" smtClean="0">
                <a:latin typeface="Times New Roman" panose="02020603050405020304" pitchFamily="18" charset="0"/>
                <a:cs typeface="Times New Roman" panose="02020603050405020304" pitchFamily="18" charset="0"/>
              </a:rPr>
              <a:t>MSc.</a:t>
            </a:r>
            <a:r>
              <a:rPr lang="lv-LV" sz="2400" dirty="0" smtClean="0">
                <a:latin typeface="Times New Roman" panose="02020603050405020304" pitchFamily="18" charset="0"/>
                <a:cs typeface="Times New Roman" panose="02020603050405020304" pitchFamily="18" charset="0"/>
              </a:rPr>
              <a:t> J.Uzuleņa, </a:t>
            </a:r>
            <a:r>
              <a:rPr lang="lv-LV" sz="2400" i="1" dirty="0" smtClean="0">
                <a:latin typeface="Times New Roman" panose="02020603050405020304" pitchFamily="18" charset="0"/>
                <a:cs typeface="Times New Roman" panose="02020603050405020304" pitchFamily="18" charset="0"/>
              </a:rPr>
              <a:t>BSc</a:t>
            </a:r>
            <a:r>
              <a:rPr lang="lv-LV" sz="2400" dirty="0" smtClean="0">
                <a:latin typeface="Times New Roman" panose="02020603050405020304" pitchFamily="18" charset="0"/>
                <a:cs typeface="Times New Roman" panose="02020603050405020304" pitchFamily="18" charset="0"/>
              </a:rPr>
              <a:t>. V.Peipiņš, </a:t>
            </a:r>
            <a:r>
              <a:rPr lang="lv-LV" sz="2400" i="1" dirty="0" smtClean="0">
                <a:latin typeface="Times New Roman" panose="02020603050405020304" pitchFamily="18" charset="0"/>
                <a:cs typeface="Times New Roman" panose="02020603050405020304" pitchFamily="18" charset="0"/>
              </a:rPr>
              <a:t>Dr.chem. </a:t>
            </a:r>
            <a:r>
              <a:rPr lang="lv-LV" sz="2400" dirty="0" smtClean="0">
                <a:latin typeface="Times New Roman" panose="02020603050405020304" pitchFamily="18" charset="0"/>
                <a:cs typeface="Times New Roman" panose="02020603050405020304" pitchFamily="18" charset="0"/>
              </a:rPr>
              <a:t>D.Stepanovs (OSI/RTU) sadarbībā ar Lozannas Federālo Tehnisko universitāti</a:t>
            </a:r>
          </a:p>
          <a:p>
            <a:pPr algn="just"/>
            <a:endParaRPr lang="lv-LV" sz="2400" dirty="0">
              <a:latin typeface="Times New Roman" panose="02020603050405020304" pitchFamily="18" charset="0"/>
              <a:cs typeface="Times New Roman" panose="02020603050405020304" pitchFamily="18" charset="0"/>
            </a:endParaRPr>
          </a:p>
          <a:p>
            <a:pPr algn="just"/>
            <a:r>
              <a:rPr lang="lv-LV" sz="2400" dirty="0" smtClean="0">
                <a:latin typeface="Times New Roman" panose="02020603050405020304" pitchFamily="18" charset="0"/>
                <a:cs typeface="Times New Roman" panose="02020603050405020304" pitchFamily="18" charset="0"/>
              </a:rPr>
              <a:t>Izstrādāta metode sēra dioksīda izmantošanai jaunu organisko reaģentu sintēzē. Iegūtie reaģenti ir plaši pielietojami grūti gaistošu savienojumu gāzu hromatogrāfiskajā analīzē un arī jaunu bioloģiski aktīvu vielu sintēzē. Papildus atklāts, ka šķidrs sēra dioksīds var darboties kā viegli reciklējams šķīdinātājs daudzu organiskas sintezēs procesu veikšanai. Izstrādātās metodikas var lietot, lai iegūtu farmaceitiski aktīvās vielas.</a:t>
            </a:r>
          </a:p>
          <a:p>
            <a:endParaRPr lang="lv-LV"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117511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5846"/>
            <a:ext cx="12192000" cy="6370975"/>
          </a:xfrm>
          <a:prstGeom prst="rect">
            <a:avLst/>
          </a:prstGeom>
        </p:spPr>
        <p:txBody>
          <a:bodyPr wrap="square">
            <a:spAutoFit/>
          </a:bodyPr>
          <a:lstStyle/>
          <a:p>
            <a:r>
              <a:rPr lang="lv-LV" sz="2400" b="1" dirty="0" smtClean="0">
                <a:solidFill>
                  <a:srgbClr val="FF0000"/>
                </a:solidFill>
                <a:latin typeface="Times New Roman" panose="02020603050405020304" pitchFamily="18" charset="0"/>
                <a:cs typeface="Times New Roman" panose="02020603050405020304" pitchFamily="18" charset="0"/>
              </a:rPr>
              <a:t>2016. gada Latvijas Zinātņu akadēmijas atzinības raksts:</a:t>
            </a:r>
          </a:p>
          <a:p>
            <a:endParaRPr lang="lv-LV" sz="2400" b="1" dirty="0" smtClean="0">
              <a:latin typeface="Times New Roman" panose="02020603050405020304" pitchFamily="18" charset="0"/>
              <a:cs typeface="Times New Roman" panose="02020603050405020304" pitchFamily="18" charset="0"/>
            </a:endParaRPr>
          </a:p>
          <a:p>
            <a:pPr algn="just"/>
            <a:r>
              <a:rPr lang="lv-LV" sz="2400" b="1" dirty="0" smtClean="0">
                <a:latin typeface="Times New Roman" panose="02020603050405020304" pitchFamily="18" charset="0"/>
                <a:cs typeface="Times New Roman" panose="02020603050405020304" pitchFamily="18" charset="0"/>
                <a:hlinkClick r:id="rId2"/>
              </a:rPr>
              <a:t>«Jauns materiāls un tehnoloģija saules enerģijas kolektoriem»</a:t>
            </a:r>
            <a:endParaRPr lang="lv-LV" sz="2400" b="1" dirty="0" smtClean="0">
              <a:latin typeface="Times New Roman" panose="02020603050405020304" pitchFamily="18" charset="0"/>
              <a:cs typeface="Times New Roman" panose="02020603050405020304" pitchFamily="18" charset="0"/>
            </a:endParaRPr>
          </a:p>
          <a:p>
            <a:pPr algn="just"/>
            <a:r>
              <a:rPr lang="lv-LV" sz="2400" i="1" dirty="0" smtClean="0">
                <a:latin typeface="Times New Roman" panose="02020603050405020304" pitchFamily="18" charset="0"/>
                <a:cs typeface="Times New Roman" panose="02020603050405020304" pitchFamily="18" charset="0"/>
              </a:rPr>
              <a:t>Dr.habil.sc.ing. </a:t>
            </a:r>
            <a:r>
              <a:rPr lang="lv-LV" sz="2400" dirty="0" smtClean="0">
                <a:latin typeface="Times New Roman" panose="02020603050405020304" pitchFamily="18" charset="0"/>
                <a:cs typeface="Times New Roman" panose="02020603050405020304" pitchFamily="18" charset="0"/>
              </a:rPr>
              <a:t>Gundars Mežinskis, </a:t>
            </a:r>
            <a:r>
              <a:rPr lang="lv-LV" sz="2400" i="1" dirty="0" smtClean="0">
                <a:latin typeface="Times New Roman" panose="02020603050405020304" pitchFamily="18" charset="0"/>
                <a:cs typeface="Times New Roman" panose="02020603050405020304" pitchFamily="18" charset="0"/>
              </a:rPr>
              <a:t>Dr.sc.ing. </a:t>
            </a:r>
            <a:r>
              <a:rPr lang="lv-LV" sz="2400" dirty="0" smtClean="0">
                <a:latin typeface="Times New Roman" panose="02020603050405020304" pitchFamily="18" charset="0"/>
                <a:cs typeface="Times New Roman" panose="02020603050405020304" pitchFamily="18" charset="0"/>
              </a:rPr>
              <a:t>Laimons Bīdermanis, </a:t>
            </a:r>
            <a:r>
              <a:rPr lang="lv-LV" sz="2400" i="1" dirty="0" smtClean="0">
                <a:latin typeface="Times New Roman" panose="02020603050405020304" pitchFamily="18" charset="0"/>
                <a:cs typeface="Times New Roman" panose="02020603050405020304" pitchFamily="18" charset="0"/>
              </a:rPr>
              <a:t>Dr.sc.ing.</a:t>
            </a:r>
            <a:r>
              <a:rPr lang="lv-LV" sz="2400" dirty="0" smtClean="0">
                <a:latin typeface="Times New Roman" panose="02020603050405020304" pitchFamily="18" charset="0"/>
                <a:cs typeface="Times New Roman" panose="02020603050405020304" pitchFamily="18" charset="0"/>
              </a:rPr>
              <a:t> Ilona Pavlovska, </a:t>
            </a:r>
            <a:r>
              <a:rPr lang="lv-LV" sz="2400" i="1" dirty="0" smtClean="0">
                <a:latin typeface="Times New Roman" panose="02020603050405020304" pitchFamily="18" charset="0"/>
                <a:cs typeface="Times New Roman" panose="02020603050405020304" pitchFamily="18" charset="0"/>
              </a:rPr>
              <a:t>Dr.sc.ing. </a:t>
            </a:r>
            <a:r>
              <a:rPr lang="lv-LV" sz="2400" dirty="0" smtClean="0">
                <a:latin typeface="Times New Roman" panose="02020603050405020304" pitchFamily="18" charset="0"/>
                <a:cs typeface="Times New Roman" panose="02020603050405020304" pitchFamily="18" charset="0"/>
              </a:rPr>
              <a:t>Andris Cimmers, </a:t>
            </a:r>
            <a:r>
              <a:rPr lang="lv-LV" sz="2400" i="1" dirty="0" smtClean="0">
                <a:latin typeface="Times New Roman" panose="02020603050405020304" pitchFamily="18" charset="0"/>
                <a:cs typeface="Times New Roman" panose="02020603050405020304" pitchFamily="18" charset="0"/>
              </a:rPr>
              <a:t>Dr.sc.ing.</a:t>
            </a:r>
            <a:r>
              <a:rPr lang="lv-LV" sz="2400" dirty="0" smtClean="0">
                <a:latin typeface="Times New Roman" panose="02020603050405020304" pitchFamily="18" charset="0"/>
                <a:cs typeface="Times New Roman" panose="02020603050405020304" pitchFamily="18" charset="0"/>
              </a:rPr>
              <a:t> Jānis Liepiņš, </a:t>
            </a:r>
            <a:r>
              <a:rPr lang="lv-LV" sz="2400" i="1" dirty="0" smtClean="0">
                <a:latin typeface="Times New Roman" panose="02020603050405020304" pitchFamily="18" charset="0"/>
                <a:cs typeface="Times New Roman" panose="02020603050405020304" pitchFamily="18" charset="0"/>
              </a:rPr>
              <a:t>Dr.sc.ing.</a:t>
            </a:r>
            <a:r>
              <a:rPr lang="lv-LV" sz="2400" dirty="0" smtClean="0">
                <a:latin typeface="Times New Roman" panose="02020603050405020304" pitchFamily="18" charset="0"/>
                <a:cs typeface="Times New Roman" panose="02020603050405020304" pitchFamily="18" charset="0"/>
              </a:rPr>
              <a:t> Kaspars Mālnieks, </a:t>
            </a:r>
            <a:r>
              <a:rPr lang="lv-LV" sz="2400" i="1" dirty="0" smtClean="0">
                <a:latin typeface="Times New Roman" panose="02020603050405020304" pitchFamily="18" charset="0"/>
                <a:cs typeface="Times New Roman" panose="02020603050405020304" pitchFamily="18" charset="0"/>
              </a:rPr>
              <a:t>Dr.phys.</a:t>
            </a:r>
            <a:r>
              <a:rPr lang="lv-LV" sz="2400" dirty="0" smtClean="0">
                <a:latin typeface="Times New Roman" panose="02020603050405020304" pitchFamily="18" charset="0"/>
                <a:cs typeface="Times New Roman" panose="02020603050405020304" pitchFamily="18" charset="0"/>
              </a:rPr>
              <a:t> Jevgēnijs Gabrusenoks (RTU MLĶF Silikātu materiālu institūts; LU, Cietvielu fizikas institūts)</a:t>
            </a:r>
          </a:p>
          <a:p>
            <a:endParaRPr lang="lv-LV" sz="2400" dirty="0" smtClean="0">
              <a:latin typeface="Times New Roman" panose="02020603050405020304" pitchFamily="18" charset="0"/>
              <a:cs typeface="Times New Roman" panose="02020603050405020304" pitchFamily="18" charset="0"/>
            </a:endParaRPr>
          </a:p>
          <a:p>
            <a:pPr algn="just"/>
            <a:r>
              <a:rPr lang="lv-LV" sz="2400" dirty="0" smtClean="0">
                <a:latin typeface="Times New Roman" panose="02020603050405020304" pitchFamily="18" charset="0"/>
                <a:cs typeface="Times New Roman" panose="02020603050405020304" pitchFamily="18" charset="0"/>
              </a:rPr>
              <a:t>Izstrādāts jauns materiāls un tehnoloģija saules enerģijas kolektoriem. Augstas jaudas saules enerģijas kolektora (AJSEK) cauruļveida materiālam jāspēj ilgstoši izturēt augstas temperatūras, neizmainot savu mikrostruktūru un nezaudējot savus sākotnējos siltumtehniskos raksturlielumus. RTU Silikātu materiālu institūta zinātnieki sadarbībā ar LU Cietvielu fizikas institūta speciālistu izstrādājuši tehnoloģiju, kas ļauj iegūt AJSEK saules enerģiju uztverošo materiālu, kas spēj izturēt 600</a:t>
            </a:r>
            <a:r>
              <a:rPr lang="lv-LV" sz="2400" baseline="30000" dirty="0" smtClean="0">
                <a:latin typeface="Times New Roman" panose="02020603050405020304" pitchFamily="18" charset="0"/>
                <a:cs typeface="Times New Roman" panose="02020603050405020304" pitchFamily="18" charset="0"/>
              </a:rPr>
              <a:t>o</a:t>
            </a:r>
            <a:r>
              <a:rPr lang="lv-LV" sz="2400" dirty="0" smtClean="0">
                <a:latin typeface="Times New Roman" panose="02020603050405020304" pitchFamily="18" charset="0"/>
                <a:cs typeface="Times New Roman" panose="02020603050405020304" pitchFamily="18" charset="0"/>
              </a:rPr>
              <a:t>C vismaz 250 dienas. Šī materiāla pamatā ir nerūsējošā tērauda cauruļveida materiāls, kuram uzklāta stiklkristāliska emalja, kas satur pigmentus, nodrošinot emaljai melnu krāsu. Emaljas apdedzināšanas procesu un augsttemperatūras ilgstošu izturību nodrošina ne vien emaljai pievienotās specifiskās piedevas, bet arī emaljai papildus uzklātais sola-gēla nanodaļiņu pārklājums.</a:t>
            </a:r>
            <a:endParaRPr lang="lv-LV"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838090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42174" y="4668902"/>
            <a:ext cx="4991101" cy="1261884"/>
          </a:xfrm>
          <a:prstGeom prst="rect">
            <a:avLst/>
          </a:prstGeom>
        </p:spPr>
        <p:txBody>
          <a:bodyPr wrap="square">
            <a:spAutoFit/>
          </a:bodyPr>
          <a:lstStyle/>
          <a:p>
            <a:r>
              <a:rPr lang="lv-LV" sz="1200" dirty="0" smtClean="0">
                <a:hlinkClick r:id="rId2"/>
              </a:rPr>
              <a:t>https://cen.acs.org/articles/94/i45/Seeing-static-zinc-oxide-nanowires.html</a:t>
            </a:r>
          </a:p>
          <a:p>
            <a:r>
              <a:rPr lang="lv-LV" sz="1200" dirty="0" smtClean="0">
                <a:hlinkClick r:id="rId2"/>
              </a:rPr>
              <a:t>https://www.rtu.lv/writable/public_files/RTU_elektro_500_8fps.gif</a:t>
            </a:r>
            <a:endParaRPr lang="lv-LV" sz="1200" dirty="0" smtClean="0"/>
          </a:p>
          <a:p>
            <a:r>
              <a:rPr lang="lv-LV" sz="1200" dirty="0" smtClean="0">
                <a:hlinkClick r:id="rId3"/>
              </a:rPr>
              <a:t>https://www.youtube.com/watch?v=eJvdWtW1530</a:t>
            </a:r>
            <a:endParaRPr lang="lv-LV" sz="1200" dirty="0" smtClean="0"/>
          </a:p>
          <a:p>
            <a:pPr algn="ctr"/>
            <a:r>
              <a:rPr lang="lv-LV" sz="2000" i="1" dirty="0" smtClean="0">
                <a:latin typeface="Times New Roman" panose="02020603050405020304" pitchFamily="18" charset="0"/>
                <a:cs typeface="Times New Roman" panose="02020603050405020304" pitchFamily="18" charset="0"/>
              </a:rPr>
              <a:t>Adv. Mater. Technol.</a:t>
            </a:r>
            <a:r>
              <a:rPr lang="lv-LV" sz="2000" dirty="0" smtClean="0">
                <a:latin typeface="Times New Roman" panose="02020603050405020304" pitchFamily="18" charset="0"/>
                <a:cs typeface="Times New Roman" panose="02020603050405020304" pitchFamily="18" charset="0"/>
              </a:rPr>
              <a:t> </a:t>
            </a:r>
            <a:r>
              <a:rPr lang="lv-LV" sz="2000" b="1" dirty="0" smtClean="0">
                <a:latin typeface="Times New Roman" panose="02020603050405020304" pitchFamily="18" charset="0"/>
                <a:cs typeface="Times New Roman" panose="02020603050405020304" pitchFamily="18" charset="0"/>
              </a:rPr>
              <a:t>2016</a:t>
            </a:r>
            <a:r>
              <a:rPr lang="lv-LV" sz="2000" dirty="0" smtClean="0">
                <a:latin typeface="Times New Roman" panose="02020603050405020304" pitchFamily="18" charset="0"/>
                <a:cs typeface="Times New Roman" panose="02020603050405020304" pitchFamily="18" charset="0"/>
              </a:rPr>
              <a:t>, </a:t>
            </a:r>
          </a:p>
          <a:p>
            <a:pPr algn="ctr"/>
            <a:r>
              <a:rPr lang="lv-LV" sz="2000" dirty="0" smtClean="0">
                <a:latin typeface="Times New Roman" panose="02020603050405020304" pitchFamily="18" charset="0"/>
                <a:cs typeface="Times New Roman" panose="02020603050405020304" pitchFamily="18" charset="0"/>
              </a:rPr>
              <a:t>DOI: </a:t>
            </a:r>
            <a:r>
              <a:rPr lang="lv-LV" sz="2000" dirty="0" smtClean="0">
                <a:latin typeface="Times New Roman" panose="02020603050405020304" pitchFamily="18" charset="0"/>
                <a:cs typeface="Times New Roman" panose="02020603050405020304" pitchFamily="18" charset="0"/>
                <a:hlinkClick r:id="rId4" tooltip="Nanowire Colloids for Power Free Naked Eye Optical Detection of Electrostatic Surface Charges"/>
              </a:rPr>
              <a:t>10.1002/admt.201600154</a:t>
            </a:r>
            <a:r>
              <a:rPr lang="lv-LV" sz="2000" dirty="0" smtClean="0">
                <a:latin typeface="Times New Roman" panose="02020603050405020304" pitchFamily="18" charset="0"/>
                <a:cs typeface="Times New Roman" panose="02020603050405020304" pitchFamily="18" charset="0"/>
              </a:rPr>
              <a:t>.</a:t>
            </a:r>
          </a:p>
        </p:txBody>
      </p:sp>
      <p:sp>
        <p:nvSpPr>
          <p:cNvPr id="17" name="Rectangle 16"/>
          <p:cNvSpPr/>
          <p:nvPr/>
        </p:nvSpPr>
        <p:spPr>
          <a:xfrm>
            <a:off x="7714584" y="3837905"/>
            <a:ext cx="4518691" cy="830997"/>
          </a:xfrm>
          <a:prstGeom prst="rect">
            <a:avLst/>
          </a:prstGeom>
        </p:spPr>
        <p:txBody>
          <a:bodyPr wrap="square">
            <a:spAutoFit/>
          </a:bodyPr>
          <a:lstStyle/>
          <a:p>
            <a:pPr algn="ctr"/>
            <a:r>
              <a:rPr lang="lv-LV" sz="2400" b="1" dirty="0" smtClean="0">
                <a:latin typeface="Times New Roman" panose="02020603050405020304" pitchFamily="18" charset="0"/>
                <a:cs typeface="Times New Roman" panose="02020603050405020304" pitchFamily="18" charset="0"/>
              </a:rPr>
              <a:t>Andra Šutkas atklājums ļaus ietaupīt miljardus</a:t>
            </a:r>
            <a:endParaRPr lang="lv-LV" sz="2400" b="1"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5"/>
          <a:stretch>
            <a:fillRect/>
          </a:stretch>
        </p:blipFill>
        <p:spPr>
          <a:xfrm>
            <a:off x="20637" y="685901"/>
            <a:ext cx="7200900" cy="5581650"/>
          </a:xfrm>
          <a:prstGeom prst="rect">
            <a:avLst/>
          </a:prstGeom>
        </p:spPr>
      </p:pic>
      <p:pic>
        <p:nvPicPr>
          <p:cNvPr id="19" name="Picture 18"/>
          <p:cNvPicPr>
            <a:picLocks noChangeAspect="1"/>
          </p:cNvPicPr>
          <p:nvPr/>
        </p:nvPicPr>
        <p:blipFill>
          <a:blip r:embed="rId6"/>
          <a:stretch>
            <a:fillRect/>
          </a:stretch>
        </p:blipFill>
        <p:spPr>
          <a:xfrm>
            <a:off x="0" y="-5732"/>
            <a:ext cx="7242174" cy="1762125"/>
          </a:xfrm>
          <a:prstGeom prst="rect">
            <a:avLst/>
          </a:prstGeom>
        </p:spPr>
      </p:pic>
      <p:pic>
        <p:nvPicPr>
          <p:cNvPr id="21" name="Picture 20"/>
          <p:cNvPicPr>
            <a:picLocks noChangeAspect="1"/>
          </p:cNvPicPr>
          <p:nvPr/>
        </p:nvPicPr>
        <p:blipFill>
          <a:blip r:embed="rId7"/>
          <a:stretch>
            <a:fillRect/>
          </a:stretch>
        </p:blipFill>
        <p:spPr>
          <a:xfrm>
            <a:off x="8564548" y="7153"/>
            <a:ext cx="3047901" cy="3830752"/>
          </a:xfrm>
          <a:prstGeom prst="rect">
            <a:avLst/>
          </a:prstGeom>
        </p:spPr>
      </p:pic>
      <p:sp>
        <p:nvSpPr>
          <p:cNvPr id="22" name="Rectangle 21"/>
          <p:cNvSpPr/>
          <p:nvPr/>
        </p:nvSpPr>
        <p:spPr>
          <a:xfrm>
            <a:off x="85104" y="6265451"/>
            <a:ext cx="7535653" cy="461665"/>
          </a:xfrm>
          <a:prstGeom prst="rect">
            <a:avLst/>
          </a:prstGeom>
        </p:spPr>
        <p:txBody>
          <a:bodyPr wrap="none">
            <a:spAutoFit/>
          </a:bodyPr>
          <a:lstStyle/>
          <a:p>
            <a:pPr algn="ctr"/>
            <a:r>
              <a:rPr lang="lv-LV" sz="2400" dirty="0" smtClean="0">
                <a:latin typeface="Times New Roman" panose="02020603050405020304" pitchFamily="18" charset="0"/>
                <a:cs typeface="Times New Roman" panose="02020603050405020304" pitchFamily="18" charset="0"/>
              </a:rPr>
              <a:t>14.11.2016: </a:t>
            </a:r>
            <a:r>
              <a:rPr lang="lv-LV" sz="2400" dirty="0" smtClean="0">
                <a:latin typeface="Times New Roman" panose="02020603050405020304" pitchFamily="18" charset="0"/>
                <a:cs typeface="Times New Roman" panose="02020603050405020304" pitchFamily="18" charset="0"/>
                <a:hlinkClick r:id="rId8"/>
              </a:rPr>
              <a:t>«</a:t>
            </a:r>
            <a:r>
              <a:rPr lang="lv-LV" sz="2400" i="1" dirty="0" smtClean="0">
                <a:latin typeface="Times New Roman" panose="02020603050405020304" pitchFamily="18" charset="0"/>
                <a:cs typeface="Times New Roman" panose="02020603050405020304" pitchFamily="18" charset="0"/>
                <a:hlinkClick r:id="rId8"/>
              </a:rPr>
              <a:t>Chemical and Engineering news</a:t>
            </a:r>
            <a:r>
              <a:rPr lang="lv-LV" sz="2400" dirty="0" smtClean="0">
                <a:latin typeface="Times New Roman" panose="02020603050405020304" pitchFamily="18" charset="0"/>
                <a:cs typeface="Times New Roman" panose="02020603050405020304" pitchFamily="18" charset="0"/>
                <a:hlinkClick r:id="rId8"/>
              </a:rPr>
              <a:t>»</a:t>
            </a:r>
            <a:r>
              <a:rPr lang="lv-LV" sz="2400" dirty="0" smtClean="0">
                <a:latin typeface="Times New Roman" panose="02020603050405020304" pitchFamily="18" charset="0"/>
                <a:cs typeface="Times New Roman" panose="02020603050405020304" pitchFamily="18" charset="0"/>
              </a:rPr>
              <a:t>,</a:t>
            </a:r>
            <a:r>
              <a:rPr lang="lv-LV" sz="2400" b="1" dirty="0" smtClean="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94</a:t>
            </a:r>
            <a:r>
              <a:rPr lang="lv-LV"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45</a:t>
            </a:r>
            <a:r>
              <a:rPr lang="lv-LV"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11</a:t>
            </a:r>
            <a:r>
              <a:rPr lang="lv-LV" sz="24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9137766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TotalTime>
  <Words>990</Words>
  <Application>Microsoft Office PowerPoint</Application>
  <PresentationFormat>Widescreen</PresentationFormat>
  <Paragraphs>71</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Vai veiksmīga nejaušība ķīmijā ir ikdiena vai tomēr ilgu gadu darbs (LR1) RTU tapis izsmidzināms atkritumu pārklājums no vietējiem materiāliem RTU radītais pārklājums atkritumu poligoniem Jauna veida pārklājums atkritumu poligoniem  Kā šobrīd jūtas sievietes zinātnieces... (K.Šalma-Ancāne)</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https://www.rtu.lv/lv/mlkf  VĶTK docente Olita Medne stāsta par RTU radīto pārklājumu atkritumu poligoniem Jauna veida pārklājums atkritumu poligoniem  RTU zinātnieki saņems LZA prezidenta atzinības rakstus</dc:title>
  <dc:creator>mara</dc:creator>
  <cp:lastModifiedBy>mara</cp:lastModifiedBy>
  <cp:revision>46</cp:revision>
  <dcterms:created xsi:type="dcterms:W3CDTF">2018-02-03T15:57:33Z</dcterms:created>
  <dcterms:modified xsi:type="dcterms:W3CDTF">2018-02-10T12:53:19Z</dcterms:modified>
</cp:coreProperties>
</file>