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2" r:id="rId1"/>
  </p:sldMasterIdLst>
  <p:notesMasterIdLst>
    <p:notesMasterId r:id="rId37"/>
  </p:notesMasterIdLst>
  <p:handoutMasterIdLst>
    <p:handoutMasterId r:id="rId38"/>
  </p:handoutMasterIdLst>
  <p:sldIdLst>
    <p:sldId id="260" r:id="rId2"/>
    <p:sldId id="400" r:id="rId3"/>
    <p:sldId id="427" r:id="rId4"/>
    <p:sldId id="556" r:id="rId5"/>
    <p:sldId id="418" r:id="rId6"/>
    <p:sldId id="532" r:id="rId7"/>
    <p:sldId id="506" r:id="rId8"/>
    <p:sldId id="510" r:id="rId9"/>
    <p:sldId id="509" r:id="rId10"/>
    <p:sldId id="554" r:id="rId11"/>
    <p:sldId id="553" r:id="rId12"/>
    <p:sldId id="557" r:id="rId13"/>
    <p:sldId id="555" r:id="rId14"/>
    <p:sldId id="533" r:id="rId15"/>
    <p:sldId id="264" r:id="rId16"/>
    <p:sldId id="507" r:id="rId17"/>
    <p:sldId id="534" r:id="rId18"/>
    <p:sldId id="535" r:id="rId19"/>
    <p:sldId id="508" r:id="rId20"/>
    <p:sldId id="536" r:id="rId21"/>
    <p:sldId id="537" r:id="rId22"/>
    <p:sldId id="538" r:id="rId23"/>
    <p:sldId id="539" r:id="rId24"/>
    <p:sldId id="541" r:id="rId25"/>
    <p:sldId id="558" r:id="rId26"/>
    <p:sldId id="559" r:id="rId27"/>
    <p:sldId id="543" r:id="rId28"/>
    <p:sldId id="544" r:id="rId29"/>
    <p:sldId id="546" r:id="rId30"/>
    <p:sldId id="547" r:id="rId31"/>
    <p:sldId id="548" r:id="rId32"/>
    <p:sldId id="550" r:id="rId33"/>
    <p:sldId id="549" r:id="rId34"/>
    <p:sldId id="551" r:id="rId35"/>
    <p:sldId id="43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51"/>
    <a:srgbClr val="B72E91"/>
    <a:srgbClr val="293B97"/>
    <a:srgbClr val="1E2785"/>
    <a:srgbClr val="313131"/>
    <a:srgbClr val="1E297F"/>
    <a:srgbClr val="424242"/>
    <a:srgbClr val="F4F4F4"/>
    <a:srgbClr val="F4F498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7" autoAdjust="0"/>
    <p:restoredTop sz="94679" autoAdjust="0"/>
  </p:normalViewPr>
  <p:slideViewPr>
    <p:cSldViewPr snapToGrid="0" snapToObjects="1">
      <p:cViewPr varScale="1">
        <p:scale>
          <a:sx n="73" d="100"/>
          <a:sy n="73" d="100"/>
        </p:scale>
        <p:origin x="710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FDBB95-2919-BA49-BF3E-F989F8D69C19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869F8-E71A-D14F-A8BC-587CDE7D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47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1E34D1-F639-E448-89D5-A8813FF58557}" type="datetimeFigureOut">
              <a:rPr lang="en-US" smtClean="0"/>
              <a:t>8/17/2023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579E2-A0C5-8541-B354-36B522AD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9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579E2-A0C5-8541-B354-36B522AD53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5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9"/>
            <a:ext cx="12192000" cy="685666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</p:spTree>
    <p:extLst>
      <p:ext uri="{BB962C8B-B14F-4D97-AF65-F5344CB8AC3E}">
        <p14:creationId xmlns:p14="http://schemas.microsoft.com/office/powerpoint/2010/main" val="297914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ākum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17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0328"/>
            <a:ext cx="6815667" cy="4995835"/>
          </a:xfrm>
        </p:spPr>
        <p:txBody>
          <a:bodyPr/>
          <a:lstStyle>
            <a:lvl1pPr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>
              <a:defRPr sz="1400">
                <a:solidFill>
                  <a:srgbClr val="005551"/>
                </a:solidFill>
              </a:defRPr>
            </a:lvl3pPr>
            <a:lvl4pPr>
              <a:defRPr sz="1400">
                <a:solidFill>
                  <a:srgbClr val="005551"/>
                </a:solidFill>
              </a:defRPr>
            </a:lvl4pPr>
            <a:lvl5pPr>
              <a:defRPr sz="1400">
                <a:solidFill>
                  <a:srgbClr val="00555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657231"/>
            <a:ext cx="4011084" cy="3468931"/>
          </a:xfrm>
        </p:spPr>
        <p:txBody>
          <a:bodyPr/>
          <a:lstStyle>
            <a:lvl1pPr marL="0" indent="0">
              <a:buNone/>
              <a:defRPr sz="140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609601" y="1130328"/>
            <a:ext cx="4011084" cy="1431924"/>
          </a:xfrm>
        </p:spPr>
        <p:txBody>
          <a:bodyPr>
            <a:noAutofit/>
          </a:bodyPr>
          <a:lstStyle>
            <a:lvl1pPr marL="0" indent="0">
              <a:buNone/>
              <a:defRPr sz="3600" baseline="0">
                <a:solidFill>
                  <a:srgbClr val="00555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28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1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3468" y="1182076"/>
            <a:ext cx="10938933" cy="5015523"/>
          </a:xfrm>
        </p:spPr>
        <p:txBody>
          <a:bodyPr/>
          <a:lstStyle>
            <a:lvl1pPr>
              <a:defRPr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8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47004" y="1182078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42755" y="1182077"/>
            <a:ext cx="5339644" cy="482132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47004" y="3632731"/>
            <a:ext cx="5471573" cy="237066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989898"/>
                </a:solidFill>
              </a:defRPr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799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ēli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810541" y="3669503"/>
            <a:ext cx="4145439" cy="200176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97031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811364" y="1523278"/>
            <a:ext cx="1977913" cy="199503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lv-LV" dirty="0"/>
              <a:t>Drag picture to placeholder or click icon to add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09601" y="1182079"/>
            <a:ext cx="4712305" cy="4807487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3pPr>
            <a:lvl4pPr>
              <a:buSzPct val="75000"/>
              <a:defRPr sz="1400">
                <a:solidFill>
                  <a:schemeClr val="tx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156860"/>
            <a:ext cx="10972800" cy="868909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rgbClr val="005551"/>
                </a:solidFill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11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iga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27" y="1271077"/>
            <a:ext cx="10363200" cy="1470025"/>
          </a:xfrm>
        </p:spPr>
        <p:txBody>
          <a:bodyPr>
            <a:normAutofit/>
          </a:bodyPr>
          <a:lstStyle>
            <a:lvl1pPr algn="ctr">
              <a:defRPr sz="36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</a:t>
            </a:r>
            <a:br>
              <a:rPr lang="lv-LV" dirty="0"/>
            </a:br>
            <a:r>
              <a:rPr lang="lv-LV" dirty="0"/>
              <a:t>master text syle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3453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rgbClr val="0055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241526" y="2741102"/>
            <a:ext cx="5773460" cy="709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63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45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77900" y="2547427"/>
            <a:ext cx="10236200" cy="1470025"/>
          </a:xfrm>
        </p:spPr>
        <p:txBody>
          <a:bodyPr>
            <a:noAutofit/>
          </a:bodyPr>
          <a:lstStyle>
            <a:lvl1pPr algn="ctr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Paldies.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072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74185" y="3314700"/>
            <a:ext cx="10619316" cy="49530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>
                <a:solidFill>
                  <a:srgbClr val="00555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r>
              <a:rPr lang="lv-LV" sz="2700" dirty="0"/>
              <a:t>, </a:t>
            </a:r>
            <a:r>
              <a:rPr lang="lv-LV" sz="2700" dirty="0" err="1"/>
              <a:t>text</a:t>
            </a:r>
            <a:endParaRPr lang="en-US" sz="27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46667" y="416242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Vārds, uzvārds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667" y="4438650"/>
            <a:ext cx="10619316" cy="285750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sz="1400" dirty="0"/>
              <a:t>Amats</a:t>
            </a:r>
            <a:endParaRPr lang="lv-LV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74185" y="1362075"/>
            <a:ext cx="10619316" cy="1809750"/>
          </a:xfrm>
        </p:spPr>
        <p:txBody>
          <a:bodyPr>
            <a:normAutofit/>
          </a:bodyPr>
          <a:lstStyle>
            <a:lvl1pPr marL="0" indent="0" algn="l">
              <a:buNone/>
              <a:defRPr sz="5500" b="1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Jaunas prezentācijas nosaukums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846667" y="5057776"/>
            <a:ext cx="10619316" cy="276225"/>
          </a:xfrm>
        </p:spPr>
        <p:txBody>
          <a:bodyPr>
            <a:noAutofit/>
          </a:bodyPr>
          <a:lstStyle>
            <a:lvl1pPr marL="0" indent="0" algn="l">
              <a:buNone/>
              <a:defRPr sz="1400" baseline="0">
                <a:solidFill>
                  <a:srgbClr val="005551"/>
                </a:solidFill>
              </a:defRPr>
            </a:lvl1pPr>
          </a:lstStyle>
          <a:p>
            <a:pPr lvl="0"/>
            <a:r>
              <a:rPr lang="lv-LV" dirty="0"/>
              <a:t>Datums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82022" y="5213542"/>
            <a:ext cx="1660159" cy="117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57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auk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727" y="2883357"/>
            <a:ext cx="8534400" cy="11975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dirty="0"/>
              <a:t>Click to edit Master subtitle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840727" y="4354824"/>
            <a:ext cx="8534400" cy="134143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lv-LV" dirty="0"/>
              <a:t>Click to edit Master text styles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3221198" y="2741101"/>
            <a:ext cx="5773460" cy="3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3747523" y="4238143"/>
            <a:ext cx="4720808" cy="0"/>
          </a:xfrm>
          <a:prstGeom prst="line">
            <a:avLst/>
          </a:prstGeom>
          <a:ln w="3175" cmpd="sng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98315" y="1420280"/>
            <a:ext cx="10972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672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89747" y="16115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4400" b="1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1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dalu_slaid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" y="0"/>
            <a:ext cx="12187238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547427"/>
            <a:ext cx="10236200" cy="1470025"/>
          </a:xfrm>
        </p:spPr>
        <p:txBody>
          <a:bodyPr>
            <a:noAutofit/>
          </a:bodyPr>
          <a:lstStyle>
            <a:lvl1pPr algn="l">
              <a:defRPr sz="5500" b="1" i="0">
                <a:solidFill>
                  <a:srgbClr val="005551"/>
                </a:solidFill>
                <a:latin typeface="Arial"/>
                <a:cs typeface="Arial"/>
              </a:defRPr>
            </a:lvl1pPr>
          </a:lstStyle>
          <a:p>
            <a:r>
              <a:rPr lang="lv-LV" dirty="0"/>
              <a:t>Nodaļas </a:t>
            </a:r>
            <a:br>
              <a:rPr lang="lv-LV" dirty="0"/>
            </a:br>
            <a:r>
              <a:rPr lang="lv-LV" dirty="0"/>
              <a:t>nosaukums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66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9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1949"/>
            <a:ext cx="10972800" cy="772587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453932"/>
            <a:ext cx="10972800" cy="2789129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accent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3pPr>
            <a:lvl4pPr>
              <a:buSzPct val="75000"/>
              <a:defRPr sz="1400">
                <a:solidFill>
                  <a:schemeClr val="accent1"/>
                </a:solidFill>
              </a:defRPr>
            </a:lvl4pPr>
            <a:lvl5pPr marL="2114550" indent="-285750">
              <a:buSzPct val="50000"/>
              <a:buFont typeface="Wingdings" charset="2"/>
              <a:buChar char="§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26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 dirty="0"/>
              <a:t>Click to edit Master text styles</a:t>
            </a:r>
          </a:p>
          <a:p>
            <a:pPr lvl="1"/>
            <a:r>
              <a:rPr lang="lv-LV" dirty="0"/>
              <a:t>Second level</a:t>
            </a:r>
          </a:p>
          <a:p>
            <a:pPr lvl="2"/>
            <a:r>
              <a:rPr lang="lv-LV" dirty="0"/>
              <a:t>Third level</a:t>
            </a:r>
          </a:p>
          <a:p>
            <a:pPr lvl="3"/>
            <a:r>
              <a:rPr lang="lv-LV" dirty="0"/>
              <a:t>Fourth level</a:t>
            </a:r>
          </a:p>
          <a:p>
            <a:pPr lvl="4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09600" y="419100"/>
            <a:ext cx="10972800" cy="990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005551"/>
                </a:solidFill>
              </a:defRPr>
            </a:lvl1pPr>
          </a:lstStyle>
          <a:p>
            <a:pPr lvl="0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361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40000"/>
            <a:ext cx="5386917" cy="3586163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39999"/>
            <a:ext cx="5389033" cy="3586164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1800">
                <a:solidFill>
                  <a:srgbClr val="005551"/>
                </a:solidFill>
              </a:defRPr>
            </a:lvl1pPr>
            <a:lvl2pPr>
              <a:defRPr sz="1800">
                <a:solidFill>
                  <a:srgbClr val="005551"/>
                </a:solidFill>
              </a:defRPr>
            </a:lvl2pPr>
            <a:lvl3pPr marL="1143000" indent="-228600">
              <a:buSzPct val="75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3pPr>
            <a:lvl4pPr>
              <a:buSzPct val="75000"/>
              <a:defRPr sz="1400">
                <a:solidFill>
                  <a:srgbClr val="005551"/>
                </a:solidFill>
              </a:defRPr>
            </a:lvl4pPr>
            <a:lvl5pPr marL="2057400" indent="-228600">
              <a:buSzPct val="50000"/>
              <a:buFont typeface="Wingdings" charset="2"/>
              <a:buChar char="§"/>
              <a:defRPr sz="1400">
                <a:solidFill>
                  <a:srgbClr val="00555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 dirty="0" err="1"/>
              <a:t>Click</a:t>
            </a:r>
            <a:r>
              <a:rPr lang="lv-LV" dirty="0"/>
              <a:t> to </a:t>
            </a:r>
            <a:r>
              <a:rPr lang="lv-LV" dirty="0" err="1"/>
              <a:t>edit</a:t>
            </a:r>
            <a:r>
              <a:rPr lang="lv-LV" dirty="0"/>
              <a:t> </a:t>
            </a:r>
            <a:r>
              <a:rPr lang="lv-LV" dirty="0" err="1"/>
              <a:t>Master</a:t>
            </a:r>
            <a:r>
              <a:rPr lang="lv-LV" dirty="0"/>
              <a:t> </a:t>
            </a:r>
            <a:r>
              <a:rPr lang="lv-LV" dirty="0" err="1"/>
              <a:t>text</a:t>
            </a:r>
            <a:r>
              <a:rPr lang="lv-LV" dirty="0"/>
              <a:t> </a:t>
            </a:r>
            <a:r>
              <a:rPr lang="lv-LV" dirty="0" err="1"/>
              <a:t>styles</a:t>
            </a:r>
            <a:endParaRPr lang="lv-LV" dirty="0"/>
          </a:p>
          <a:p>
            <a:pPr lvl="1"/>
            <a:r>
              <a:rPr lang="lv-LV" dirty="0" err="1"/>
              <a:t>Second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2"/>
            <a:r>
              <a:rPr lang="lv-LV" dirty="0" err="1"/>
              <a:t>Third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3"/>
            <a:r>
              <a:rPr lang="lv-LV" dirty="0" err="1"/>
              <a:t>Fourth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lv-LV" dirty="0"/>
          </a:p>
          <a:p>
            <a:pPr lvl="4"/>
            <a:r>
              <a:rPr lang="lv-LV" dirty="0" err="1"/>
              <a:t>Fifth</a:t>
            </a:r>
            <a:r>
              <a:rPr lang="lv-LV" dirty="0"/>
              <a:t> </a:t>
            </a:r>
            <a:r>
              <a:rPr lang="lv-LV" dirty="0" err="1"/>
              <a:t>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620655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193367" y="1146908"/>
            <a:ext cx="5375863" cy="1184275"/>
          </a:xfrm>
        </p:spPr>
        <p:txBody>
          <a:bodyPr>
            <a:noAutofit/>
          </a:bodyPr>
          <a:lstStyle>
            <a:lvl1pPr marL="0" indent="0">
              <a:buNone/>
              <a:defRPr sz="36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 dirty="0"/>
              <a:t>Click to edit text title style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 anchor="t">
            <a:noAutofit/>
          </a:bodyPr>
          <a:lstStyle>
            <a:lvl1pPr algn="l">
              <a:defRPr sz="2600">
                <a:solidFill>
                  <a:schemeClr val="accent1"/>
                </a:solidFill>
              </a:defRPr>
            </a:lvl1pPr>
          </a:lstStyle>
          <a:p>
            <a:r>
              <a:rPr lang="lv-LV"/>
              <a:t>Click to edit Master title style</a:t>
            </a: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66095" y="6567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7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92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1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4517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4"/>
            <a:r>
              <a:rPr lang="lv-LV" dirty="0"/>
              <a:t>Click to edit Master text styles</a:t>
            </a:r>
          </a:p>
          <a:p>
            <a:pPr lvl="5"/>
            <a:r>
              <a:rPr lang="lv-LV" dirty="0"/>
              <a:t>Second level</a:t>
            </a:r>
          </a:p>
          <a:p>
            <a:pPr lvl="6"/>
            <a:r>
              <a:rPr lang="lv-LV" dirty="0"/>
              <a:t>Third level</a:t>
            </a:r>
          </a:p>
          <a:p>
            <a:pPr lvl="7"/>
            <a:r>
              <a:rPr lang="lv-LV" dirty="0"/>
              <a:t>Fourth level</a:t>
            </a:r>
          </a:p>
          <a:p>
            <a:pPr lvl="8"/>
            <a:r>
              <a:rPr lang="lv-LV" dirty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09599" y="6272743"/>
            <a:ext cx="3296356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Rīgas Tehniskā universitāte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4553185" y="279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5164742" y="68862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10938933" y="6272743"/>
            <a:ext cx="6434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102050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EF746A6-E283-484D-A747-262174EE73C9}" type="slidenum">
              <a:rPr lang="en-US" sz="1200" smtClean="0">
                <a:solidFill>
                  <a:srgbClr val="A6A6A6"/>
                </a:solidFill>
              </a:rPr>
              <a:pPr/>
              <a:t>‹#›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9956" y="627274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6A6A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96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844" r:id="rId2"/>
    <p:sldLayoutId id="2147483803" r:id="rId3"/>
    <p:sldLayoutId id="2147483804" r:id="rId4"/>
    <p:sldLayoutId id="2147483838" r:id="rId5"/>
    <p:sldLayoutId id="2147483840" r:id="rId6"/>
    <p:sldLayoutId id="2147483842" r:id="rId7"/>
    <p:sldLayoutId id="2147483806" r:id="rId8"/>
    <p:sldLayoutId id="2147483807" r:id="rId9"/>
    <p:sldLayoutId id="2147483839" r:id="rId10"/>
    <p:sldLayoutId id="2147483810" r:id="rId11"/>
    <p:sldLayoutId id="2147483817" r:id="rId12"/>
    <p:sldLayoutId id="2147483818" r:id="rId13"/>
    <p:sldLayoutId id="2147483820" r:id="rId14"/>
    <p:sldLayoutId id="2147483821" r:id="rId15"/>
    <p:sldLayoutId id="2147483843" r:id="rId16"/>
    <p:sldLayoutId id="214748384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accent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23232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2323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2323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23232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raksts.lv/lv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dokobit.com/lv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edoks.lv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lv-LV" dirty="0"/>
              <a:t>Rīgas Tehniskās universitātes </a:t>
            </a:r>
          </a:p>
          <a:p>
            <a:r>
              <a:rPr lang="lv-LV" dirty="0"/>
              <a:t>Datorzinātnes un informācijas tehnoloģijas fakultātes</a:t>
            </a:r>
          </a:p>
          <a:p>
            <a:r>
              <a:rPr lang="lv-LV" dirty="0"/>
              <a:t>Metodiskā komisija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74185" y="1869243"/>
            <a:ext cx="9072455" cy="2529205"/>
          </a:xfrm>
        </p:spPr>
        <p:txBody>
          <a:bodyPr>
            <a:normAutofit/>
          </a:bodyPr>
          <a:lstStyle/>
          <a:p>
            <a:r>
              <a:rPr lang="lv-LV" dirty="0"/>
              <a:t>Bakalaura darba nodošana un aizstāvēšana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392D75-B06E-3700-9FB7-9308ED573214}"/>
              </a:ext>
            </a:extLst>
          </p:cNvPr>
          <p:cNvSpPr txBox="1"/>
          <p:nvPr/>
        </p:nvSpPr>
        <p:spPr>
          <a:xfrm>
            <a:off x="846667" y="5467231"/>
            <a:ext cx="99517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v-LV" sz="1200" dirty="0"/>
              <a:t>Izskatīts</a:t>
            </a:r>
            <a:r>
              <a:rPr lang="en-US" sz="1200" dirty="0"/>
              <a:t> DITF domes 202</a:t>
            </a:r>
            <a:r>
              <a:rPr lang="lv-LV" sz="1200" dirty="0"/>
              <a:t>3</a:t>
            </a:r>
            <a:r>
              <a:rPr lang="en-US" sz="1200" dirty="0"/>
              <a:t>.</a:t>
            </a:r>
            <a:r>
              <a:rPr lang="en-US" sz="1200" dirty="0" err="1"/>
              <a:t>gada</a:t>
            </a:r>
            <a:r>
              <a:rPr lang="en-US" sz="1200" dirty="0"/>
              <a:t> </a:t>
            </a:r>
            <a:r>
              <a:rPr lang="lv-LV" sz="1200" dirty="0" err="1"/>
              <a:t>9.janvāra</a:t>
            </a:r>
            <a:r>
              <a:rPr lang="lv-LV" sz="1200" dirty="0"/>
              <a:t> </a:t>
            </a:r>
            <a:r>
              <a:rPr lang="en-US" sz="1200" dirty="0" err="1"/>
              <a:t>sēdē</a:t>
            </a:r>
            <a:r>
              <a:rPr lang="en-US" sz="1200" dirty="0"/>
              <a:t> (</a:t>
            </a:r>
            <a:r>
              <a:rPr lang="en-US" sz="1200" dirty="0" err="1"/>
              <a:t>protokola</a:t>
            </a:r>
            <a:r>
              <a:rPr lang="en-US" sz="1200" dirty="0"/>
              <a:t> n.: 12000-1.1/1)</a:t>
            </a:r>
          </a:p>
        </p:txBody>
      </p:sp>
    </p:spTree>
    <p:extLst>
      <p:ext uri="{BB962C8B-B14F-4D97-AF65-F5344CB8AC3E}">
        <p14:creationId xmlns:p14="http://schemas.microsoft.com/office/powerpoint/2010/main" val="17123442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F7C9A-DF12-762B-1CBA-B8736A0B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932"/>
            <a:ext cx="11308080" cy="3666708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lv-LV" sz="2800" dirty="0"/>
              <a:t>Klausieties ļoti uzmanīgi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lv-LV" sz="2800" dirty="0"/>
              <a:t>Lūdziet atkārtot jautājumu, ja tas ir nepieciešams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lv-LV" sz="2800" dirty="0"/>
              <a:t>Atbildiet kodolīgi un skaidri</a:t>
            </a:r>
          </a:p>
          <a:p>
            <a:pPr>
              <a:spcBef>
                <a:spcPts val="3000"/>
              </a:spcBef>
              <a:buFont typeface="Wingdings" panose="05000000000000000000" pitchFamily="2" charset="2"/>
              <a:buChar char="ü"/>
            </a:pPr>
            <a:r>
              <a:rPr lang="lv-LV" sz="2800" dirty="0"/>
              <a:t>Atcerieties, ka labāk atklāti pateikt, ka Jūs nezināt atbildi, nekā «sacerēt» atbildi</a:t>
            </a:r>
          </a:p>
          <a:p>
            <a:endParaRPr lang="lv-LV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77A21-C1FD-6D8F-A088-8A79675E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Aizstāvēšana: atbildes uz jautājumiem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50A5-496A-DED6-893E-3F738D01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456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67D16A5-5CAF-51D5-B0CC-B03CA60A6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Aizstāvēšana: uzvedība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12EAD-CC71-C21D-2A40-DA15610E7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0AD3DF8B-147A-9C14-FA31-191BF4B5BF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551040"/>
              </p:ext>
            </p:extLst>
          </p:nvPr>
        </p:nvGraphicFramePr>
        <p:xfrm>
          <a:off x="742122" y="1351837"/>
          <a:ext cx="10840278" cy="433795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78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61600">
                  <a:extLst>
                    <a:ext uri="{9D8B030D-6E8A-4147-A177-3AD203B41FA5}">
                      <a16:colId xmlns:a16="http://schemas.microsoft.com/office/drawing/2014/main" val="258290418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Apģērbs:</a:t>
                      </a:r>
                      <a:endParaRPr lang="lv-LV" sz="220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471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dirty="0"/>
                        <a:t>Jāievēro lietišķs ģērbšanās stils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4712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Uzvedība: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/>
                      <a:r>
                        <a:rPr lang="lv-LV" sz="2400" noProof="0"/>
                        <a:t>Uzvedībā ir jāievēro lietišķās etiķetes normas</a:t>
                      </a:r>
                    </a:p>
                    <a:p>
                      <a:pPr marL="720725" lvl="2" indent="-365125">
                        <a:buFont typeface="Wingdings" panose="05000000000000000000" pitchFamily="2" charset="2"/>
                        <a:buChar char="Ø"/>
                      </a:pPr>
                      <a:r>
                        <a:rPr lang="lv-LV" sz="2400" noProof="0"/>
                        <a:t>Ja tiek pieļauti uzvedības normu pārkāpumi, komisijas priekšsēdētājam ir tiesības pārtraukt aizstāvēšanu un pārcelt to uz citu laiku 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noProof="0" dirty="0"/>
                        <a:t>Skatieties uz klausītājiem un runājiet ar viņiem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342900" indent="-342900">
                        <a:buClrTx/>
                        <a:buFont typeface="Wingdings" panose="05000000000000000000" pitchFamily="2" charset="2"/>
                        <a:buChar char="ü"/>
                      </a:pPr>
                      <a:r>
                        <a:rPr lang="en-US" sz="2400" dirty="0"/>
                        <a:t> 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Tx/>
                        <a:buFont typeface="Wingdings" panose="05000000000000000000" pitchFamily="2" charset="2"/>
                        <a:buNone/>
                      </a:pPr>
                      <a:r>
                        <a:rPr lang="lv-LV" sz="2400" noProof="0" dirty="0"/>
                        <a:t>Nelasiet tekstu no papīra vai slaida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395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noProof="0" dirty="0"/>
                        <a:t>Nestāviet priekšā uz ekrāna atspoguļotajai prezentācijai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2281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B69A7-EC85-D8C2-93C3-54C8A2FE4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994BA2-E243-DEED-7F8C-0233F4198C57}"/>
              </a:ext>
            </a:extLst>
          </p:cNvPr>
          <p:cNvSpPr/>
          <p:nvPr/>
        </p:nvSpPr>
        <p:spPr>
          <a:xfrm>
            <a:off x="4976275" y="1923604"/>
            <a:ext cx="2329498" cy="2329498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/>
              <a:t>Galvenās uzstāšanās kļūdas</a:t>
            </a:r>
            <a:endParaRPr lang="en-GB" sz="2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0D7F4A9-BB6E-5A5F-B03A-A6070585F811}"/>
              </a:ext>
            </a:extLst>
          </p:cNvPr>
          <p:cNvSpPr/>
          <p:nvPr/>
        </p:nvSpPr>
        <p:spPr>
          <a:xfrm>
            <a:off x="7776701" y="3720694"/>
            <a:ext cx="3868330" cy="137606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/>
              <a:t>Students izmanto vizuālo saturu (tabulas, attēli, diagrammas, utt.), ko nevar saskatīt</a:t>
            </a:r>
            <a:endParaRPr lang="en-GB"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283F0CE-14DF-56D5-7F60-1DBECA232888}"/>
              </a:ext>
            </a:extLst>
          </p:cNvPr>
          <p:cNvSpPr/>
          <p:nvPr/>
        </p:nvSpPr>
        <p:spPr>
          <a:xfrm>
            <a:off x="4198411" y="80228"/>
            <a:ext cx="3868330" cy="137606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lv-LV" sz="2000" dirty="0">
                <a:effectLst/>
                <a:ea typeface="Calibri" panose="020F0502020204030204" pitchFamily="34" charset="0"/>
              </a:rPr>
              <a:t>Students lasa no papīra vai slaidiem, nevis runā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352C5F2-5D7D-D333-B05C-31A08A12C472}"/>
              </a:ext>
            </a:extLst>
          </p:cNvPr>
          <p:cNvSpPr/>
          <p:nvPr/>
        </p:nvSpPr>
        <p:spPr>
          <a:xfrm>
            <a:off x="7776701" y="1737979"/>
            <a:ext cx="3868330" cy="137606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/>
              <a:t>Prezentācija</a:t>
            </a:r>
            <a:r>
              <a:rPr lang="lv-LV" sz="2000" dirty="0"/>
              <a:t>s slaidi </a:t>
            </a:r>
            <a:r>
              <a:rPr lang="nn-NO" sz="2000" dirty="0"/>
              <a:t>ir pārblīvēt</a:t>
            </a:r>
            <a:r>
              <a:rPr lang="lv-LV" sz="2000" dirty="0"/>
              <a:t>i</a:t>
            </a:r>
            <a:r>
              <a:rPr lang="nn-NO" sz="2000" dirty="0"/>
              <a:t> ar tekstu, ko nevar paspēt izlasīt</a:t>
            </a:r>
            <a:endParaRPr lang="lv-LV" sz="20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91E0EB9-0DCA-241D-ABF6-698D8A15E38C}"/>
              </a:ext>
            </a:extLst>
          </p:cNvPr>
          <p:cNvSpPr/>
          <p:nvPr/>
        </p:nvSpPr>
        <p:spPr>
          <a:xfrm>
            <a:off x="338529" y="1683785"/>
            <a:ext cx="3868330" cy="137606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/>
              <a:t>Students izlaiž slaidus, gandrīz neko par tiem nepastāstot</a:t>
            </a:r>
            <a:endParaRPr lang="en-GB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BFB87BD-55CC-243C-C0A6-C04F635D761B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4206859" y="2371816"/>
            <a:ext cx="883301" cy="208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FAC7DB-5E38-A45B-66A6-947E7B62C35C}"/>
              </a:ext>
            </a:extLst>
          </p:cNvPr>
          <p:cNvCxnSpPr>
            <a:cxnSpLocks/>
            <a:stCxn id="6" idx="1"/>
            <a:endCxn id="5" idx="5"/>
          </p:cNvCxnSpPr>
          <p:nvPr/>
        </p:nvCxnSpPr>
        <p:spPr>
          <a:xfrm flipH="1" flipV="1">
            <a:off x="6964626" y="3911955"/>
            <a:ext cx="812075" cy="4967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D9E1F6B-DA8F-0596-0462-8BB8CAAFDC30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183120" y="2426010"/>
            <a:ext cx="593581" cy="1546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249E26-4565-1B59-00FA-DA7806CC1131}"/>
              </a:ext>
            </a:extLst>
          </p:cNvPr>
          <p:cNvCxnSpPr>
            <a:cxnSpLocks/>
            <a:stCxn id="7" idx="2"/>
            <a:endCxn id="5" idx="0"/>
          </p:cNvCxnSpPr>
          <p:nvPr/>
        </p:nvCxnSpPr>
        <p:spPr>
          <a:xfrm>
            <a:off x="6132576" y="1456289"/>
            <a:ext cx="8448" cy="4673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37A6C2B-DA2D-B6DA-0CF0-8F907447D9B8}"/>
              </a:ext>
            </a:extLst>
          </p:cNvPr>
          <p:cNvSpPr/>
          <p:nvPr/>
        </p:nvSpPr>
        <p:spPr>
          <a:xfrm>
            <a:off x="338529" y="3747877"/>
            <a:ext cx="3868330" cy="137606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dirty="0"/>
              <a:t>Students runā pārāk ātri un «skrien» pa slaidiem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C0E6F9-0749-192F-0905-C53352D9CBA5}"/>
              </a:ext>
            </a:extLst>
          </p:cNvPr>
          <p:cNvCxnSpPr>
            <a:cxnSpLocks/>
            <a:stCxn id="14" idx="3"/>
            <a:endCxn id="5" idx="3"/>
          </p:cNvCxnSpPr>
          <p:nvPr/>
        </p:nvCxnSpPr>
        <p:spPr>
          <a:xfrm flipV="1">
            <a:off x="4206859" y="3911955"/>
            <a:ext cx="1110563" cy="523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E94FA0F-1520-AFD7-F4E3-74AECAF9F53A}"/>
              </a:ext>
            </a:extLst>
          </p:cNvPr>
          <p:cNvSpPr/>
          <p:nvPr/>
        </p:nvSpPr>
        <p:spPr>
          <a:xfrm>
            <a:off x="4187634" y="5318608"/>
            <a:ext cx="3868330" cy="137606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2400"/>
              </a:spcAft>
            </a:pPr>
            <a:r>
              <a:rPr lang="lv-LV" sz="2000" dirty="0">
                <a:effectLst/>
                <a:ea typeface="Calibri" panose="020F0502020204030204" pitchFamily="34" charset="0"/>
              </a:rPr>
              <a:t>Prezentācijā ir tikai teksts bez vizuālā satura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568791-BB2E-B26F-3B5E-CC2EB322326D}"/>
              </a:ext>
            </a:extLst>
          </p:cNvPr>
          <p:cNvCxnSpPr>
            <a:cxnSpLocks/>
            <a:stCxn id="21" idx="0"/>
            <a:endCxn id="5" idx="4"/>
          </p:cNvCxnSpPr>
          <p:nvPr/>
        </p:nvCxnSpPr>
        <p:spPr>
          <a:xfrm flipV="1">
            <a:off x="6121799" y="4253102"/>
            <a:ext cx="19225" cy="1065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297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CF7C9A-DF12-762B-1CBA-B8736A0B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53932"/>
            <a:ext cx="10789920" cy="4723348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200" dirty="0"/>
              <a:t>Students ir tiesīgs iesniegt apelāciju </a:t>
            </a:r>
            <a:r>
              <a:rPr lang="lv-LV" sz="2200" b="1" dirty="0"/>
              <a:t>par gala pārbaudījuma norisi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200" dirty="0"/>
              <a:t>Students apelāciju iesniedz fakultātes dekānam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200" dirty="0"/>
              <a:t>Apelācija ir jāiesniedz ne vēlāk kā līdz nākamās darba dienas beigām pēc aizstāvēšanas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200" dirty="0"/>
              <a:t>Apelācijas izskatīšanai dekāns izveido komisiju, tajā neietverot gala pārbaudījuma komisijas locekļus, par kuras darbību ir iesniegta apelācija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200" dirty="0"/>
              <a:t>Apelācijas komisija pieņem lēmumu un rakstiski to paziņo studentam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lv-LV" sz="2200" dirty="0"/>
              <a:t>Komisijas lēmums ir jāpieņem ne vēlāk kā 5 darba dienu laikā pēc apelācijas saņemšanas 	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GB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77A21-C1FD-6D8F-A088-8A79675E7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Aizstāvēšana: apelācijas iesniegšana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50A5-496A-DED6-893E-3F738D011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58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/>
              <a:t>Bakalaura darba </a:t>
            </a:r>
            <a:br>
              <a:rPr lang="lv-LV" sz="5300" dirty="0"/>
            </a:br>
            <a:r>
              <a:rPr lang="lv-LV" sz="5300" dirty="0"/>
              <a:t>vērtēšana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103493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A823C-4239-885A-100E-A9C49F5E32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05E546B-5861-E20E-5FE0-E1B41DEB5BAE}"/>
              </a:ext>
            </a:extLst>
          </p:cNvPr>
          <p:cNvSpPr/>
          <p:nvPr/>
        </p:nvSpPr>
        <p:spPr>
          <a:xfrm>
            <a:off x="2162369" y="117095"/>
            <a:ext cx="7867262" cy="54856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Bakalaura darbu vērtē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8944C0D-36D7-071B-5665-2462399E9634}"/>
              </a:ext>
            </a:extLst>
          </p:cNvPr>
          <p:cNvSpPr/>
          <p:nvPr/>
        </p:nvSpPr>
        <p:spPr>
          <a:xfrm>
            <a:off x="108345" y="939241"/>
            <a:ext cx="3894006" cy="56443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Darba vadītājs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8EE88BD-0AE4-7D01-D96F-2F9B3237597D}"/>
              </a:ext>
            </a:extLst>
          </p:cNvPr>
          <p:cNvSpPr/>
          <p:nvPr/>
        </p:nvSpPr>
        <p:spPr>
          <a:xfrm>
            <a:off x="4148997" y="929765"/>
            <a:ext cx="3894006" cy="58791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Recenzents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1EE1C-A44F-778A-795F-38A8FC7C0B5E}"/>
              </a:ext>
            </a:extLst>
          </p:cNvPr>
          <p:cNvSpPr txBox="1"/>
          <p:nvPr/>
        </p:nvSpPr>
        <p:spPr>
          <a:xfrm>
            <a:off x="108345" y="1557829"/>
            <a:ext cx="3797610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b="1" dirty="0"/>
              <a:t>Ar jā/nē/daļēji</a:t>
            </a:r>
            <a:r>
              <a:rPr lang="lv-LV" sz="1400" dirty="0"/>
              <a:t>: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vai plānotie darba uzdevumi ir izpildīti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vai darba saturs atbilst tēmai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vai darbs ir pabeigts pētījums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vai darba tehniskais izpildījums atbilst nozares prasībām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vai darba noformējums atbilst fakultātes metodiskajiem norādījumiem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b="1" dirty="0"/>
              <a:t>Plašākā aprakstā: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bakalaura darba izstrādes sistemātiskuma un sadarbības ar vadītāju raksturojums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studenta prasme izmantot aktuālo pētījumu rezultātus un patstāvīgi veikt pētniecisko darbu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bakalaura darba teorētiskā un praktiskā nozīmība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07DEDC-2F59-8CAE-6F84-C6772F6280F8}"/>
              </a:ext>
            </a:extLst>
          </p:cNvPr>
          <p:cNvSpPr txBox="1"/>
          <p:nvPr/>
        </p:nvSpPr>
        <p:spPr>
          <a:xfrm>
            <a:off x="4148997" y="1557829"/>
            <a:ext cx="3955100" cy="52116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lv-LV" sz="1300" b="1" dirty="0"/>
              <a:t>Pamatā ar jā/nē/daļēji: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darba saturs atbilst tēmas nosaukumam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darba apjoms lappusēs atbilst bakalaura darba prasībām		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darba tēmas aktualitāte ir pamatota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darbā ir formulēts mērķis un definēti uzdevumi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darbā uzstādītais mērķis ir sasniegts un uzdevumi ir izpildīti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darba struktūra atbilst darba uzdevumiem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darba secinājumi izriet no darbā paveiktā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cik daudz ir terminoloģijas, gramatisko un stila kļūdu 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darba tekstā ir iekļautas atsauces uz visiem uzskaitītajiem informācijas avotiem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literatūras avotu daudzums ir adekvāts darba saturam, un to kvalitāte ir apmierinoša	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vai darbā ir identificējami darba autora sasniegtie rezultāti</a:t>
            </a:r>
          </a:p>
          <a:p>
            <a:pPr marL="285750" indent="-285750">
              <a:spcBef>
                <a:spcPts val="400"/>
              </a:spcBef>
              <a:buFont typeface="Wingdings" panose="05000000000000000000" pitchFamily="2" charset="2"/>
              <a:buChar char="ü"/>
            </a:pPr>
            <a:r>
              <a:rPr lang="lv-LV" sz="1300" b="1" dirty="0"/>
              <a:t>Plašākā aprakstā: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bakalaura darba pozitīvas īpašības </a:t>
            </a:r>
          </a:p>
          <a:p>
            <a:pPr marL="355600" indent="-173038">
              <a:spcBef>
                <a:spcPts val="400"/>
              </a:spcBef>
              <a:buFont typeface="Wingdings" panose="05000000000000000000" pitchFamily="2" charset="2"/>
              <a:buChar char="Ø"/>
            </a:pPr>
            <a:r>
              <a:rPr lang="lv-LV" sz="1300" dirty="0"/>
              <a:t>bakalaura darba galvenie trūkumi</a:t>
            </a:r>
            <a:endParaRPr lang="lv-LV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B1101E-50E5-0A10-FA9D-8F49356B7C7C}"/>
              </a:ext>
            </a:extLst>
          </p:cNvPr>
          <p:cNvSpPr txBox="1"/>
          <p:nvPr/>
        </p:nvSpPr>
        <p:spPr>
          <a:xfrm>
            <a:off x="8165191" y="1568187"/>
            <a:ext cx="3894006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1400" dirty="0"/>
              <a:t>Komisija ņem vērā: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recenzenta novērtējumu 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bakalaura darba vadītāja atsauksmi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studenta ziņojuma kvalitāti (prasmi prezentēt un aizstāvēt savu darbu)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atbilžu kvalitāti uz jautājumiem, kas attiecas gan uz izstrādāto bakalaura darbu, gan uz svarīgākajiem fundamentālajiem nozares teorētisko un speciālo zinātņu studiju kursiem </a:t>
            </a:r>
          </a:p>
          <a:p>
            <a:pPr marL="355600" indent="-1730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lv-LV" sz="1400" dirty="0"/>
              <a:t>bakalaura darba kopējo kvalitāti satura, noformējuma, izmantoto informācijas avotu un apraksta valodas ziņā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047CC1D-CE6A-3375-02D3-523DBE0809C6}"/>
              </a:ext>
            </a:extLst>
          </p:cNvPr>
          <p:cNvCxnSpPr>
            <a:cxnSpLocks/>
          </p:cNvCxnSpPr>
          <p:nvPr/>
        </p:nvCxnSpPr>
        <p:spPr>
          <a:xfrm flipH="1">
            <a:off x="2162369" y="685595"/>
            <a:ext cx="682431" cy="253646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DB4B631-6635-5AA1-DE78-DB2B30F4851B}"/>
              </a:ext>
            </a:extLst>
          </p:cNvPr>
          <p:cNvCxnSpPr>
            <a:cxnSpLocks/>
            <a:stCxn id="8" idx="2"/>
            <a:endCxn id="11" idx="0"/>
          </p:cNvCxnSpPr>
          <p:nvPr/>
        </p:nvCxnSpPr>
        <p:spPr>
          <a:xfrm>
            <a:off x="6096000" y="665656"/>
            <a:ext cx="0" cy="264109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AF9908B-DD7C-A8A1-D290-00DD78C5FC04}"/>
              </a:ext>
            </a:extLst>
          </p:cNvPr>
          <p:cNvCxnSpPr>
            <a:cxnSpLocks/>
          </p:cNvCxnSpPr>
          <p:nvPr/>
        </p:nvCxnSpPr>
        <p:spPr>
          <a:xfrm>
            <a:off x="9347201" y="665656"/>
            <a:ext cx="682430" cy="269817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72267C-5521-B842-8306-D2C05B150A46}"/>
              </a:ext>
            </a:extLst>
          </p:cNvPr>
          <p:cNvSpPr/>
          <p:nvPr/>
        </p:nvSpPr>
        <p:spPr>
          <a:xfrm>
            <a:off x="8165191" y="919604"/>
            <a:ext cx="3894006" cy="56443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lv-LV" dirty="0"/>
              <a:t>Gala pārbaudījumu komisija</a:t>
            </a:r>
          </a:p>
        </p:txBody>
      </p:sp>
      <p:pic>
        <p:nvPicPr>
          <p:cNvPr id="5" name="Graphic 4" descr="Professor male with solid fill">
            <a:extLst>
              <a:ext uri="{FF2B5EF4-FFF2-40B4-BE49-F238E27FC236}">
                <a16:creationId xmlns:a16="http://schemas.microsoft.com/office/drawing/2014/main" id="{662638E0-DA78-E54F-DCA0-4C4D83AC9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099" y="949401"/>
            <a:ext cx="475846" cy="471915"/>
          </a:xfrm>
          <a:prstGeom prst="rect">
            <a:avLst/>
          </a:prstGeom>
        </p:spPr>
      </p:pic>
      <p:pic>
        <p:nvPicPr>
          <p:cNvPr id="7" name="Graphic 6" descr="Group of men with solid fill">
            <a:extLst>
              <a:ext uri="{FF2B5EF4-FFF2-40B4-BE49-F238E27FC236}">
                <a16:creationId xmlns:a16="http://schemas.microsoft.com/office/drawing/2014/main" id="{5393C83B-FE9A-AEE5-5D4F-A661CCE25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75356" y="909848"/>
            <a:ext cx="574186" cy="574186"/>
          </a:xfrm>
          <a:prstGeom prst="rect">
            <a:avLst/>
          </a:prstGeom>
        </p:spPr>
      </p:pic>
      <p:pic>
        <p:nvPicPr>
          <p:cNvPr id="13" name="Graphic 12" descr="Office worker male with solid fill">
            <a:extLst>
              <a:ext uri="{FF2B5EF4-FFF2-40B4-BE49-F238E27FC236}">
                <a16:creationId xmlns:a16="http://schemas.microsoft.com/office/drawing/2014/main" id="{B1B79029-A85E-1425-B4FE-851DADA41B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29218" y="920578"/>
            <a:ext cx="587915" cy="58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7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06034F-9159-DE65-3A88-F1DBA9CA5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err="1"/>
              <a:t>Rīgas</a:t>
            </a:r>
            <a:r>
              <a:rPr lang="en-US" dirty="0"/>
              <a:t>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AF57F-1A2A-D5EC-924D-267B81606B7E}"/>
              </a:ext>
            </a:extLst>
          </p:cNvPr>
          <p:cNvSpPr txBox="1"/>
          <p:nvPr/>
        </p:nvSpPr>
        <p:spPr>
          <a:xfrm>
            <a:off x="203201" y="2705529"/>
            <a:ext cx="2722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400" b="1" dirty="0"/>
              <a:t>Vērtējot studenta ziņojuma kvalitāti, tiek ņemts vērā:</a:t>
            </a:r>
            <a:endParaRPr lang="en-GB" sz="24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3389BF-0C77-9856-F1C8-B09CE505AB40}"/>
              </a:ext>
            </a:extLst>
          </p:cNvPr>
          <p:cNvSpPr/>
          <p:nvPr/>
        </p:nvSpPr>
        <p:spPr>
          <a:xfrm>
            <a:off x="3892448" y="568298"/>
            <a:ext cx="7903312" cy="7924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/>
              <a:t>Prezentācijas saturīgums un kvalitāte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4A85803-BC8D-027A-CB11-AA61715B841D}"/>
              </a:ext>
            </a:extLst>
          </p:cNvPr>
          <p:cNvSpPr/>
          <p:nvPr/>
        </p:nvSpPr>
        <p:spPr>
          <a:xfrm>
            <a:off x="3892448" y="1655418"/>
            <a:ext cx="7903312" cy="792480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/>
              <a:t>Studenta runas saturīgums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5B80D20-64B6-1603-C60D-C459E6E4F17B}"/>
              </a:ext>
            </a:extLst>
          </p:cNvPr>
          <p:cNvSpPr/>
          <p:nvPr/>
        </p:nvSpPr>
        <p:spPr>
          <a:xfrm>
            <a:off x="3892448" y="2785752"/>
            <a:ext cx="7903312" cy="792480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/>
              <a:t>Skaidri pierādījumi tam, ka darbā definētie uzdevumi ir izpildīti un izvirzītais mērķis ir sasniegts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92739B7-4E4D-F6A3-4680-9140502B95D8}"/>
              </a:ext>
            </a:extLst>
          </p:cNvPr>
          <p:cNvSpPr/>
          <p:nvPr/>
        </p:nvSpPr>
        <p:spPr>
          <a:xfrm>
            <a:off x="3892448" y="3897710"/>
            <a:ext cx="7903312" cy="79248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/>
              <a:t>Skaidri atspoguļoti studenta sasniegtie rezultāti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AE9AD6-7B1F-95D6-0728-96F9BA2574B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2820569" y="964538"/>
            <a:ext cx="1071879" cy="225044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BE3AC13-F931-CC8A-5623-FDB846C1DB6F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820569" y="2051658"/>
            <a:ext cx="1071879" cy="116332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1799423-62E4-2ED6-1517-8AF2961EFFD6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2820569" y="3181992"/>
            <a:ext cx="1071879" cy="32986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A27FA31-3B56-36DE-202A-474B75280CB4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2820569" y="3214978"/>
            <a:ext cx="1071879" cy="1078972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3F9739-60F6-DA86-0D83-CE247715DDA8}"/>
              </a:ext>
            </a:extLst>
          </p:cNvPr>
          <p:cNvSpPr/>
          <p:nvPr/>
        </p:nvSpPr>
        <p:spPr>
          <a:xfrm>
            <a:off x="3892448" y="5044172"/>
            <a:ext cx="7903312" cy="792480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v-LV" sz="2400" dirty="0"/>
              <a:t>Iekļaušanās aizstāvēšanai atvēlētajā laikā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AC465D-D23D-2C67-1EB5-C40126FA0DF4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2820569" y="3214978"/>
            <a:ext cx="1071879" cy="2225434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949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/>
              <a:t>Bakalaura darba </a:t>
            </a:r>
            <a:br>
              <a:rPr lang="lv-LV" sz="5300" dirty="0"/>
            </a:br>
            <a:r>
              <a:rPr lang="lv-LV" sz="5300" dirty="0"/>
              <a:t>prezentēšanas struktūra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3600155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986C-3582-B76A-13CD-850599D2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8142" y="6018005"/>
            <a:ext cx="3296356" cy="365125"/>
          </a:xfrm>
        </p:spPr>
        <p:txBody>
          <a:bodyPr/>
          <a:lstStyle/>
          <a:p>
            <a:r>
              <a:rPr lang="lv-LV"/>
              <a:t>Rīgas Tehniskā universitāte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5DBE21-1D81-50B0-4B31-763218537C5E}"/>
              </a:ext>
            </a:extLst>
          </p:cNvPr>
          <p:cNvSpPr/>
          <p:nvPr/>
        </p:nvSpPr>
        <p:spPr>
          <a:xfrm>
            <a:off x="3162410" y="474870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Iepazīstina komisiju un klātesošus ar sevi, bakalaura darba tēmu un vadītāju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576ABF-04C9-F203-DA13-8E13C88D3E0B}"/>
              </a:ext>
            </a:extLst>
          </p:cNvPr>
          <p:cNvSpPr txBox="1"/>
          <p:nvPr/>
        </p:nvSpPr>
        <p:spPr>
          <a:xfrm>
            <a:off x="3173596" y="0"/>
            <a:ext cx="4055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cap="all" dirty="0">
                <a:solidFill>
                  <a:schemeClr val="accent3"/>
                </a:solidFill>
              </a:rPr>
              <a:t>Aktivitāte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9B55D-EA17-E65A-A621-FA29E8BC5670}"/>
              </a:ext>
            </a:extLst>
          </p:cNvPr>
          <p:cNvSpPr txBox="1"/>
          <p:nvPr/>
        </p:nvSpPr>
        <p:spPr>
          <a:xfrm>
            <a:off x="7761466" y="0"/>
            <a:ext cx="4051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cap="all" dirty="0">
                <a:solidFill>
                  <a:schemeClr val="accent4"/>
                </a:solidFill>
              </a:rPr>
              <a:t>Prezentācijas saturs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4F618C-F8C7-8C8F-D651-452FA97198BC}"/>
              </a:ext>
            </a:extLst>
          </p:cNvPr>
          <p:cNvSpPr/>
          <p:nvPr/>
        </p:nvSpPr>
        <p:spPr>
          <a:xfrm>
            <a:off x="7756947" y="474870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Titulslaids: 1 slaids, obligāts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89A8CF-FA43-673D-A9E4-E9C769867FDC}"/>
              </a:ext>
            </a:extLst>
          </p:cNvPr>
          <p:cNvSpPr/>
          <p:nvPr/>
        </p:nvSpPr>
        <p:spPr>
          <a:xfrm>
            <a:off x="3173599" y="1184709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Informē par ziņojuma saturu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D3B1B44-2BDB-5217-1AD6-81D7A7C1DF57}"/>
              </a:ext>
            </a:extLst>
          </p:cNvPr>
          <p:cNvSpPr/>
          <p:nvPr/>
        </p:nvSpPr>
        <p:spPr>
          <a:xfrm>
            <a:off x="7761466" y="1181348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Satura slaids: 1 slaids, vēlams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F195DE8-AA69-A654-EE1E-11EF7F864B4F}"/>
              </a:ext>
            </a:extLst>
          </p:cNvPr>
          <p:cNvSpPr/>
          <p:nvPr/>
        </p:nvSpPr>
        <p:spPr>
          <a:xfrm>
            <a:off x="3162408" y="4006725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Izklāsta secinājumus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A9E4FF-1E2B-2608-B562-481E9A12DFF9}"/>
              </a:ext>
            </a:extLst>
          </p:cNvPr>
          <p:cNvSpPr/>
          <p:nvPr/>
        </p:nvSpPr>
        <p:spPr>
          <a:xfrm>
            <a:off x="7761466" y="4009404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Secinājumu slaids: 1-2 slaidi, obligāti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018377F-1B21-C9C4-3801-00896E483E81}"/>
              </a:ext>
            </a:extLst>
          </p:cNvPr>
          <p:cNvSpPr/>
          <p:nvPr/>
        </p:nvSpPr>
        <p:spPr>
          <a:xfrm>
            <a:off x="3162410" y="3296624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Stāsta par paveikto darbu un sasniegtajiem rezultātiem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C5425E-AB48-1989-674A-D98A24ACC9F2}"/>
              </a:ext>
            </a:extLst>
          </p:cNvPr>
          <p:cNvSpPr/>
          <p:nvPr/>
        </p:nvSpPr>
        <p:spPr>
          <a:xfrm>
            <a:off x="7756945" y="3298029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Slaidu skaits un nosaukumi ir atkarīgi no darba satura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696364-60F1-6302-EE9B-DB77B09734FB}"/>
              </a:ext>
            </a:extLst>
          </p:cNvPr>
          <p:cNvSpPr/>
          <p:nvPr/>
        </p:nvSpPr>
        <p:spPr>
          <a:xfrm>
            <a:off x="3173596" y="2593101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Definē bakalaura darba mērķi un uzdevumus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B468723-449D-59C4-DB7C-C942465B7A16}"/>
              </a:ext>
            </a:extLst>
          </p:cNvPr>
          <p:cNvSpPr/>
          <p:nvPr/>
        </p:nvSpPr>
        <p:spPr>
          <a:xfrm>
            <a:off x="7756946" y="2591592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Darba mērķa un uzdevumu slaids: 1-2 slaidi, obligāti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6CD02A-A0B6-D028-6701-BC9CF39434F2}"/>
              </a:ext>
            </a:extLst>
          </p:cNvPr>
          <p:cNvSpPr/>
          <p:nvPr/>
        </p:nvSpPr>
        <p:spPr>
          <a:xfrm>
            <a:off x="3173598" y="1886470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Akcentē bakalaura darba tēmas aktualitāti un pētāmās problēmas būtību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8BE0F8E-C641-D37E-C541-8AD73751FE1A}"/>
              </a:ext>
            </a:extLst>
          </p:cNvPr>
          <p:cNvSpPr/>
          <p:nvPr/>
        </p:nvSpPr>
        <p:spPr>
          <a:xfrm>
            <a:off x="7756948" y="1886470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Darba aktualitātes slaids: 1-2 slaidi, obligāti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2A5C408-304A-8C72-4373-94F7B60B90E4}"/>
              </a:ext>
            </a:extLst>
          </p:cNvPr>
          <p:cNvSpPr/>
          <p:nvPr/>
        </p:nvSpPr>
        <p:spPr>
          <a:xfrm>
            <a:off x="3162410" y="4724488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 dirty="0"/>
              <a:t>Norāda iespējamos šī darba turpināšanas virzienus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9BED4D8-48AB-73A2-0EC1-CD0A909FD8B8}"/>
              </a:ext>
            </a:extLst>
          </p:cNvPr>
          <p:cNvSpPr/>
          <p:nvPr/>
        </p:nvSpPr>
        <p:spPr>
          <a:xfrm>
            <a:off x="7761466" y="4718953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Turpmāko pētījumu iespēju slaids: 1 slaids, vēlams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800FF69-ED14-8416-59FA-041B6E9B48BC}"/>
              </a:ext>
            </a:extLst>
          </p:cNvPr>
          <p:cNvSpPr/>
          <p:nvPr/>
        </p:nvSpPr>
        <p:spPr>
          <a:xfrm>
            <a:off x="3162407" y="5428076"/>
            <a:ext cx="4066995" cy="6417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Izsaka komisijai un klātesošiem pateicību par uzmanību un aicina uzdot jautājumus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94E414B-8CA8-F356-1E3D-D0A0BDDACBFC}"/>
              </a:ext>
            </a:extLst>
          </p:cNvPr>
          <p:cNvSpPr/>
          <p:nvPr/>
        </p:nvSpPr>
        <p:spPr>
          <a:xfrm>
            <a:off x="7756944" y="5425616"/>
            <a:ext cx="4066995" cy="6417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/>
              <a:t>Nobeiguma slaids: 1 slaids, obligāts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79D8F6E4-0EB4-F82C-919C-406184420E17}"/>
              </a:ext>
            </a:extLst>
          </p:cNvPr>
          <p:cNvSpPr/>
          <p:nvPr/>
        </p:nvSpPr>
        <p:spPr>
          <a:xfrm>
            <a:off x="209409" y="1650870"/>
            <a:ext cx="2306320" cy="3167909"/>
          </a:xfrm>
          <a:prstGeom prst="wedgeRoundRectCallout">
            <a:avLst>
              <a:gd name="adj1" fmla="val 84355"/>
              <a:gd name="adj2" fmla="val 13018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Akcentē to, kas tika izdarīts darba analītiskajā daļā un risinājuma daļā, kā arī demonstrē risinājuma pārbaudes rezultātus</a:t>
            </a: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FE5C77D0-887E-7067-59A5-A3EEED9D8222}"/>
              </a:ext>
            </a:extLst>
          </p:cNvPr>
          <p:cNvCxnSpPr>
            <a:stCxn id="11" idx="3"/>
            <a:endCxn id="13" idx="3"/>
          </p:cNvCxnSpPr>
          <p:nvPr/>
        </p:nvCxnSpPr>
        <p:spPr>
          <a:xfrm>
            <a:off x="11823942" y="795732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Connector: Curved 26">
            <a:extLst>
              <a:ext uri="{FF2B5EF4-FFF2-40B4-BE49-F238E27FC236}">
                <a16:creationId xmlns:a16="http://schemas.microsoft.com/office/drawing/2014/main" id="{D884A5CD-8E8E-B916-DF61-8AD417291478}"/>
              </a:ext>
            </a:extLst>
          </p:cNvPr>
          <p:cNvCxnSpPr/>
          <p:nvPr/>
        </p:nvCxnSpPr>
        <p:spPr>
          <a:xfrm>
            <a:off x="11826201" y="1533231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7E5BF91B-915D-5865-C1EC-C59A5E5B5F5F}"/>
              </a:ext>
            </a:extLst>
          </p:cNvPr>
          <p:cNvCxnSpPr/>
          <p:nvPr/>
        </p:nvCxnSpPr>
        <p:spPr>
          <a:xfrm>
            <a:off x="11821679" y="2270689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4D2B2A0A-F65A-C93F-C5C2-1CEFD1B467D2}"/>
              </a:ext>
            </a:extLst>
          </p:cNvPr>
          <p:cNvCxnSpPr/>
          <p:nvPr/>
        </p:nvCxnSpPr>
        <p:spPr>
          <a:xfrm>
            <a:off x="11830720" y="2977167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12FC609A-4464-748B-BC91-BA138D27BEE6}"/>
              </a:ext>
            </a:extLst>
          </p:cNvPr>
          <p:cNvCxnSpPr/>
          <p:nvPr/>
        </p:nvCxnSpPr>
        <p:spPr>
          <a:xfrm>
            <a:off x="11835639" y="3693154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B5715A3C-3AAE-C0E7-67A7-4848366E9062}"/>
              </a:ext>
            </a:extLst>
          </p:cNvPr>
          <p:cNvCxnSpPr/>
          <p:nvPr/>
        </p:nvCxnSpPr>
        <p:spPr>
          <a:xfrm>
            <a:off x="11817160" y="4400672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3453DDF5-A06C-D1D0-D777-8EF9E72214B1}"/>
              </a:ext>
            </a:extLst>
          </p:cNvPr>
          <p:cNvCxnSpPr/>
          <p:nvPr/>
        </p:nvCxnSpPr>
        <p:spPr>
          <a:xfrm>
            <a:off x="11812641" y="5107150"/>
            <a:ext cx="4519" cy="706478"/>
          </a:xfrm>
          <a:prstGeom prst="curvedConnector3">
            <a:avLst>
              <a:gd name="adj1" fmla="val 5158641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DC4464-DA7C-C056-332B-C925DF8F3377}"/>
              </a:ext>
            </a:extLst>
          </p:cNvPr>
          <p:cNvCxnSpPr>
            <a:stCxn id="6" idx="3"/>
            <a:endCxn id="11" idx="1"/>
          </p:cNvCxnSpPr>
          <p:nvPr/>
        </p:nvCxnSpPr>
        <p:spPr>
          <a:xfrm>
            <a:off x="7229405" y="795732"/>
            <a:ext cx="527542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9F94C4E-06D1-2A17-19ED-320D1F1B7354}"/>
              </a:ext>
            </a:extLst>
          </p:cNvPr>
          <p:cNvCxnSpPr>
            <a:cxnSpLocks/>
            <a:stCxn id="20" idx="3"/>
            <a:endCxn id="21" idx="1"/>
          </p:cNvCxnSpPr>
          <p:nvPr/>
        </p:nvCxnSpPr>
        <p:spPr>
          <a:xfrm>
            <a:off x="7240593" y="2207332"/>
            <a:ext cx="516355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C2E9F38-5042-0870-0F4D-6BD2B3DA8D5F}"/>
              </a:ext>
            </a:extLst>
          </p:cNvPr>
          <p:cNvCxnSpPr>
            <a:cxnSpLocks/>
            <a:stCxn id="18" idx="3"/>
            <a:endCxn id="19" idx="1"/>
          </p:cNvCxnSpPr>
          <p:nvPr/>
        </p:nvCxnSpPr>
        <p:spPr>
          <a:xfrm flipV="1">
            <a:off x="7240591" y="2912454"/>
            <a:ext cx="516355" cy="150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07C7C4-7E7E-7AC6-6ABB-0B225D179BD5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7229405" y="3617486"/>
            <a:ext cx="527540" cy="140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DFB494-B358-9FFF-5DC8-3321021C7FFC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7229403" y="4327587"/>
            <a:ext cx="532063" cy="2679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C8C6809-38D3-FE28-3D08-08C035980C8B}"/>
              </a:ext>
            </a:extLst>
          </p:cNvPr>
          <p:cNvCxnSpPr>
            <a:cxnSpLocks/>
            <a:stCxn id="22" idx="3"/>
            <a:endCxn id="23" idx="1"/>
          </p:cNvCxnSpPr>
          <p:nvPr/>
        </p:nvCxnSpPr>
        <p:spPr>
          <a:xfrm flipV="1">
            <a:off x="7229405" y="5039815"/>
            <a:ext cx="532061" cy="5535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2D0EA00-D5E1-DEBE-0669-3341E3B687A4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7229402" y="5746478"/>
            <a:ext cx="527542" cy="246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F451612-6AD5-03B6-5842-4D59A4938652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7240594" y="1502210"/>
            <a:ext cx="520872" cy="3361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Curved 55">
            <a:extLst>
              <a:ext uri="{FF2B5EF4-FFF2-40B4-BE49-F238E27FC236}">
                <a16:creationId xmlns:a16="http://schemas.microsoft.com/office/drawing/2014/main" id="{9F6AB2E8-A7D1-DE77-43B7-D61E7FDD891C}"/>
              </a:ext>
            </a:extLst>
          </p:cNvPr>
          <p:cNvCxnSpPr>
            <a:cxnSpLocks/>
            <a:stCxn id="6" idx="1"/>
            <a:endCxn id="12" idx="1"/>
          </p:cNvCxnSpPr>
          <p:nvPr/>
        </p:nvCxnSpPr>
        <p:spPr>
          <a:xfrm rot="10800000" flipH="1" flipV="1">
            <a:off x="3162409" y="795731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Connector: Curved 58">
            <a:extLst>
              <a:ext uri="{FF2B5EF4-FFF2-40B4-BE49-F238E27FC236}">
                <a16:creationId xmlns:a16="http://schemas.microsoft.com/office/drawing/2014/main" id="{615CD5DF-6721-5BCB-7ED0-3F3C725C8CB4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85617" y="1499097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0" name="Connector: Curved 59">
            <a:extLst>
              <a:ext uri="{FF2B5EF4-FFF2-40B4-BE49-F238E27FC236}">
                <a16:creationId xmlns:a16="http://schemas.microsoft.com/office/drawing/2014/main" id="{FE75FFCF-B59B-B79A-9073-286FCA8FB1A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85600" y="2231865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Connector: Curved 60">
            <a:extLst>
              <a:ext uri="{FF2B5EF4-FFF2-40B4-BE49-F238E27FC236}">
                <a16:creationId xmlns:a16="http://schemas.microsoft.com/office/drawing/2014/main" id="{B1726A80-ED18-0276-5476-A4092C501D6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96806" y="2955944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2" name="Connector: Curved 61">
            <a:extLst>
              <a:ext uri="{FF2B5EF4-FFF2-40B4-BE49-F238E27FC236}">
                <a16:creationId xmlns:a16="http://schemas.microsoft.com/office/drawing/2014/main" id="{71A1D965-CAE9-984A-844F-3401802F8A6B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74427" y="3674316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3" name="Connector: Curved 62">
            <a:extLst>
              <a:ext uri="{FF2B5EF4-FFF2-40B4-BE49-F238E27FC236}">
                <a16:creationId xmlns:a16="http://schemas.microsoft.com/office/drawing/2014/main" id="{AE117CBA-C213-7003-6417-5BD4E691BBB5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56812" y="4350096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BFAA3B8C-2558-59CB-D911-11FA1BEE45DD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156811" y="5043872"/>
            <a:ext cx="11189" cy="709839"/>
          </a:xfrm>
          <a:prstGeom prst="curvedConnector3">
            <a:avLst>
              <a:gd name="adj1" fmla="val -2043078"/>
            </a:avLst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375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 err="1"/>
              <a:t>Titulslaids</a:t>
            </a:r>
            <a:r>
              <a:rPr lang="lv-LV" dirty="0"/>
              <a:t> un satura slaids</a:t>
            </a:r>
            <a:endParaRPr lang="en-GB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47DED37-A5BF-77F5-6DE9-34603DE7C5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66130"/>
              </p:ext>
            </p:extLst>
          </p:nvPr>
        </p:nvGraphicFramePr>
        <p:xfrm>
          <a:off x="683431" y="1397946"/>
          <a:ext cx="8128000" cy="4246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52744">
                  <a:extLst>
                    <a:ext uri="{9D8B030D-6E8A-4147-A177-3AD203B41FA5}">
                      <a16:colId xmlns:a16="http://schemas.microsoft.com/office/drawing/2014/main" val="2268962713"/>
                    </a:ext>
                  </a:extLst>
                </a:gridCol>
                <a:gridCol w="7575256">
                  <a:extLst>
                    <a:ext uri="{9D8B030D-6E8A-4147-A177-3AD203B41FA5}">
                      <a16:colId xmlns:a16="http://schemas.microsoft.com/office/drawing/2014/main" val="24344742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lv-LV" noProof="0" dirty="0" err="1"/>
                        <a:t>Titulslaidā</a:t>
                      </a:r>
                      <a:r>
                        <a:rPr lang="lv-LV" noProof="0" dirty="0"/>
                        <a:t> obligāti ir jānorāda: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456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noProof="0"/>
                        <a:t>Bakalaura darba nosaukums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899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noProof="0" dirty="0"/>
                        <a:t>Studenta uzvārds un vārds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545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noProof="0" dirty="0"/>
                        <a:t>Bakalaura darba vadītāja vārds un uzvārds (vēlams arī viņa amatu un zinātnisko grādu)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3092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noProof="0" dirty="0"/>
                        <a:t>Konsultanta, ja tāds ir bijis, vārds un uzvārds (arī viņa organizāciju, amatu un grādu)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34572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lv-LV" b="1" noProof="0">
                          <a:solidFill>
                            <a:schemeClr val="bg1"/>
                          </a:solidFill>
                        </a:rPr>
                        <a:t>Papildus titulslaidā var norādīt, bet tas nav obligāti: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484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noProof="0" dirty="0"/>
                        <a:t>Struktūrvienību, kurā darbs tiek aizstāvēts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6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noProof="0" dirty="0"/>
                        <a:t>Aizstāvēšanas datumu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55383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lv-LV" b="1" noProof="0" dirty="0">
                          <a:solidFill>
                            <a:schemeClr val="bg1"/>
                          </a:solidFill>
                        </a:rPr>
                        <a:t>Satura slaids: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228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noProof="0" dirty="0"/>
                        <a:t>Tajā uzskaita prezentācijas </a:t>
                      </a:r>
                      <a:r>
                        <a:rPr lang="lv-LV" noProof="0" dirty="0" err="1"/>
                        <a:t>pamatnodaļas</a:t>
                      </a:r>
                      <a:endParaRPr lang="lv-LV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6905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6E1AC4D-0125-2CA1-96C6-F414FD654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7363" y="1659313"/>
            <a:ext cx="3159782" cy="1769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60ED9F-33F8-BD6C-F78B-A99FA124B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363" y="3690368"/>
            <a:ext cx="3128183" cy="1769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552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/>
              <a:t>Bakalaura darba </a:t>
            </a:r>
            <a:br>
              <a:rPr lang="lv-LV" sz="5300" dirty="0"/>
            </a:br>
            <a:r>
              <a:rPr lang="lv-LV" sz="5300" dirty="0"/>
              <a:t>nodošana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1146189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63965"/>
            <a:ext cx="11268270" cy="770685"/>
          </a:xfrm>
        </p:spPr>
        <p:txBody>
          <a:bodyPr/>
          <a:lstStyle/>
          <a:p>
            <a:r>
              <a:rPr lang="lv-LV" sz="4000" dirty="0"/>
              <a:t>Darba aktualitātes, mērķa un uzdevumu slaidi</a:t>
            </a:r>
            <a:endParaRPr lang="en-GB" sz="40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97DCD3-998F-F3AD-CC40-B243783770A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6783604"/>
              </p:ext>
            </p:extLst>
          </p:nvPr>
        </p:nvGraphicFramePr>
        <p:xfrm>
          <a:off x="609600" y="1308748"/>
          <a:ext cx="11054080" cy="26822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98373">
                  <a:extLst>
                    <a:ext uri="{9D8B030D-6E8A-4147-A177-3AD203B41FA5}">
                      <a16:colId xmlns:a16="http://schemas.microsoft.com/office/drawing/2014/main" val="3253809785"/>
                    </a:ext>
                  </a:extLst>
                </a:gridCol>
                <a:gridCol w="10255707">
                  <a:extLst>
                    <a:ext uri="{9D8B030D-6E8A-4147-A177-3AD203B41FA5}">
                      <a16:colId xmlns:a16="http://schemas.microsoft.com/office/drawing/2014/main" val="207739783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/>
                        <a:t>Darba aktualitātes slaida uzdevums: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67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Pievērst uzmanību darbam, akcentējot, kāpēc tā temats vai pētāmā problēma ir svarīga</a:t>
                      </a:r>
                      <a:endParaRPr lang="lv-LV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32348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>
                          <a:solidFill>
                            <a:schemeClr val="bg1"/>
                          </a:solidFill>
                        </a:rPr>
                        <a:t>Mērķa un uzdevumu slaida </a:t>
                      </a:r>
                      <a:r>
                        <a:rPr lang="lv-LV" sz="2000" b="1" noProof="0" dirty="0" err="1">
                          <a:solidFill>
                            <a:schemeClr val="bg1"/>
                          </a:solidFill>
                        </a:rPr>
                        <a:t>pieturpunkti</a:t>
                      </a:r>
                      <a:r>
                        <a:rPr lang="lv-LV" sz="2000" b="1" noProof="0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219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b="1" noProof="0"/>
                        <a:t>✓</a:t>
                      </a:r>
                      <a:endParaRPr lang="lv-LV" sz="20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Atcerieties, ka darba mērķim ir jābūt konkrētam un izmērāmam (novērtējamam, ka tas ir sasniegts)</a:t>
                      </a:r>
                      <a:endParaRPr lang="lv-LV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014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1800" b="1" noProof="0"/>
                        <a:t>✓</a:t>
                      </a:r>
                      <a:endParaRPr lang="lv-LV" sz="20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/>
                        <a:t>Uzdevumiem ir jāizriet no izvirzītā mērķa un jāļauj tas sasniegt</a:t>
                      </a:r>
                      <a:endParaRPr lang="lv-LV" sz="2000" b="1" noProof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753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Prezentējot darbu, ir jāpierāda, ka visi uzdevumi ir izpildīti un mērķis ir sasniegts</a:t>
                      </a:r>
                      <a:endParaRPr lang="lv-LV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71849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98A5757-A407-EF34-584F-6C8151867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809" y="4070302"/>
            <a:ext cx="3497639" cy="197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D1390F-3A11-5685-E839-7EE1ECC84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290" y="4070303"/>
            <a:ext cx="3503474" cy="197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5956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Paveiktā darba un rezultātu slaidi</a:t>
            </a:r>
            <a:endParaRPr lang="en-GB" dirty="0"/>
          </a:p>
        </p:txBody>
      </p:sp>
      <p:graphicFrame>
        <p:nvGraphicFramePr>
          <p:cNvPr id="3" name="Table 14">
            <a:extLst>
              <a:ext uri="{FF2B5EF4-FFF2-40B4-BE49-F238E27FC236}">
                <a16:creationId xmlns:a16="http://schemas.microsoft.com/office/drawing/2014/main" id="{6C02015B-D377-5BAA-B623-7E94B730C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559212"/>
              </p:ext>
            </p:extLst>
          </p:nvPr>
        </p:nvGraphicFramePr>
        <p:xfrm>
          <a:off x="685736" y="1280769"/>
          <a:ext cx="10688279" cy="32004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45905">
                  <a:extLst>
                    <a:ext uri="{9D8B030D-6E8A-4147-A177-3AD203B41FA5}">
                      <a16:colId xmlns:a16="http://schemas.microsoft.com/office/drawing/2014/main" val="1650519854"/>
                    </a:ext>
                  </a:extLst>
                </a:gridCol>
                <a:gridCol w="10142374">
                  <a:extLst>
                    <a:ext uri="{9D8B030D-6E8A-4147-A177-3AD203B41FA5}">
                      <a16:colId xmlns:a16="http://schemas.microsoft.com/office/drawing/2014/main" val="2935251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/>
                        <a:t>Paveiktā darba un rezultātu slaidu saturs: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Šie slaidi tiešā veidā ir saistīti ar bakalaura darba </a:t>
                      </a:r>
                      <a:r>
                        <a:rPr lang="lv-LV" sz="2000" noProof="0" dirty="0" err="1"/>
                        <a:t>pamatnodaļās</a:t>
                      </a:r>
                      <a:r>
                        <a:rPr lang="lv-LV" sz="2000" noProof="0" dirty="0"/>
                        <a:t> sniegto informāciju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Nav jāaizraujas ar teorijas izklāstu, bet lielākais uzsvars jāliek tieši:</a:t>
                      </a:r>
                    </a:p>
                    <a:p>
                      <a:pPr marL="342900" indent="-165100">
                        <a:buFont typeface="Wingdings" panose="05000000000000000000" pitchFamily="2" charset="2"/>
                        <a:buChar char="Ø"/>
                      </a:pPr>
                      <a:r>
                        <a:rPr lang="lv-LV" sz="2000" noProof="0" dirty="0"/>
                        <a:t> uz darba analītiskās daļas rezultātu un identificētajām problēmām</a:t>
                      </a:r>
                    </a:p>
                    <a:p>
                      <a:pPr marL="342900" indent="-165100">
                        <a:buFont typeface="Wingdings" panose="05000000000000000000" pitchFamily="2" charset="2"/>
                        <a:buChar char="Ø"/>
                      </a:pPr>
                      <a:r>
                        <a:rPr lang="lv-LV" sz="2000" noProof="0" dirty="0"/>
                        <a:t> izstrādāto praktisko risinājumu un tā pārbaudi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/>
                        <a:t>Attiecībā uz darbā apskatīto teoriju prezentācijā ir jāsniedz galveno terminu un/vai ideju skaidrojums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58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Galvenie termini un idejas ir tās, kas ļauj klausītājiem labāk izprast Jūsu darbu un it īpaši Jūsu ieguldījumu pētāmās problēmas risināšanā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69854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F9D919A6-9FD8-6B1B-1E4E-E3EEE0E08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075" y="4627288"/>
            <a:ext cx="3232800" cy="1819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07895-2CF2-918E-C8C5-7EB7127A2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51" y="4627288"/>
            <a:ext cx="3232800" cy="1813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7834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Secinājumu slaids</a:t>
            </a:r>
            <a:endParaRPr lang="en-GB" dirty="0"/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D4C0BF0-2401-1AF5-0C21-CDB68E337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6176"/>
              </p:ext>
            </p:extLst>
          </p:nvPr>
        </p:nvGraphicFramePr>
        <p:xfrm>
          <a:off x="609599" y="1417174"/>
          <a:ext cx="10881360" cy="18897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6873">
                  <a:extLst>
                    <a:ext uri="{9D8B030D-6E8A-4147-A177-3AD203B41FA5}">
                      <a16:colId xmlns:a16="http://schemas.microsoft.com/office/drawing/2014/main" val="1650519854"/>
                    </a:ext>
                  </a:extLst>
                </a:gridCol>
                <a:gridCol w="9964487">
                  <a:extLst>
                    <a:ext uri="{9D8B030D-6E8A-4147-A177-3AD203B41FA5}">
                      <a16:colId xmlns:a16="http://schemas.microsoft.com/office/drawing/2014/main" val="2935251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/>
                        <a:t>Secinājumu slaida saturs: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✓</a:t>
                      </a:r>
                      <a:endParaRPr lang="lv-LV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Tas nav vienkārši kopsavilkums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Tam jāatspoguļo atziņas, ko klausītājiem vajadzētu atcerēties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9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Tam jāatspoguļo, ko Jūs pats secinājāt pēc darbā veiktās analīzes, praktiskā risinājuma izstrādes un pārbaudes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1258787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53899591-2D31-EBD3-73AD-740EB2BA0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955" y="3475745"/>
            <a:ext cx="4675363" cy="2628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11828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Turpmāko pētījumu iespēju un nobeiguma slaidi</a:t>
            </a:r>
            <a:endParaRPr lang="en-GB" dirty="0"/>
          </a:p>
        </p:txBody>
      </p:sp>
      <p:graphicFrame>
        <p:nvGraphicFramePr>
          <p:cNvPr id="2" name="Table 14">
            <a:extLst>
              <a:ext uri="{FF2B5EF4-FFF2-40B4-BE49-F238E27FC236}">
                <a16:creationId xmlns:a16="http://schemas.microsoft.com/office/drawing/2014/main" id="{4D4C0BF0-2401-1AF5-0C21-CDB68E337A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344"/>
              </p:ext>
            </p:extLst>
          </p:nvPr>
        </p:nvGraphicFramePr>
        <p:xfrm>
          <a:off x="685535" y="1938888"/>
          <a:ext cx="7646701" cy="3596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44317">
                  <a:extLst>
                    <a:ext uri="{9D8B030D-6E8A-4147-A177-3AD203B41FA5}">
                      <a16:colId xmlns:a16="http://schemas.microsoft.com/office/drawing/2014/main" val="1650519854"/>
                    </a:ext>
                  </a:extLst>
                </a:gridCol>
                <a:gridCol w="7002384">
                  <a:extLst>
                    <a:ext uri="{9D8B030D-6E8A-4147-A177-3AD203B41FA5}">
                      <a16:colId xmlns:a16="http://schemas.microsoft.com/office/drawing/2014/main" val="2935251766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/>
                        <a:t>Turpmāko pētījumu iespēju slaida </a:t>
                      </a:r>
                      <a:r>
                        <a:rPr lang="lv-LV" sz="2000" b="1" noProof="0" dirty="0" err="1"/>
                        <a:t>pieturpunkti</a:t>
                      </a:r>
                      <a:r>
                        <a:rPr lang="lv-LV" sz="2000" b="1" noProof="0" dirty="0"/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56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 dirty="0"/>
                        <a:t>✓</a:t>
                      </a:r>
                      <a:endParaRPr lang="lv-LV" sz="2000" b="1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Pievienojiet šo slaidu tikai tad, ja tiešām redzat savas vai citu pētnieku iespējas turpināt pētījumu nākotnē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2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Parādiet, ka spējat analizēt un redzēt perspektīvu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9919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lv-LV" sz="2000" b="1" noProof="0" dirty="0">
                          <a:solidFill>
                            <a:schemeClr val="bg1"/>
                          </a:solidFill>
                        </a:rPr>
                        <a:t>Nobeiguma slaida saturs: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02410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Prezentācijas beigās:</a:t>
                      </a:r>
                    </a:p>
                    <a:p>
                      <a:pPr marL="447675" indent="-269875">
                        <a:buFont typeface="Wingdings" panose="05000000000000000000" pitchFamily="2" charset="2"/>
                        <a:buChar char="Ø"/>
                      </a:pPr>
                      <a:r>
                        <a:rPr lang="lv-LV" sz="2000" noProof="0" dirty="0"/>
                        <a:t>jāpateicas klausītājiem par uzmanību</a:t>
                      </a:r>
                    </a:p>
                    <a:p>
                      <a:pPr marL="447675" indent="-269875">
                        <a:buFont typeface="Wingdings" panose="05000000000000000000" pitchFamily="2" charset="2"/>
                        <a:buChar char="Ø"/>
                      </a:pPr>
                      <a:r>
                        <a:rPr lang="lv-LV" sz="2000" noProof="0" dirty="0"/>
                        <a:t>jāaicina klausītāji uzdot jautājumus un sniegt komentārus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21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lv-LV" sz="2000" b="1" noProof="0"/>
                        <a:t>✓</a:t>
                      </a:r>
                      <a:endParaRPr lang="lv-LV" sz="2000" b="1" noProof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000" noProof="0" dirty="0"/>
                        <a:t>Papildus šajā slaidā var ievietot savu kontaktinformāciju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373212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17ACFC9-CBCE-F987-4C89-8F5250A8D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5552" y="1944181"/>
            <a:ext cx="3232800" cy="1819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AFE95D-E7D1-0669-5759-279DF343E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5552" y="3861937"/>
            <a:ext cx="3232800" cy="1820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1540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/>
              <a:t>Prezentācijas sagatavošanas padomi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297682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A986C-3582-B76A-13CD-850599D27B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677E453-8192-24E6-59F8-1E1C0AA5E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8049" y="1491415"/>
            <a:ext cx="9916633" cy="47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7D6A6FBB-CEE4-04E8-7825-4807A3441363}"/>
              </a:ext>
            </a:extLst>
          </p:cNvPr>
          <p:cNvSpPr/>
          <p:nvPr/>
        </p:nvSpPr>
        <p:spPr>
          <a:xfrm>
            <a:off x="113792" y="1098879"/>
            <a:ext cx="1788160" cy="2066544"/>
          </a:xfrm>
          <a:prstGeom prst="wedgeRoundRectCallout">
            <a:avLst>
              <a:gd name="adj1" fmla="val 69470"/>
              <a:gd name="adj2" fmla="val 30381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Saite uz fakultāšu logo un MS </a:t>
            </a:r>
            <a:r>
              <a:rPr lang="lv-LV" dirty="0" err="1"/>
              <a:t>Power</a:t>
            </a:r>
            <a:r>
              <a:rPr lang="lv-LV" dirty="0"/>
              <a:t> </a:t>
            </a:r>
            <a:r>
              <a:rPr lang="lv-LV" dirty="0" err="1"/>
              <a:t>Point</a:t>
            </a:r>
            <a:r>
              <a:rPr lang="lv-LV" dirty="0"/>
              <a:t> prezentācijas sagatavēm</a:t>
            </a:r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6EB3858-3F28-4357-B958-B8429ECBF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Piekļuve fakultātes grafiskajai identitātei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30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Prezentācijas un runas sagatavošana</a:t>
            </a:r>
            <a:endParaRPr lang="en-GB" dirty="0"/>
          </a:p>
        </p:txBody>
      </p:sp>
      <p:sp>
        <p:nvSpPr>
          <p:cNvPr id="3" name="Rounded Rectangle 11">
            <a:extLst>
              <a:ext uri="{FF2B5EF4-FFF2-40B4-BE49-F238E27FC236}">
                <a16:creationId xmlns:a16="http://schemas.microsoft.com/office/drawing/2014/main" id="{5B1498EC-20B4-6F9D-6AFF-600F2DA046A6}"/>
              </a:ext>
            </a:extLst>
          </p:cNvPr>
          <p:cNvSpPr/>
          <p:nvPr/>
        </p:nvSpPr>
        <p:spPr>
          <a:xfrm>
            <a:off x="1534949" y="2043130"/>
            <a:ext cx="3927996" cy="770685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Parādīt prezentāciju darba vadītājam, lai iegūtu komentārus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DD5FAEE-F932-751C-0894-1C8800A043AF}"/>
              </a:ext>
            </a:extLst>
          </p:cNvPr>
          <p:cNvSpPr/>
          <p:nvPr/>
        </p:nvSpPr>
        <p:spPr>
          <a:xfrm>
            <a:off x="2642389" y="2956722"/>
            <a:ext cx="3927996" cy="770685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Uzlabot prezentāciju atbilstoši darba vadītāja komentāriem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FD15D6A3-6740-6FDB-248D-531D6D3B22BD}"/>
              </a:ext>
            </a:extLst>
          </p:cNvPr>
          <p:cNvSpPr/>
          <p:nvPr/>
        </p:nvSpPr>
        <p:spPr>
          <a:xfrm>
            <a:off x="3910478" y="3825129"/>
            <a:ext cx="3928952" cy="770685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Uzrakstīt runu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9" name="Bent Arrow 16">
            <a:extLst>
              <a:ext uri="{FF2B5EF4-FFF2-40B4-BE49-F238E27FC236}">
                <a16:creationId xmlns:a16="http://schemas.microsoft.com/office/drawing/2014/main" id="{35921910-0723-5083-4EBA-7BABB5887032}"/>
              </a:ext>
            </a:extLst>
          </p:cNvPr>
          <p:cNvSpPr/>
          <p:nvPr/>
        </p:nvSpPr>
        <p:spPr>
          <a:xfrm rot="5400000">
            <a:off x="5472363" y="2343691"/>
            <a:ext cx="582913" cy="60175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0" name="Bent Arrow 17">
            <a:extLst>
              <a:ext uri="{FF2B5EF4-FFF2-40B4-BE49-F238E27FC236}">
                <a16:creationId xmlns:a16="http://schemas.microsoft.com/office/drawing/2014/main" id="{BB8362E7-49D4-2C6D-8F19-2F524203BFC4}"/>
              </a:ext>
            </a:extLst>
          </p:cNvPr>
          <p:cNvSpPr/>
          <p:nvPr/>
        </p:nvSpPr>
        <p:spPr>
          <a:xfrm rot="5400000">
            <a:off x="6588180" y="3200414"/>
            <a:ext cx="606922" cy="642512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1" name="Rounded Rectangle 21">
            <a:extLst>
              <a:ext uri="{FF2B5EF4-FFF2-40B4-BE49-F238E27FC236}">
                <a16:creationId xmlns:a16="http://schemas.microsoft.com/office/drawing/2014/main" id="{23650727-49DC-5AB8-0D19-CBB5DA0BC919}"/>
              </a:ext>
            </a:extLst>
          </p:cNvPr>
          <p:cNvSpPr/>
          <p:nvPr/>
        </p:nvSpPr>
        <p:spPr>
          <a:xfrm>
            <a:off x="267386" y="1150237"/>
            <a:ext cx="3928952" cy="77068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Sagatavot prezentācijas sākotnējo variantu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2" name="Bent Arrow 22">
            <a:extLst>
              <a:ext uri="{FF2B5EF4-FFF2-40B4-BE49-F238E27FC236}">
                <a16:creationId xmlns:a16="http://schemas.microsoft.com/office/drawing/2014/main" id="{63B70D9C-0270-9419-FF7D-B5411F318E09}"/>
              </a:ext>
            </a:extLst>
          </p:cNvPr>
          <p:cNvSpPr/>
          <p:nvPr/>
        </p:nvSpPr>
        <p:spPr>
          <a:xfrm rot="5400000">
            <a:off x="4246287" y="1404904"/>
            <a:ext cx="588277" cy="68817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                                                               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3C031FAF-9BB3-14CE-504E-D03646D31A40}"/>
              </a:ext>
            </a:extLst>
          </p:cNvPr>
          <p:cNvSpPr/>
          <p:nvPr/>
        </p:nvSpPr>
        <p:spPr>
          <a:xfrm>
            <a:off x="5194387" y="4717503"/>
            <a:ext cx="4035107" cy="770685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Patrenēties prezentēt spoguļa vai klausītāja priekšā, uzņemot laiku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4" name="Bent Arrow 17">
            <a:extLst>
              <a:ext uri="{FF2B5EF4-FFF2-40B4-BE49-F238E27FC236}">
                <a16:creationId xmlns:a16="http://schemas.microsoft.com/office/drawing/2014/main" id="{78F77535-9BD6-CFA9-CD9A-92A8F22B4660}"/>
              </a:ext>
            </a:extLst>
          </p:cNvPr>
          <p:cNvSpPr/>
          <p:nvPr/>
        </p:nvSpPr>
        <p:spPr>
          <a:xfrm rot="5400000">
            <a:off x="7858633" y="4094197"/>
            <a:ext cx="604104" cy="642512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id="{779B68DF-5B1F-A32A-2714-756677CE51CD}"/>
              </a:ext>
            </a:extLst>
          </p:cNvPr>
          <p:cNvSpPr/>
          <p:nvPr/>
        </p:nvSpPr>
        <p:spPr>
          <a:xfrm>
            <a:off x="6851904" y="5619857"/>
            <a:ext cx="4271437" cy="112277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Vienoties ar vadītāju par runas un prezentācijas izmēģinājumu dažas dienas pirms aizstāvēšanas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16" name="Bent Arrow 17">
            <a:extLst>
              <a:ext uri="{FF2B5EF4-FFF2-40B4-BE49-F238E27FC236}">
                <a16:creationId xmlns:a16="http://schemas.microsoft.com/office/drawing/2014/main" id="{0E80586C-C132-D4CA-74F8-8C5AA78E1019}"/>
              </a:ext>
            </a:extLst>
          </p:cNvPr>
          <p:cNvSpPr/>
          <p:nvPr/>
        </p:nvSpPr>
        <p:spPr>
          <a:xfrm rot="5400000">
            <a:off x="9248698" y="4965925"/>
            <a:ext cx="604104" cy="642512"/>
          </a:xfrm>
          <a:prstGeom prst="ben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97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2E96403-142F-D974-2D29-04D0D0A35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449457"/>
              </p:ext>
            </p:extLst>
          </p:nvPr>
        </p:nvGraphicFramePr>
        <p:xfrm>
          <a:off x="0" y="-24384"/>
          <a:ext cx="12192001" cy="632703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5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3632">
                  <a:extLst>
                    <a:ext uri="{9D8B030D-6E8A-4147-A177-3AD203B41FA5}">
                      <a16:colId xmlns:a16="http://schemas.microsoft.com/office/drawing/2014/main" val="2693056494"/>
                    </a:ext>
                  </a:extLst>
                </a:gridCol>
              </a:tblGrid>
              <a:tr h="402336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Slaidu saturs: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dirty="0"/>
                        <a:t>Atspoguļojiet galvenos </a:t>
                      </a:r>
                      <a:r>
                        <a:rPr lang="lv-LV" sz="2400" dirty="0" err="1"/>
                        <a:t>pieturpunktus</a:t>
                      </a:r>
                      <a:r>
                        <a:rPr lang="lv-LV" sz="2400" dirty="0"/>
                        <a:t>, nevis visu to tekstu, ko stāstīsiet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18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lv-LV" sz="2400" dirty="0"/>
                        <a:t>Uzsveriet būtiskāko, nevis detaļas</a:t>
                      </a:r>
                      <a:endParaRPr lang="ru-RU" sz="2400" dirty="0"/>
                    </a:p>
                    <a:p>
                      <a:pPr marL="428625" lvl="0" indent="-34290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</a:pPr>
                      <a:r>
                        <a:rPr lang="lv-LV" sz="2400" dirty="0"/>
                        <a:t>ilglaicīgās atmiņas īpatnība: no prezentācijas klausītājiem atmiņā paliks tikai viena vai divas lietas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dirty="0"/>
                        <a:t>Informācijai slaidos ir jābūt strukturētai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120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Slaidu numerācija: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113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dirty="0"/>
                        <a:t>Neaizmirstiet slaidus numurēt, lai uz tiem varētu atsaukties komisija, uzdodot jautājumus, un Jūs, atbildot uz tiem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14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Stils: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899374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2400" dirty="0"/>
                        <a:t>Izvēlieties un ievērojiet vienādu stilu visā prezentācijā, t.i. fontus, krāsas, utt.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675880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2400" dirty="0"/>
                        <a:t>Izmantojiet noklusētās fontu un krāsu shēmas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7273754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2400" dirty="0"/>
                        <a:t>Nelietojiet pārāk daudz dažādu stilu, jo tie traucē koncentrēties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197858"/>
                  </a:ext>
                </a:extLst>
              </a:tr>
              <a:tr h="479459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2400" dirty="0"/>
                        <a:t>Izvairieties lietot tumšu fonu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111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034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E1CC5B0D-4F4E-3F99-2F32-7FF06D3E5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065603"/>
              </p:ext>
            </p:extLst>
          </p:nvPr>
        </p:nvGraphicFramePr>
        <p:xfrm>
          <a:off x="0" y="0"/>
          <a:ext cx="12192000" cy="60960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1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3791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Teksta daudzums slaidā: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75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tabLst>
                          <a:tab pos="0" algn="l"/>
                        </a:tabLst>
                      </a:pPr>
                      <a:r>
                        <a:rPr lang="lv-LV" sz="2400" dirty="0"/>
                        <a:t>Nelieciet daudz teksta vienā slaidā, bet pieturieties pie principa – viena ideja slaidā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3169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lv-LV" sz="2400" dirty="0"/>
                        <a:t>Ja ievietosiet pārāk daudz teksta mazā fontā, auditorija to nelasīs:</a:t>
                      </a:r>
                    </a:p>
                    <a:p>
                      <a:pPr marL="450850" lvl="1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50850" algn="l"/>
                        </a:tabLst>
                      </a:pPr>
                      <a:r>
                        <a:rPr lang="lv-LV" sz="2200" dirty="0"/>
                        <a:t>Pārāk daudz teksta padara slaidu nepārskatāmu un grūti lasāmu</a:t>
                      </a:r>
                      <a:endParaRPr lang="ru-RU" sz="2200" dirty="0"/>
                    </a:p>
                    <a:p>
                      <a:pPr marL="450850" lvl="1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50850" algn="l"/>
                        </a:tabLst>
                      </a:pPr>
                      <a:r>
                        <a:rPr lang="lv-LV" sz="2200" dirty="0"/>
                        <a:t>Kāpēc auditorijai būtu jātērē sava enerģija teksta lasīšanai, ja Jūs to izstāstīsiet?  </a:t>
                      </a:r>
                      <a:endParaRPr lang="ru-RU" sz="2200" dirty="0"/>
                    </a:p>
                    <a:p>
                      <a:pPr marL="450850" lvl="1" indent="-268288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panose="05000000000000000000" pitchFamily="2" charset="2"/>
                        <a:buChar char="Ø"/>
                        <a:tabLst>
                          <a:tab pos="450850" algn="l"/>
                        </a:tabLst>
                      </a:pPr>
                      <a:r>
                        <a:rPr lang="lv-LV" sz="2200" dirty="0"/>
                        <a:t>Cilvēku lasīšanas ātrums neatbilst klausīšanās ātrumam; tā vietā, lai palīdzētu saprast, teksts var radīt neskaidrības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Burtu</a:t>
                      </a:r>
                      <a:r>
                        <a:rPr lang="lv-LV" sz="2400" b="1" baseline="0" dirty="0">
                          <a:solidFill>
                            <a:schemeClr val="bg1"/>
                          </a:solidFill>
                        </a:rPr>
                        <a:t> izmērs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16484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lv-LV" sz="2400" dirty="0"/>
                        <a:t>Nosaukumā izmantoto zīmju lielumam jābūt ne mazākam par 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54733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/>
                      <a:r>
                        <a:rPr lang="lv-LV" sz="2400" kern="1200" dirty="0">
                          <a:solidFill>
                            <a:schemeClr val="dk1"/>
                          </a:solidFill>
                        </a:rPr>
                        <a:t>Teksta zīmju lielumam jābūt ne mazākam par 18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76204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285750" indent="-285750"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en-GB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latinLnBrk="0" hangingPunct="1"/>
                      <a:r>
                        <a:rPr lang="lv-LV" sz="2400" kern="1200" dirty="0"/>
                        <a:t>Nerakstiet tekstu tikai ar lielajiem burtiem</a:t>
                      </a:r>
                    </a:p>
                    <a:p>
                      <a:pPr marL="447675" lvl="2" indent="-265113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lv-LV" sz="2400" kern="1200" dirty="0"/>
                        <a:t>tas padara tekstu grūti lasāmu</a:t>
                      </a:r>
                    </a:p>
                    <a:p>
                      <a:pPr marL="447675" lvl="2" indent="-265113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lv-LV" sz="2400" kern="1200" dirty="0"/>
                        <a:t>tas aizēno akronīmus</a:t>
                      </a:r>
                    </a:p>
                    <a:p>
                      <a:pPr marL="447675" lvl="2" indent="-265113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lv-LV" sz="2400" kern="1200" dirty="0"/>
                        <a:t>tas noliedz to izmantojamību kāda aspekta uzsvēršanai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111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686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2" name="Таблица 7">
            <a:extLst>
              <a:ext uri="{FF2B5EF4-FFF2-40B4-BE49-F238E27FC236}">
                <a16:creationId xmlns:a16="http://schemas.microsoft.com/office/drawing/2014/main" id="{8129FB0F-CF91-56BC-3336-79EC54DDC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934937"/>
              </p:ext>
            </p:extLst>
          </p:nvPr>
        </p:nvGraphicFramePr>
        <p:xfrm>
          <a:off x="17522" y="0"/>
          <a:ext cx="12174477" cy="61540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0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992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Fonti: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750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42925" indent="-542925">
                        <a:lnSpc>
                          <a:spcPct val="100000"/>
                        </a:lnSpc>
                      </a:pPr>
                      <a:r>
                        <a:rPr lang="lv-LV" sz="2100" dirty="0"/>
                        <a:t>Izvēlieties fontu, kas ir skaidri salasāms</a:t>
                      </a:r>
                    </a:p>
                    <a:p>
                      <a:pPr marL="450850" lvl="2" indent="-268288">
                        <a:lnSpc>
                          <a:spcPct val="10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lv-LV" sz="2100" dirty="0" err="1"/>
                        <a:t>Arial</a:t>
                      </a:r>
                      <a:r>
                        <a:rPr lang="lv-LV" sz="2100" dirty="0"/>
                        <a:t> ir labs, skaidrs</a:t>
                      </a:r>
                    </a:p>
                    <a:p>
                      <a:pPr marL="450850" marR="0" lvl="2" indent="-2682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lv-LV" sz="2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</a:t>
                      </a:r>
                      <a:r>
                        <a:rPr lang="lv-LV" sz="2100" dirty="0"/>
                        <a:t> stila burtveidoli ir vieglāk salasāmi nekā </a:t>
                      </a:r>
                      <a:r>
                        <a:rPr lang="lv-LV" sz="2100" dirty="0" err="1">
                          <a:latin typeface="Script MT Bold" panose="03040602040607080904" pitchFamily="66" charset="0"/>
                        </a:rPr>
                        <a:t>Script</a:t>
                      </a:r>
                      <a:r>
                        <a:rPr lang="lv-LV" sz="2100" dirty="0"/>
                        <a:t> vai </a:t>
                      </a:r>
                      <a:r>
                        <a:rPr lang="lv-LV" sz="2100" dirty="0" err="1">
                          <a:latin typeface="Old English Text MT" panose="03040902040508030806" pitchFamily="66" charset="0"/>
                        </a:rPr>
                        <a:t>Old</a:t>
                      </a:r>
                      <a:r>
                        <a:rPr lang="lv-LV" sz="2100" dirty="0">
                          <a:latin typeface="Old English Text MT" panose="03040902040508030806" pitchFamily="66" charset="0"/>
                        </a:rPr>
                        <a:t> </a:t>
                      </a:r>
                      <a:r>
                        <a:rPr lang="lv-LV" sz="2100" dirty="0" err="1">
                          <a:latin typeface="Old English Text MT" panose="03040902040508030806" pitchFamily="66" charset="0"/>
                        </a:rPr>
                        <a:t>English</a:t>
                      </a:r>
                      <a:endParaRPr lang="lv-LV" sz="2100" dirty="0">
                        <a:latin typeface="Old English Text MT" panose="03040902040508030806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328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Lietojiet ne vairāk kā divu fontu veidus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523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Lai kaut kā īpaši izceltu slaidu, pamainiet fontu vai </a:t>
                      </a:r>
                      <a:r>
                        <a:rPr lang="lv-LV" sz="2100" dirty="0">
                          <a:highlight>
                            <a:srgbClr val="00FF00"/>
                          </a:highlight>
                        </a:rPr>
                        <a:t>fonu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944">
                <a:tc gridSpan="2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Slīpraksts (</a:t>
                      </a:r>
                      <a:r>
                        <a:rPr lang="lv-LV" sz="2400" b="1" dirty="0" err="1">
                          <a:solidFill>
                            <a:schemeClr val="bg1"/>
                          </a:solidFill>
                        </a:rPr>
                        <a:t>Italics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):</a:t>
                      </a:r>
                      <a:endParaRPr lang="lv-LV" sz="2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19546"/>
                  </a:ext>
                </a:extLst>
              </a:tr>
              <a:tr h="4108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Izmantojiet to tekstam “pēdiņās”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4680349"/>
                  </a:ext>
                </a:extLst>
              </a:tr>
              <a:tr h="42913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Izmantojiet to domas vai idejas izcelšanai, uzsvēršanai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535007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Izmantojiet to grāmatu, žurnālu vai laikrakstu nosaukumiem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60788"/>
                  </a:ext>
                </a:extLst>
              </a:tr>
              <a:tr h="398656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Izmantojiet to terminiem oriģinālvalodā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4117981"/>
                  </a:ext>
                </a:extLst>
              </a:tr>
              <a:tr h="416944">
                <a:tc gridSpan="2"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Treknraksts (</a:t>
                      </a:r>
                      <a:r>
                        <a:rPr lang="lv-LV" sz="2400" b="1" dirty="0" err="1">
                          <a:solidFill>
                            <a:schemeClr val="bg1"/>
                          </a:solidFill>
                        </a:rPr>
                        <a:t>Bold</a:t>
                      </a: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):</a:t>
                      </a:r>
                      <a:endParaRPr lang="en-GB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7954028"/>
                  </a:ext>
                </a:extLst>
              </a:tr>
              <a:tr h="410848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Nerakstiet ar to visu tekstu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829164"/>
                  </a:ext>
                </a:extLst>
              </a:tr>
              <a:tr h="544594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lv-LV" sz="2200" dirty="0"/>
                        <a:t> </a:t>
                      </a:r>
                      <a:endParaRPr lang="en-GB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100" dirty="0"/>
                        <a:t>Izmantojiet to domas vai idejas izcelšanai, uzsvēršanai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008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735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DB293-2C99-D919-9E8B-C19E8189B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B80A316-9531-CE76-D12F-EAD74C68E318}"/>
              </a:ext>
            </a:extLst>
          </p:cNvPr>
          <p:cNvSpPr txBox="1"/>
          <p:nvPr/>
        </p:nvSpPr>
        <p:spPr>
          <a:xfrm>
            <a:off x="355604" y="215215"/>
            <a:ext cx="3844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chemeClr val="accent5"/>
                </a:solidFill>
              </a:rPr>
              <a:t>Elektroniskajā veidā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8D73721-DFF6-5308-3A75-E366D967F42D}"/>
              </a:ext>
            </a:extLst>
          </p:cNvPr>
          <p:cNvGrpSpPr/>
          <p:nvPr/>
        </p:nvGrpSpPr>
        <p:grpSpPr>
          <a:xfrm>
            <a:off x="4214190" y="656492"/>
            <a:ext cx="3751952" cy="5709018"/>
            <a:chOff x="4214190" y="1450602"/>
            <a:chExt cx="3751952" cy="491490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65E239EE-83BD-8069-9EEB-FB6CE57FBF36}"/>
                </a:ext>
              </a:extLst>
            </p:cNvPr>
            <p:cNvSpPr/>
            <p:nvPr/>
          </p:nvSpPr>
          <p:spPr>
            <a:xfrm>
              <a:off x="5148289" y="1563757"/>
              <a:ext cx="1895421" cy="4708986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sz="2200" dirty="0"/>
                <a:t>Bakalaura darba nodošana</a:t>
              </a:r>
              <a:endParaRPr lang="en-GB" sz="22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23D239-37BD-A29B-D92D-6C943A2F1756}"/>
                </a:ext>
              </a:extLst>
            </p:cNvPr>
            <p:cNvGrpSpPr/>
            <p:nvPr/>
          </p:nvGrpSpPr>
          <p:grpSpPr>
            <a:xfrm>
              <a:off x="4214190" y="1470991"/>
              <a:ext cx="907955" cy="4894518"/>
              <a:chOff x="3617843" y="1470991"/>
              <a:chExt cx="1530446" cy="4894518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EBEBBF29-E13D-BA70-5BE8-BD82D67B3375}"/>
                  </a:ext>
                </a:extLst>
              </p:cNvPr>
              <p:cNvCxnSpPr>
                <a:stCxn id="3" idx="1"/>
              </p:cNvCxnSpPr>
              <p:nvPr/>
            </p:nvCxnSpPr>
            <p:spPr>
              <a:xfrm flipH="1" flipV="1">
                <a:off x="3617843" y="1470991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94AA717-D487-BB04-EE7C-E54644FC898E}"/>
                  </a:ext>
                </a:extLst>
              </p:cNvPr>
              <p:cNvCxnSpPr>
                <a:cxnSpLocks/>
                <a:stCxn id="3" idx="1"/>
              </p:cNvCxnSpPr>
              <p:nvPr/>
            </p:nvCxnSpPr>
            <p:spPr>
              <a:xfrm flipH="1">
                <a:off x="3617843" y="3918250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2613B6-B070-60E3-3BD7-92FFD2690818}"/>
                </a:ext>
              </a:extLst>
            </p:cNvPr>
            <p:cNvGrpSpPr/>
            <p:nvPr/>
          </p:nvGrpSpPr>
          <p:grpSpPr>
            <a:xfrm rot="10800000">
              <a:off x="7058187" y="1450602"/>
              <a:ext cx="907955" cy="4894518"/>
              <a:chOff x="3617843" y="1470991"/>
              <a:chExt cx="1530446" cy="4894518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0AE71EC-78B8-8B5D-6370-19F10C654C33}"/>
                  </a:ext>
                </a:extLst>
              </p:cNvPr>
              <p:cNvCxnSpPr/>
              <p:nvPr/>
            </p:nvCxnSpPr>
            <p:spPr>
              <a:xfrm flipH="1" flipV="1">
                <a:off x="3617843" y="1470991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970F236B-0752-0B40-0EC8-7ED69AB3A0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17843" y="3918250"/>
                <a:ext cx="1530446" cy="244725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932FC11-5A64-5226-2561-D73A9F325110}"/>
              </a:ext>
            </a:extLst>
          </p:cNvPr>
          <p:cNvSpPr txBox="1"/>
          <p:nvPr/>
        </p:nvSpPr>
        <p:spPr>
          <a:xfrm>
            <a:off x="7966142" y="194826"/>
            <a:ext cx="40354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2400" b="1" dirty="0">
                <a:solidFill>
                  <a:schemeClr val="accent3"/>
                </a:solidFill>
              </a:rPr>
              <a:t>Datorizdrukas veidā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2FDC97-B74B-D517-10FD-8845CCF4C565}"/>
              </a:ext>
            </a:extLst>
          </p:cNvPr>
          <p:cNvSpPr txBox="1"/>
          <p:nvPr/>
        </p:nvSpPr>
        <p:spPr>
          <a:xfrm>
            <a:off x="262419" y="1524952"/>
            <a:ext cx="416162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 b="1" dirty="0"/>
              <a:t>Šis veids ir ieteicams</a:t>
            </a:r>
            <a:r>
              <a:rPr lang="lv-LV" sz="2000" dirty="0"/>
              <a:t>, bet tam ir vajadzīgs e-paraksts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 dirty="0"/>
              <a:t>Darba elektronisko versiju PDF formātā students augšupielādē noslēguma darbu reģistrā RTU portālā </a:t>
            </a:r>
            <a:r>
              <a:rPr lang="lv-LV" sz="2000" dirty="0" err="1"/>
              <a:t>ORTUS</a:t>
            </a:r>
            <a:r>
              <a:rPr lang="lv-LV" sz="2000" dirty="0"/>
              <a:t> un paraksta ar drošu elektronisko parakstu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 dirty="0"/>
              <a:t>Students apstiprina, ka darbs ir veikts patstāvīgi un nav plaģiātisms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 dirty="0"/>
              <a:t>Darba vadītājs saskaņo darba iesniegšanu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973B54-6EBB-E551-1F29-E892756E7990}"/>
              </a:ext>
            </a:extLst>
          </p:cNvPr>
          <p:cNvSpPr txBox="1"/>
          <p:nvPr/>
        </p:nvSpPr>
        <p:spPr>
          <a:xfrm>
            <a:off x="7887553" y="870928"/>
            <a:ext cx="4192635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2000" dirty="0"/>
              <a:t>Darba elektronisko versiju PDF formātā students augšupielādē noslēguma darbu reģistrā RTU portālā </a:t>
            </a:r>
            <a:r>
              <a:rPr lang="lv-LV" sz="2000" dirty="0" err="1"/>
              <a:t>ORTUS</a:t>
            </a:r>
            <a:r>
              <a:rPr lang="lv-LV" sz="2000" dirty="0"/>
              <a:t>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2000" dirty="0"/>
              <a:t>Students iegūst apliecinājumu, ka darbs ir veikts patstāvīgi, nav plaģiātisms, un ka darba elektroniskā versija atbilst datorizdrukai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2000" dirty="0"/>
              <a:t>Apliecinājumu students izdrukā, pašrocīgi paraksta un pievieno iesietā darba datorizdrukai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lv-LV" sz="2000" dirty="0"/>
              <a:t>Students paraksta darbu un iesniedz studiju programmas lietvedei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lv-LV" sz="2000" dirty="0"/>
              <a:t>Darba vadītājs saskaņo darba iesniegšanu</a:t>
            </a:r>
          </a:p>
        </p:txBody>
      </p:sp>
    </p:spTree>
    <p:extLst>
      <p:ext uri="{BB962C8B-B14F-4D97-AF65-F5344CB8AC3E}">
        <p14:creationId xmlns:p14="http://schemas.microsoft.com/office/powerpoint/2010/main" val="2917127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15A51426-E5CF-8D09-F1F3-262E2C2C0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500047"/>
              </p:ext>
            </p:extLst>
          </p:nvPr>
        </p:nvGraphicFramePr>
        <p:xfrm>
          <a:off x="0" y="0"/>
          <a:ext cx="12192000" cy="4320366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00">
                <a:tc gridSpan="2"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Aizzīmju (</a:t>
                      </a:r>
                      <a:r>
                        <a:rPr lang="lv-LV" sz="2400" dirty="0" err="1">
                          <a:solidFill>
                            <a:schemeClr val="bg1"/>
                          </a:solidFill>
                        </a:rPr>
                        <a:t>Bullets</a:t>
                      </a: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) lietošana:</a:t>
                      </a:r>
                      <a:endParaRPr lang="lv-LV" sz="220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/>
                        <a:t>Aizzīmes kalpo par atgādinātājiem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/>
                        <a:t>Tās palīdz “sagatavot” auditoriju tam, ko Jūs stāstīsiet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/>
                        <a:t>Tās var palīdzēt atcerēties Jūsu teikto 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512870"/>
                  </a:ext>
                </a:extLst>
              </a:tr>
              <a:tr h="478800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Aizzīmju izmērs: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/>
                        <a:t>Aizzīmētā teksta lielumam jābūt ne lielākam par 22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800">
                <a:tc gridSpan="2"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Aizzīmju skaits: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lv-LV" sz="2200" dirty="0"/>
                        <a:t>Katras aizzīmes teksts ir jāizkārto ne vairāk kā 1-2 rindās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200" dirty="0"/>
                        <a:t>Maksimālais aizzīmju skaits slaidā ir 5-7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3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2" name="Таблица 8">
            <a:extLst>
              <a:ext uri="{FF2B5EF4-FFF2-40B4-BE49-F238E27FC236}">
                <a16:creationId xmlns:a16="http://schemas.microsoft.com/office/drawing/2014/main" id="{172E073C-F8B3-A025-ADBB-B1EF30196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292430"/>
              </p:ext>
            </p:extLst>
          </p:nvPr>
        </p:nvGraphicFramePr>
        <p:xfrm>
          <a:off x="0" y="0"/>
          <a:ext cx="12192000" cy="42209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82400">
                  <a:extLst>
                    <a:ext uri="{9D8B030D-6E8A-4147-A177-3AD203B41FA5}">
                      <a16:colId xmlns:a16="http://schemas.microsoft.com/office/drawing/2014/main" val="1065202992"/>
                    </a:ext>
                  </a:extLst>
                </a:gridCol>
              </a:tblGrid>
              <a:tr h="478800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lv-LV" sz="2400" b="1" dirty="0">
                          <a:solidFill>
                            <a:schemeClr val="bg1"/>
                          </a:solidFill>
                        </a:rPr>
                        <a:t>Attēli un tabulas: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kern="1200" noProof="0" dirty="0"/>
                        <a:t>Ja iespējams, rādiet darba rezultātus tabulās, attēlos un grafikos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kern="1200" dirty="0"/>
                        <a:t>Viens attēls ir tūkstoš vārdu vērts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kern="1200" dirty="0"/>
                        <a:t>Izmantojiet attēlus kā vizuālas metaforas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800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Animācija: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6183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kern="1200" noProof="0" dirty="0"/>
                        <a:t>Neaizraujieties ar animāciju un vizuālajiem efektiem, lietojiet tos tikai uzmanības pievēršanai svarīgiem darba aspektiem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396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lv-LV" sz="2400" kern="1200" noProof="0" dirty="0"/>
                        <a:t>Jūsu uzdevums ir likt auditorijai koncentrēties uz to, “ko” Jūs stāstāt, nevis “kā” to darāt, proti, koncentrēties uz “saturu”, nevis uz “formu”</a:t>
                      </a:r>
                      <a:endParaRPr lang="lv-LV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8212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/>
              <a:t>Runas sagatavošanas padomi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2787203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0F7A9CF-4E70-B937-A75E-172F5C9C1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260219"/>
              </p:ext>
            </p:extLst>
          </p:nvPr>
        </p:nvGraphicFramePr>
        <p:xfrm>
          <a:off x="0" y="1"/>
          <a:ext cx="12191999" cy="456068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29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9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Labi sagatavojiet savu stāstāmo materiālu, lai:</a:t>
                      </a:r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9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Jūsu runa būtu plūstoša un skaidra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35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Prezentācijā rakstītais nebūtu Jums pārsteigums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Jūs</a:t>
                      </a:r>
                      <a:r>
                        <a:rPr lang="lv-LV" sz="2400" baseline="0" dirty="0"/>
                        <a:t> varētu </a:t>
                      </a:r>
                      <a:r>
                        <a:rPr lang="lv-LV" sz="2400" dirty="0"/>
                        <a:t>iekļauties</a:t>
                      </a:r>
                      <a:r>
                        <a:rPr lang="lv-LV" sz="2400" baseline="0" dirty="0"/>
                        <a:t> </a:t>
                      </a:r>
                      <a:r>
                        <a:rPr lang="lv-LV" sz="2400" dirty="0"/>
                        <a:t>aizstāvēšanai atvēlētajā laikā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17"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Prasības runas saturam: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34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Runā ir jāuzsver būtiskāko, nevis detaļas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917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Runā ir jāsniedz vairāk informācijas, nekā ir atspoguļots slaidā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2780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2400" dirty="0"/>
                        <a:t>Droši lietojiet jaunus vārdus un specifiskus terminus, BET tikai tad, ja zināt, ko tie nozīmē un kā tos izrunā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3394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D9916-1B5A-FE8D-9900-C0BDD0C69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graphicFrame>
        <p:nvGraphicFramePr>
          <p:cNvPr id="2" name="Таблица 4">
            <a:extLst>
              <a:ext uri="{FF2B5EF4-FFF2-40B4-BE49-F238E27FC236}">
                <a16:creationId xmlns:a16="http://schemas.microsoft.com/office/drawing/2014/main" id="{1DD77D12-672D-ADCE-AE18-5D963263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069670"/>
              </p:ext>
            </p:extLst>
          </p:nvPr>
        </p:nvGraphicFramePr>
        <p:xfrm>
          <a:off x="0" y="0"/>
          <a:ext cx="12192000" cy="372927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11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05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882">
                <a:tc gridSpan="2">
                  <a:txBody>
                    <a:bodyPr/>
                    <a:lstStyle/>
                    <a:p>
                      <a:pPr marL="0" lvl="0" indent="0"/>
                      <a:r>
                        <a:rPr lang="lv-LV" sz="2400" dirty="0">
                          <a:solidFill>
                            <a:schemeClr val="bg1"/>
                          </a:solidFill>
                        </a:rPr>
                        <a:t>Prasības runas stilam: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288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</a:pPr>
                      <a:r>
                        <a:rPr lang="lv-LV" sz="2400" kern="1200" dirty="0"/>
                        <a:t>Runājiet skaidrā balsī un tā, lai klātesošie Jūs dzirdētu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882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lv-LV" sz="2400" kern="1200" dirty="0"/>
                        <a:t>Runājiet pilnos teikumos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106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  <a:endParaRPr lang="lv-LV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lv-LV" sz="2400" kern="1200" dirty="0"/>
                        <a:t>Nelasiet garus monotonus tekstus no lapas vai no slaidiem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27">
                <a:tc gridSpan="2">
                  <a:txBody>
                    <a:bodyPr/>
                    <a:lstStyle/>
                    <a:p>
                      <a:pPr marL="0" lvl="0" indent="0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r>
                        <a:rPr lang="lv-LV" sz="2400" b="1" kern="1200" dirty="0">
                          <a:solidFill>
                            <a:schemeClr val="bg1"/>
                          </a:solidFill>
                        </a:rPr>
                        <a:t>Sekojiet laikam:</a:t>
                      </a:r>
                      <a:endParaRPr lang="lv-LV" sz="2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9600"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lv-LV" sz="2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lv-LV" sz="2400" kern="1200" dirty="0"/>
                        <a:t>Katram slaidam veltāmais laiks ir aptuveni 1-2 minūtes (tātad kopējais slaidu daudzums 10 minūšu prezentācijai ir 8-12 slaidi)</a:t>
                      </a:r>
                      <a:endParaRPr lang="lv-LV" sz="2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06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26627"/>
            <a:ext cx="10236200" cy="1470025"/>
          </a:xfrm>
        </p:spPr>
        <p:txBody>
          <a:bodyPr/>
          <a:lstStyle/>
          <a:p>
            <a:r>
              <a:rPr lang="lv-LV" dirty="0"/>
              <a:t>Lai Jums sekmīgs </a:t>
            </a:r>
            <a:br>
              <a:rPr lang="lv-LV" dirty="0"/>
            </a:br>
            <a:r>
              <a:rPr lang="lv-LV" dirty="0"/>
              <a:t>bakalaura darba </a:t>
            </a:r>
            <a:br>
              <a:rPr lang="lv-LV"/>
            </a:br>
            <a:r>
              <a:rPr lang="lv-LV"/>
              <a:t>aizstāvēšanas </a:t>
            </a:r>
            <a:r>
              <a:rPr lang="lv-LV" dirty="0"/>
              <a:t>process!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5E064-9094-0DF8-1214-15B397835EE5}"/>
              </a:ext>
            </a:extLst>
          </p:cNvPr>
          <p:cNvSpPr txBox="1"/>
          <p:nvPr/>
        </p:nvSpPr>
        <p:spPr>
          <a:xfrm>
            <a:off x="546100" y="3961032"/>
            <a:ext cx="995680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err="1"/>
              <a:t>Rīgas</a:t>
            </a:r>
            <a:r>
              <a:rPr lang="en-GB" dirty="0"/>
              <a:t> </a:t>
            </a:r>
            <a:r>
              <a:rPr lang="en-GB" dirty="0" err="1"/>
              <a:t>Tehniskās</a:t>
            </a:r>
            <a:r>
              <a:rPr lang="en-GB" dirty="0"/>
              <a:t> </a:t>
            </a:r>
            <a:r>
              <a:rPr lang="en-GB" dirty="0" err="1"/>
              <a:t>universitātes</a:t>
            </a:r>
            <a:r>
              <a:rPr lang="en-GB" dirty="0"/>
              <a:t> </a:t>
            </a:r>
            <a:endParaRPr lang="lv-LV" dirty="0"/>
          </a:p>
          <a:p>
            <a:pPr algn="ctr">
              <a:lnSpc>
                <a:spcPct val="150000"/>
              </a:lnSpc>
            </a:pPr>
            <a:r>
              <a:rPr lang="en-GB" dirty="0" err="1"/>
              <a:t>Datorzinātnes</a:t>
            </a:r>
            <a:r>
              <a:rPr lang="en-GB" dirty="0"/>
              <a:t> un </a:t>
            </a:r>
            <a:r>
              <a:rPr lang="en-GB" dirty="0" err="1"/>
              <a:t>informācijas</a:t>
            </a:r>
            <a:r>
              <a:rPr lang="en-GB" dirty="0"/>
              <a:t> </a:t>
            </a:r>
            <a:r>
              <a:rPr lang="en-GB" dirty="0" err="1"/>
              <a:t>tehnoloģijas</a:t>
            </a:r>
            <a:r>
              <a:rPr lang="en-GB" dirty="0"/>
              <a:t> </a:t>
            </a:r>
            <a:r>
              <a:rPr lang="en-GB" dirty="0" err="1"/>
              <a:t>fakultātes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dirty="0" err="1"/>
              <a:t>Metodiskā</a:t>
            </a:r>
            <a:r>
              <a:rPr lang="en-GB" dirty="0"/>
              <a:t> komisija</a:t>
            </a:r>
          </a:p>
        </p:txBody>
      </p:sp>
    </p:spTree>
    <p:extLst>
      <p:ext uri="{BB962C8B-B14F-4D97-AF65-F5344CB8AC3E}">
        <p14:creationId xmlns:p14="http://schemas.microsoft.com/office/powerpoint/2010/main" val="93039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42220-5B0F-13EF-38C6-57F57E5E57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A877E10-D7B4-C363-E1AB-043F59E9A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777" y="1313032"/>
            <a:ext cx="9916633" cy="4781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2841A1D6-1F48-6C95-3F91-E600CA61B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Piekļuve noslēguma darbu reģistram</a:t>
            </a:r>
            <a:endParaRPr lang="en-GB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6FCCA4D-1556-0123-BEE6-0C5FE3CB374C}"/>
              </a:ext>
            </a:extLst>
          </p:cNvPr>
          <p:cNvSpPr/>
          <p:nvPr/>
        </p:nvSpPr>
        <p:spPr>
          <a:xfrm>
            <a:off x="223520" y="1676400"/>
            <a:ext cx="1676400" cy="1280160"/>
          </a:xfrm>
          <a:prstGeom prst="wedgeRoundRectCallout">
            <a:avLst>
              <a:gd name="adj1" fmla="val 80379"/>
              <a:gd name="adj2" fmla="val 77579"/>
              <a:gd name="adj3" fmla="val 16667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Saite uz noslēguma darbu reģistru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599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6B0C9-DE78-5983-75F5-DC5446EB9A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09599" y="5876503"/>
            <a:ext cx="3296356" cy="365125"/>
          </a:xfrm>
        </p:spPr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80C58B-CBC3-B191-EC04-3B491F6E7763}"/>
              </a:ext>
            </a:extLst>
          </p:cNvPr>
          <p:cNvSpPr/>
          <p:nvPr/>
        </p:nvSpPr>
        <p:spPr>
          <a:xfrm>
            <a:off x="5008535" y="131563"/>
            <a:ext cx="2174930" cy="2174930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/>
              <a:t>E-paraksta iegūšana</a:t>
            </a:r>
            <a:endParaRPr lang="en-GB" sz="2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9DE60D4-5D8A-27D3-AF4C-DD79423F6D1D}"/>
              </a:ext>
            </a:extLst>
          </p:cNvPr>
          <p:cNvSpPr/>
          <p:nvPr/>
        </p:nvSpPr>
        <p:spPr>
          <a:xfrm>
            <a:off x="7995920" y="298321"/>
            <a:ext cx="4008761" cy="184141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hlinkClick r:id="rId2"/>
              </a:rPr>
              <a:t>https</a:t>
            </a:r>
            <a:r>
              <a:rPr lang="lv-LV" sz="2200" dirty="0">
                <a:hlinkClick r:id="rId2"/>
              </a:rPr>
              <a:t>://</a:t>
            </a:r>
            <a:r>
              <a:rPr lang="lv-LV" sz="2200" dirty="0" err="1">
                <a:hlinkClick r:id="rId2"/>
              </a:rPr>
              <a:t>dokobit.com</a:t>
            </a:r>
            <a:r>
              <a:rPr lang="lv-LV" sz="2200" dirty="0">
                <a:hlinkClick r:id="rId2"/>
              </a:rPr>
              <a:t>/</a:t>
            </a:r>
            <a:r>
              <a:rPr lang="lv-LV" sz="2200" dirty="0" err="1">
                <a:hlinkClick r:id="rId2"/>
              </a:rPr>
              <a:t>lv</a:t>
            </a:r>
            <a:r>
              <a:rPr lang="lv-LV" sz="2200" dirty="0">
                <a:hlinkClick r:id="rId2"/>
              </a:rPr>
              <a:t>/</a:t>
            </a:r>
            <a:endParaRPr lang="lv-LV" sz="2200" dirty="0"/>
          </a:p>
          <a:p>
            <a:pPr algn="ctr"/>
            <a:endParaRPr lang="lv-LV" sz="2200" dirty="0"/>
          </a:p>
          <a:p>
            <a:pPr marL="355600" lvl="2" indent="-355600">
              <a:buFont typeface="Wingdings" panose="05000000000000000000" pitchFamily="2" charset="2"/>
              <a:buChar char="ü"/>
            </a:pPr>
            <a:r>
              <a:rPr lang="lv-LV" sz="2400" dirty="0"/>
              <a:t>Reģistrācija ar </a:t>
            </a:r>
            <a:r>
              <a:rPr lang="lv-LV" sz="2400" dirty="0" err="1"/>
              <a:t>Smart-id</a:t>
            </a:r>
            <a:endParaRPr lang="lv-LV" sz="2400" dirty="0"/>
          </a:p>
          <a:p>
            <a:pPr marL="355600" lvl="1" indent="-355600">
              <a:buFont typeface="Wingdings" panose="05000000000000000000" pitchFamily="2" charset="2"/>
              <a:buChar char="ü"/>
            </a:pPr>
            <a:r>
              <a:rPr lang="lv-LV" sz="2400" dirty="0"/>
              <a:t>5 bezmaksas paraksti mēnesī</a:t>
            </a:r>
            <a:endParaRPr lang="lv-LV" sz="22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9F19672-95FE-AADF-4BF3-0C83DD951DDE}"/>
              </a:ext>
            </a:extLst>
          </p:cNvPr>
          <p:cNvSpPr/>
          <p:nvPr/>
        </p:nvSpPr>
        <p:spPr>
          <a:xfrm>
            <a:off x="187319" y="298320"/>
            <a:ext cx="4008761" cy="1841414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hlinkClick r:id="rId3"/>
              </a:rPr>
              <a:t>https</a:t>
            </a:r>
            <a:r>
              <a:rPr lang="lv-LV" sz="2200" dirty="0">
                <a:hlinkClick r:id="rId3"/>
              </a:rPr>
              <a:t>://</a:t>
            </a:r>
            <a:r>
              <a:rPr lang="lv-LV" sz="2200" dirty="0" err="1">
                <a:hlinkClick r:id="rId3"/>
              </a:rPr>
              <a:t>www.eparaksts.lv</a:t>
            </a:r>
            <a:r>
              <a:rPr lang="lv-LV" sz="2200" dirty="0">
                <a:hlinkClick r:id="rId3"/>
              </a:rPr>
              <a:t>/</a:t>
            </a:r>
            <a:r>
              <a:rPr lang="lv-LV" sz="2200" dirty="0" err="1">
                <a:hlinkClick r:id="rId3"/>
              </a:rPr>
              <a:t>lv</a:t>
            </a:r>
            <a:r>
              <a:rPr lang="lv-LV" sz="2200" dirty="0">
                <a:hlinkClick r:id="rId3"/>
              </a:rPr>
              <a:t>/</a:t>
            </a:r>
            <a:endParaRPr lang="lv-LV" sz="2200" dirty="0"/>
          </a:p>
          <a:p>
            <a:pPr algn="ctr"/>
            <a:endParaRPr lang="lv-LV" sz="2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/>
              <a:t>Jāpieteicas dažas dienas iepriekš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lv-LV" sz="2200" dirty="0"/>
              <a:t>Bezmaksas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6636242-8CD1-195D-EEDF-CC06F983BC9C}"/>
              </a:ext>
            </a:extLst>
          </p:cNvPr>
          <p:cNvCxnSpPr>
            <a:cxnSpLocks/>
            <a:stCxn id="11" idx="3"/>
            <a:endCxn id="6" idx="2"/>
          </p:cNvCxnSpPr>
          <p:nvPr/>
        </p:nvCxnSpPr>
        <p:spPr>
          <a:xfrm>
            <a:off x="4196080" y="1219027"/>
            <a:ext cx="812455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A68FF5-A32C-3ADC-018B-7C86A7994804}"/>
              </a:ext>
            </a:extLst>
          </p:cNvPr>
          <p:cNvCxnSpPr>
            <a:cxnSpLocks/>
            <a:stCxn id="6" idx="6"/>
            <a:endCxn id="9" idx="1"/>
          </p:cNvCxnSpPr>
          <p:nvPr/>
        </p:nvCxnSpPr>
        <p:spPr>
          <a:xfrm>
            <a:off x="7183465" y="1219028"/>
            <a:ext cx="8124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ED1C42B-2FF9-17AD-468E-D18E7844C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348" y="2186712"/>
            <a:ext cx="3368681" cy="2651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067C7F-55DA-D9E4-D905-4C3D3D43A9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5970" y="2313751"/>
            <a:ext cx="3084117" cy="1198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B9FA22-125B-D4C5-8C1B-A4D5A014B73B}"/>
              </a:ext>
            </a:extLst>
          </p:cNvPr>
          <p:cNvSpPr/>
          <p:nvPr/>
        </p:nvSpPr>
        <p:spPr>
          <a:xfrm>
            <a:off x="4091619" y="2794934"/>
            <a:ext cx="4008761" cy="184141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200" dirty="0" err="1">
                <a:hlinkClick r:id="rId6"/>
              </a:rPr>
              <a:t>https</a:t>
            </a:r>
            <a:r>
              <a:rPr lang="lv-LV" sz="2200" dirty="0">
                <a:hlinkClick r:id="rId6"/>
              </a:rPr>
              <a:t>://</a:t>
            </a:r>
            <a:r>
              <a:rPr lang="lv-LV" sz="2200" dirty="0" err="1">
                <a:hlinkClick r:id="rId6"/>
              </a:rPr>
              <a:t>www.edoks.lv</a:t>
            </a:r>
            <a:endParaRPr lang="lv-LV" sz="2200" dirty="0"/>
          </a:p>
          <a:p>
            <a:pPr algn="ctr"/>
            <a:endParaRPr lang="lv-LV" sz="2200" dirty="0"/>
          </a:p>
          <a:p>
            <a:pPr marL="355600" lvl="2" indent="-355600">
              <a:buFont typeface="Wingdings" panose="05000000000000000000" pitchFamily="2" charset="2"/>
              <a:buChar char="ü"/>
            </a:pPr>
            <a:r>
              <a:rPr lang="lv-LV" sz="2400" dirty="0"/>
              <a:t>Reģistrācija ar </a:t>
            </a:r>
            <a:r>
              <a:rPr lang="lv-LV" sz="2400" dirty="0" err="1"/>
              <a:t>Smart-id</a:t>
            </a:r>
            <a:endParaRPr lang="lv-LV" sz="2400" dirty="0"/>
          </a:p>
          <a:p>
            <a:pPr marL="355600" lvl="1" indent="-355600">
              <a:buFont typeface="Wingdings" panose="05000000000000000000" pitchFamily="2" charset="2"/>
              <a:buChar char="ü"/>
            </a:pPr>
            <a:r>
              <a:rPr lang="lv-LV" sz="2400" dirty="0"/>
              <a:t>10 bezmaksas parakstāmie dokumenti</a:t>
            </a:r>
            <a:endParaRPr lang="lv-LV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7DE692-F161-665A-C350-8C7B4737DAE0}"/>
              </a:ext>
            </a:extLst>
          </p:cNvPr>
          <p:cNvCxnSpPr>
            <a:cxnSpLocks/>
            <a:stCxn id="6" idx="4"/>
            <a:endCxn id="2" idx="0"/>
          </p:cNvCxnSpPr>
          <p:nvPr/>
        </p:nvCxnSpPr>
        <p:spPr>
          <a:xfrm>
            <a:off x="6096000" y="2306493"/>
            <a:ext cx="0" cy="4884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B8CA1630-6FCB-7255-3A08-B033FF2E7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3951" y="4783249"/>
            <a:ext cx="3484096" cy="1713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8393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FACC95F-4EC5-D62F-DEAA-B370A35CDC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47427"/>
            <a:ext cx="10464800" cy="2207453"/>
          </a:xfrm>
        </p:spPr>
        <p:txBody>
          <a:bodyPr/>
          <a:lstStyle/>
          <a:p>
            <a:r>
              <a:rPr lang="lv-LV" sz="5300" dirty="0"/>
              <a:t>Bakalaura darba </a:t>
            </a:r>
            <a:br>
              <a:rPr lang="lv-LV" sz="5300" dirty="0"/>
            </a:br>
            <a:r>
              <a:rPr lang="lv-LV" sz="5300" dirty="0"/>
              <a:t>aizstāvēšana</a:t>
            </a:r>
            <a:endParaRPr lang="en-GB" sz="5300" dirty="0"/>
          </a:p>
        </p:txBody>
      </p:sp>
    </p:spTree>
    <p:extLst>
      <p:ext uri="{BB962C8B-B14F-4D97-AF65-F5344CB8AC3E}">
        <p14:creationId xmlns:p14="http://schemas.microsoft.com/office/powerpoint/2010/main" val="4023530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2C169A-B18D-9459-399E-49E947564EF8}"/>
              </a:ext>
            </a:extLst>
          </p:cNvPr>
          <p:cNvSpPr txBox="1"/>
          <p:nvPr/>
        </p:nvSpPr>
        <p:spPr>
          <a:xfrm>
            <a:off x="609600" y="1496708"/>
            <a:ext cx="109728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v-LV" sz="2400" dirty="0">
                <a:effectLst/>
                <a:latin typeface="+mj-lt"/>
                <a:ea typeface="Calibri" panose="020F0502020204030204" pitchFamily="34" charset="0"/>
              </a:rPr>
              <a:t>Aizstāvēšana ir publiska</a:t>
            </a:r>
          </a:p>
          <a:p>
            <a:pPr marL="342900" indent="-3429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v-LV" sz="2400" dirty="0">
                <a:effectLst/>
                <a:latin typeface="+mj-lt"/>
                <a:ea typeface="Calibri" panose="020F0502020204030204" pitchFamily="34" charset="0"/>
              </a:rPr>
              <a:t>Tā notiek </a:t>
            </a:r>
            <a:r>
              <a:rPr lang="lv-LV" sz="2400" b="1" dirty="0">
                <a:effectLst/>
                <a:latin typeface="+mj-lt"/>
                <a:ea typeface="Calibri" panose="020F0502020204030204" pitchFamily="34" charset="0"/>
              </a:rPr>
              <a:t>komisijas priekšā</a:t>
            </a:r>
            <a:r>
              <a:rPr lang="lv-LV" sz="2400" dirty="0">
                <a:effectLst/>
                <a:latin typeface="+mj-lt"/>
                <a:ea typeface="Calibri" panose="020F0502020204030204" pitchFamily="34" charset="0"/>
              </a:rPr>
              <a:t>, kuru veido: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2400" dirty="0">
                <a:effectLst/>
                <a:latin typeface="+mj-lt"/>
                <a:ea typeface="Calibri" panose="020F0502020204030204" pitchFamily="34" charset="0"/>
              </a:rPr>
              <a:t>komisijas priekšsēdētājs: studiju programmas direktors vai viņa izraudzīts profesors vai asociētais profesors </a:t>
            </a:r>
          </a:p>
          <a:p>
            <a:pPr marL="800100" lvl="1" indent="-3429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2400" dirty="0">
                <a:effectLst/>
                <a:latin typeface="+mj-lt"/>
                <a:ea typeface="Calibri" panose="020F0502020204030204" pitchFamily="34" charset="0"/>
              </a:rPr>
              <a:t>vismaz divi komisijas locekļi: atbilstošas zinātnes nozares speciālisti ar doktora vai maģistra grādu</a:t>
            </a:r>
          </a:p>
          <a:p>
            <a:pPr marL="355600" lvl="1" indent="-35560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lv-LV" sz="2400" dirty="0">
                <a:latin typeface="+mj-lt"/>
                <a:ea typeface="Calibri" panose="020F0502020204030204" pitchFamily="34" charset="0"/>
              </a:rPr>
              <a:t>Aizstāvēšanā students piedalās ar ziņojumu, kuru veido darba prezentācija un studenta sagatavotā runa</a:t>
            </a:r>
            <a:r>
              <a:rPr lang="lv-LV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Aizstāvēšana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978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B1F42-2B21-EFB4-BE78-B771E0C9D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Rīgas Tehniskā universitāte</a:t>
            </a:r>
            <a:endParaRPr lang="en-US"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3421919B-FE64-A43B-6D55-E5C0C2AB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Aizstāvēšana: kārtība</a:t>
            </a:r>
            <a:endParaRPr lang="en-GB" dirty="0"/>
          </a:p>
        </p:txBody>
      </p:sp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13D4EC0C-94D0-9441-7453-185E35759672}"/>
              </a:ext>
            </a:extLst>
          </p:cNvPr>
          <p:cNvSpPr/>
          <p:nvPr/>
        </p:nvSpPr>
        <p:spPr>
          <a:xfrm>
            <a:off x="1360482" y="2449226"/>
            <a:ext cx="4558874" cy="937521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Atbildes uz komisijas un </a:t>
            </a:r>
            <a:r>
              <a:rPr lang="lv-LV" sz="2000">
                <a:solidFill>
                  <a:prstClr val="white"/>
                </a:solidFill>
                <a:latin typeface="+mj-lt"/>
              </a:rPr>
              <a:t>klātesošo jautājumiem</a:t>
            </a:r>
            <a:endParaRPr lang="lv-LV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3" name="Rounded Rectangle 12">
            <a:extLst>
              <a:ext uri="{FF2B5EF4-FFF2-40B4-BE49-F238E27FC236}">
                <a16:creationId xmlns:a16="http://schemas.microsoft.com/office/drawing/2014/main" id="{3FC45F93-9D4E-CF30-C3ED-8950AA0FA74B}"/>
              </a:ext>
            </a:extLst>
          </p:cNvPr>
          <p:cNvSpPr/>
          <p:nvPr/>
        </p:nvSpPr>
        <p:spPr>
          <a:xfrm>
            <a:off x="2467922" y="3570610"/>
            <a:ext cx="4558874" cy="937521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Recenzijas nolasīšana</a:t>
            </a:r>
          </a:p>
        </p:txBody>
      </p:sp>
      <p:sp>
        <p:nvSpPr>
          <p:cNvPr id="12" name="Rounded Rectangle 13">
            <a:extLst>
              <a:ext uri="{FF2B5EF4-FFF2-40B4-BE49-F238E27FC236}">
                <a16:creationId xmlns:a16="http://schemas.microsoft.com/office/drawing/2014/main" id="{2FC56442-F21E-D110-4680-C28042EA16D9}"/>
              </a:ext>
            </a:extLst>
          </p:cNvPr>
          <p:cNvSpPr/>
          <p:nvPr/>
        </p:nvSpPr>
        <p:spPr>
          <a:xfrm>
            <a:off x="3736813" y="4695113"/>
            <a:ext cx="4559984" cy="937521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Atsauksmes nolasīšana</a:t>
            </a:r>
          </a:p>
        </p:txBody>
      </p:sp>
      <p:sp>
        <p:nvSpPr>
          <p:cNvPr id="18" name="Bent Arrow 16">
            <a:extLst>
              <a:ext uri="{FF2B5EF4-FFF2-40B4-BE49-F238E27FC236}">
                <a16:creationId xmlns:a16="http://schemas.microsoft.com/office/drawing/2014/main" id="{8E94623C-1C20-3F49-83BB-BECF1F98D3D7}"/>
              </a:ext>
            </a:extLst>
          </p:cNvPr>
          <p:cNvSpPr/>
          <p:nvPr/>
        </p:nvSpPr>
        <p:spPr>
          <a:xfrm rot="5400000">
            <a:off x="5882231" y="2922407"/>
            <a:ext cx="635241" cy="642511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0" name="Bent Arrow 17">
            <a:extLst>
              <a:ext uri="{FF2B5EF4-FFF2-40B4-BE49-F238E27FC236}">
                <a16:creationId xmlns:a16="http://schemas.microsoft.com/office/drawing/2014/main" id="{57280F0A-C34D-94D9-026B-83F13CA4127B}"/>
              </a:ext>
            </a:extLst>
          </p:cNvPr>
          <p:cNvSpPr/>
          <p:nvPr/>
        </p:nvSpPr>
        <p:spPr>
          <a:xfrm rot="5400000">
            <a:off x="7009447" y="4016282"/>
            <a:ext cx="677210" cy="642511"/>
          </a:xfrm>
          <a:prstGeom prst="ben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1" name="Rounded Rectangle 21">
            <a:extLst>
              <a:ext uri="{FF2B5EF4-FFF2-40B4-BE49-F238E27FC236}">
                <a16:creationId xmlns:a16="http://schemas.microsoft.com/office/drawing/2014/main" id="{9B9789AD-BE36-ED89-B197-9FAE1101C046}"/>
              </a:ext>
            </a:extLst>
          </p:cNvPr>
          <p:cNvSpPr/>
          <p:nvPr/>
        </p:nvSpPr>
        <p:spPr>
          <a:xfrm>
            <a:off x="92765" y="1325217"/>
            <a:ext cx="4559984" cy="93752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Studenta ziņojums par bakalaura darbu (prezentācija un runa) – 10 min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2" name="Bent Arrow 22">
            <a:extLst>
              <a:ext uri="{FF2B5EF4-FFF2-40B4-BE49-F238E27FC236}">
                <a16:creationId xmlns:a16="http://schemas.microsoft.com/office/drawing/2014/main" id="{EC66C1F0-6BF1-43B1-877B-375FD0E756FE}"/>
              </a:ext>
            </a:extLst>
          </p:cNvPr>
          <p:cNvSpPr/>
          <p:nvPr/>
        </p:nvSpPr>
        <p:spPr>
          <a:xfrm rot="5400000">
            <a:off x="4669376" y="1786117"/>
            <a:ext cx="660997" cy="682101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                                                               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Rounded Rectangle 13">
            <a:extLst>
              <a:ext uri="{FF2B5EF4-FFF2-40B4-BE49-F238E27FC236}">
                <a16:creationId xmlns:a16="http://schemas.microsoft.com/office/drawing/2014/main" id="{B4A2B25A-AD75-1B77-3B60-28D624BA4E43}"/>
              </a:ext>
            </a:extLst>
          </p:cNvPr>
          <p:cNvSpPr/>
          <p:nvPr/>
        </p:nvSpPr>
        <p:spPr>
          <a:xfrm>
            <a:off x="5003672" y="5826735"/>
            <a:ext cx="4683189" cy="937521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sz="2000" dirty="0">
                <a:solidFill>
                  <a:prstClr val="white"/>
                </a:solidFill>
                <a:latin typeface="+mj-lt"/>
              </a:rPr>
              <a:t>Studenta atbildes vai komentāri uz recenzijā un atsauksmē sniegto informāciju</a:t>
            </a:r>
            <a:endParaRPr lang="ru-RU" sz="2000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Bent Arrow 17">
            <a:extLst>
              <a:ext uri="{FF2B5EF4-FFF2-40B4-BE49-F238E27FC236}">
                <a16:creationId xmlns:a16="http://schemas.microsoft.com/office/drawing/2014/main" id="{F0667FAA-2B94-BCF0-1365-D60EB63A2A03}"/>
              </a:ext>
            </a:extLst>
          </p:cNvPr>
          <p:cNvSpPr/>
          <p:nvPr/>
        </p:nvSpPr>
        <p:spPr>
          <a:xfrm rot="5400000">
            <a:off x="8279448" y="5167569"/>
            <a:ext cx="677208" cy="642511"/>
          </a:xfrm>
          <a:prstGeom prst="ben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00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3411E662-5435-83C5-8443-F489881D547A}"/>
              </a:ext>
            </a:extLst>
          </p:cNvPr>
          <p:cNvSpPr/>
          <p:nvPr/>
        </p:nvSpPr>
        <p:spPr>
          <a:xfrm>
            <a:off x="9083039" y="1630017"/>
            <a:ext cx="2896925" cy="3056383"/>
          </a:xfrm>
          <a:prstGeom prst="wedgeRoundRectCallout">
            <a:avLst>
              <a:gd name="adj1" fmla="val -44621"/>
              <a:gd name="adj2" fmla="val 87215"/>
              <a:gd name="adj3" fmla="val 16667"/>
            </a:avLst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/>
              <a:t>Students var nepiekrist recenzenta un/vai darba vadītāja izteiktajiem aizrādījumiem, bet tad savs viedoklis ir jāpierāda ar lietišķiem un darbā pamatotiem argumentiem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666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344920-A0ED-0691-B9E2-4A2D7DA48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err="1"/>
              <a:t>Rīgas</a:t>
            </a:r>
            <a:r>
              <a:rPr lang="en-US" dirty="0"/>
              <a:t> </a:t>
            </a:r>
            <a:r>
              <a:rPr lang="en-US" dirty="0" err="1"/>
              <a:t>Tehniskā</a:t>
            </a:r>
            <a:r>
              <a:rPr lang="en-US" dirty="0"/>
              <a:t> </a:t>
            </a:r>
            <a:r>
              <a:rPr lang="en-US" dirty="0" err="1"/>
              <a:t>universitāte</a:t>
            </a:r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77F05FFE-1BA9-A5CC-CB02-F0395DBF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3965"/>
            <a:ext cx="10972800" cy="770685"/>
          </a:xfrm>
        </p:spPr>
        <p:txBody>
          <a:bodyPr/>
          <a:lstStyle/>
          <a:p>
            <a:r>
              <a:rPr lang="lv-LV" dirty="0"/>
              <a:t>Aizstāvēšana: iznākumi</a:t>
            </a:r>
            <a:endParaRPr lang="en-GB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26293B8-3098-9874-79DA-0E3E040410C0}"/>
              </a:ext>
            </a:extLst>
          </p:cNvPr>
          <p:cNvGrpSpPr/>
          <p:nvPr/>
        </p:nvGrpSpPr>
        <p:grpSpPr>
          <a:xfrm>
            <a:off x="8362360" y="1300593"/>
            <a:ext cx="3528592" cy="4624543"/>
            <a:chOff x="172720" y="1303849"/>
            <a:chExt cx="3528592" cy="462454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8D5A3E9-09C5-6ECA-23A0-91FFD564CCE5}"/>
                </a:ext>
              </a:extLst>
            </p:cNvPr>
            <p:cNvSpPr/>
            <p:nvPr/>
          </p:nvSpPr>
          <p:spPr>
            <a:xfrm>
              <a:off x="172720" y="1303849"/>
              <a:ext cx="3528592" cy="203784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u="sng" dirty="0"/>
                <a:t>Bakalaura darbs ir</a:t>
              </a:r>
              <a:r>
                <a:rPr lang="lv-LV" dirty="0"/>
                <a:t> izstrādāts un </a:t>
              </a:r>
              <a:r>
                <a:rPr lang="lv-LV" u="sng" dirty="0"/>
                <a:t>iesniegts</a:t>
              </a:r>
              <a:r>
                <a:rPr lang="lv-LV" dirty="0"/>
                <a:t> fakultātes noteiktajā termiņā, ir saņemts vadītāja apliecinājums par darba gatavību iesniegšanai un darbs nodots recenzēšanai, bet </a:t>
              </a:r>
              <a:r>
                <a:rPr lang="lv-LV" u="sng" dirty="0"/>
                <a:t>students darbu nav aizstāvējis</a:t>
              </a:r>
              <a:endParaRPr lang="en-GB" u="sng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C4F241-56DA-7E86-A5FB-B375DA354281}"/>
                </a:ext>
              </a:extLst>
            </p:cNvPr>
            <p:cNvSpPr txBox="1"/>
            <p:nvPr/>
          </p:nvSpPr>
          <p:spPr>
            <a:xfrm>
              <a:off x="172720" y="3512346"/>
              <a:ext cx="3528591" cy="24160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Studentam var piešķirt studiju pārtraukumu līdz nākamajai komisijas sēdei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Studentam jāmaksā RTU Senāta noteiktā maksa par savlaicīgi nenokārtota studiju programmas gala pārbaudījuma kārtošanu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5FABAE-AA28-E60A-5973-8C8DFAB02AB9}"/>
              </a:ext>
            </a:extLst>
          </p:cNvPr>
          <p:cNvGrpSpPr/>
          <p:nvPr/>
        </p:nvGrpSpPr>
        <p:grpSpPr>
          <a:xfrm>
            <a:off x="2829328" y="1297209"/>
            <a:ext cx="5350152" cy="5148001"/>
            <a:chOff x="3149281" y="1297209"/>
            <a:chExt cx="5350152" cy="514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D5D97AD-93E2-152B-55A8-CACA4E4FF587}"/>
                </a:ext>
              </a:extLst>
            </p:cNvPr>
            <p:cNvSpPr/>
            <p:nvPr/>
          </p:nvSpPr>
          <p:spPr>
            <a:xfrm>
              <a:off x="5979433" y="1297209"/>
              <a:ext cx="2520000" cy="203784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u="sng" dirty="0"/>
                <a:t>Bakalaura darbs nav iesniegts </a:t>
              </a:r>
              <a:r>
                <a:rPr lang="lv-LV" dirty="0"/>
                <a:t>aizstāvēšanai fakultātes noteiktajā termiņā</a:t>
              </a:r>
              <a:endParaRPr lang="en-GB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603503-ABC1-4E52-8EB9-357D2A248C72}"/>
                </a:ext>
              </a:extLst>
            </p:cNvPr>
            <p:cNvSpPr txBox="1"/>
            <p:nvPr/>
          </p:nvSpPr>
          <p:spPr>
            <a:xfrm>
              <a:off x="3149281" y="3429000"/>
              <a:ext cx="5294544" cy="30162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Studentu atskaita par nesekmību vai studiju programmas direktors var pieņemt lēmumu, ka ir jāizstrādā jauns bakalaura darbs vai jāturpina darbs pie esošās tēmas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Ja tiek izstrādāts jauns bakalaura darbs, studentam jāmaksā RTU Senāta noteiktā maksa par bakalaura darba atkārtotu izstrādi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Ja tiek turpināts darbs pie esošās tēmas, studentam jāmaksā RTU Senāta noteiktā maksa par bakalaura darba pabeigšanu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D15E6D-006F-B80F-D2D7-0127DF49E97E}"/>
                </a:ext>
              </a:extLst>
            </p:cNvPr>
            <p:cNvSpPr/>
            <p:nvPr/>
          </p:nvSpPr>
          <p:spPr>
            <a:xfrm>
              <a:off x="3276553" y="1297210"/>
              <a:ext cx="2520000" cy="2037845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Aizstāvēšanā ir saņemta </a:t>
              </a:r>
              <a:r>
                <a:rPr lang="lv-LV" u="sng" dirty="0"/>
                <a:t>nesekmīga atzīme</a:t>
              </a:r>
              <a:endParaRPr lang="en-GB" u="sng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BB5A78D-ED04-4325-02FF-977689F25DFA}"/>
              </a:ext>
            </a:extLst>
          </p:cNvPr>
          <p:cNvGrpSpPr/>
          <p:nvPr/>
        </p:nvGrpSpPr>
        <p:grpSpPr>
          <a:xfrm>
            <a:off x="205335" y="1300593"/>
            <a:ext cx="2579646" cy="4113615"/>
            <a:chOff x="9308695" y="1293827"/>
            <a:chExt cx="2579646" cy="41136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4E2F9A-483B-0D1B-8EBE-BA30C64B1C45}"/>
                </a:ext>
              </a:extLst>
            </p:cNvPr>
            <p:cNvSpPr/>
            <p:nvPr/>
          </p:nvSpPr>
          <p:spPr>
            <a:xfrm>
              <a:off x="9368341" y="1293827"/>
              <a:ext cx="2520000" cy="2037845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lv-LV" dirty="0"/>
                <a:t>Aizstāvēšanā ir saņemta </a:t>
              </a:r>
              <a:r>
                <a:rPr lang="lv-LV" u="sng" dirty="0"/>
                <a:t>sekmīga atzīme</a:t>
              </a:r>
              <a:endParaRPr lang="en-GB" u="sng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B78BB2B-A0B8-81DD-6B20-734DF047AF91}"/>
                </a:ext>
              </a:extLst>
            </p:cNvPr>
            <p:cNvSpPr txBox="1"/>
            <p:nvPr/>
          </p:nvSpPr>
          <p:spPr>
            <a:xfrm>
              <a:off x="9308695" y="3591560"/>
              <a:ext cx="2579646" cy="18158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Studentu atskaita sakarā ar studiju pabeigšanu</a:t>
              </a:r>
            </a:p>
            <a:p>
              <a:pPr marL="285750" indent="-285750">
                <a:spcAft>
                  <a:spcPts val="1200"/>
                </a:spcAft>
                <a:buFont typeface="Wingdings" panose="05000000000000000000" pitchFamily="2" charset="2"/>
                <a:buChar char="ü"/>
              </a:pPr>
              <a:r>
                <a:rPr lang="lv-LV" sz="1700" dirty="0"/>
                <a:t>Izlaiduma laikā students iegūst diplomu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563476"/>
      </p:ext>
    </p:extLst>
  </p:cSld>
  <p:clrMapOvr>
    <a:masterClrMapping/>
  </p:clrMapOvr>
</p:sld>
</file>

<file path=ppt/theme/theme1.xml><?xml version="1.0" encoding="utf-8"?>
<a:theme xmlns:a="http://schemas.openxmlformats.org/drawingml/2006/main" name="L_Ekspresis_PPT_pamatne">
  <a:themeElements>
    <a:clrScheme name="Custom 6">
      <a:dk1>
        <a:srgbClr val="005551"/>
      </a:dk1>
      <a:lt1>
        <a:srgbClr val="FFFFFF"/>
      </a:lt1>
      <a:dk2>
        <a:srgbClr val="005551"/>
      </a:dk2>
      <a:lt2>
        <a:srgbClr val="FFFFFF"/>
      </a:lt2>
      <a:accent1>
        <a:srgbClr val="005551"/>
      </a:accent1>
      <a:accent2>
        <a:srgbClr val="BDCF3C"/>
      </a:accent2>
      <a:accent3>
        <a:srgbClr val="B72E91"/>
      </a:accent3>
      <a:accent4>
        <a:srgbClr val="27C4A6"/>
      </a:accent4>
      <a:accent5>
        <a:srgbClr val="FFC832"/>
      </a:accent5>
      <a:accent6>
        <a:srgbClr val="00B9F1"/>
      </a:accent6>
      <a:hlink>
        <a:srgbClr val="8B5BA4"/>
      </a:hlink>
      <a:folHlink>
        <a:srgbClr val="BFBF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L_Ekspresis_PPT_pamatne.potx</Template>
  <TotalTime>9340</TotalTime>
  <Words>2270</Words>
  <Application>Microsoft Office PowerPoint</Application>
  <PresentationFormat>Widescreen</PresentationFormat>
  <Paragraphs>374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Old English Text MT</vt:lpstr>
      <vt:lpstr>Script MT Bold</vt:lpstr>
      <vt:lpstr>Times New Roman</vt:lpstr>
      <vt:lpstr>Wingdings</vt:lpstr>
      <vt:lpstr>L_Ekspresis_PPT_pamatne</vt:lpstr>
      <vt:lpstr>PowerPoint Presentation</vt:lpstr>
      <vt:lpstr>Bakalaura darba  nodošana</vt:lpstr>
      <vt:lpstr>PowerPoint Presentation</vt:lpstr>
      <vt:lpstr>Piekļuve noslēguma darbu reģistram</vt:lpstr>
      <vt:lpstr>PowerPoint Presentation</vt:lpstr>
      <vt:lpstr>Bakalaura darba  aizstāvēšana</vt:lpstr>
      <vt:lpstr>Aizstāvēšana</vt:lpstr>
      <vt:lpstr>Aizstāvēšana: kārtība</vt:lpstr>
      <vt:lpstr>Aizstāvēšana: iznākumi</vt:lpstr>
      <vt:lpstr>Aizstāvēšana: atbildes uz jautājumiem</vt:lpstr>
      <vt:lpstr>Aizstāvēšana: uzvedība</vt:lpstr>
      <vt:lpstr>PowerPoint Presentation</vt:lpstr>
      <vt:lpstr>Aizstāvēšana: apelācijas iesniegšana</vt:lpstr>
      <vt:lpstr>Bakalaura darba  vērtēšana</vt:lpstr>
      <vt:lpstr>PowerPoint Presentation</vt:lpstr>
      <vt:lpstr>PowerPoint Presentation</vt:lpstr>
      <vt:lpstr>Bakalaura darba  prezentēšanas struktūra</vt:lpstr>
      <vt:lpstr>PowerPoint Presentation</vt:lpstr>
      <vt:lpstr>Titulslaids un satura slaids</vt:lpstr>
      <vt:lpstr>Darba aktualitātes, mērķa un uzdevumu slaidi</vt:lpstr>
      <vt:lpstr>Paveiktā darba un rezultātu slaidi</vt:lpstr>
      <vt:lpstr>Secinājumu slaids</vt:lpstr>
      <vt:lpstr>Turpmāko pētījumu iespēju un nobeiguma slaidi</vt:lpstr>
      <vt:lpstr>Prezentācijas sagatavošanas padomi</vt:lpstr>
      <vt:lpstr>Piekļuve fakultātes grafiskajai identitātei</vt:lpstr>
      <vt:lpstr>Prezentācijas un runas sagatavošana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Runas sagatavošanas padomi</vt:lpstr>
      <vt:lpstr>PowerPoint Presentation</vt:lpstr>
      <vt:lpstr>PowerPoint Presentation</vt:lpstr>
      <vt:lpstr>Lai Jums sekmīgs  bakalaura darba  aizstāvēšanas process!</vt:lpstr>
    </vt:vector>
  </TitlesOfParts>
  <Company>ESM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Līga Felta</dc:creator>
  <cp:lastModifiedBy>Alla Anohina-Naumeca</cp:lastModifiedBy>
  <cp:revision>328</cp:revision>
  <cp:lastPrinted>2023-01-04T10:01:17Z</cp:lastPrinted>
  <dcterms:created xsi:type="dcterms:W3CDTF">2015-01-14T08:45:22Z</dcterms:created>
  <dcterms:modified xsi:type="dcterms:W3CDTF">2023-08-17T12:24:25Z</dcterms:modified>
</cp:coreProperties>
</file>