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16"/>
  </p:notesMasterIdLst>
  <p:sldIdLst>
    <p:sldId id="264" r:id="rId2"/>
    <p:sldId id="262" r:id="rId3"/>
    <p:sldId id="266" r:id="rId4"/>
    <p:sldId id="259" r:id="rId5"/>
    <p:sldId id="258" r:id="rId6"/>
    <p:sldId id="270" r:id="rId7"/>
    <p:sldId id="257" r:id="rId8"/>
    <p:sldId id="271" r:id="rId9"/>
    <p:sldId id="273" r:id="rId10"/>
    <p:sldId id="272" r:id="rId11"/>
    <p:sldId id="269" r:id="rId12"/>
    <p:sldId id="268" r:id="rId13"/>
    <p:sldId id="267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52" autoAdjust="0"/>
  </p:normalViewPr>
  <p:slideViewPr>
    <p:cSldViewPr snapToGrid="0">
      <p:cViewPr varScale="1">
        <p:scale>
          <a:sx n="45" d="100"/>
          <a:sy n="45" d="100"/>
        </p:scale>
        <p:origin x="979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69B98-E343-724B-B26D-CEE7B529A4C6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8E2AC6-BC2D-214E-ABA5-7AF5B9D3945E}">
      <dgm:prSet phldrT="[Text]"/>
      <dgm:spPr/>
      <dgm:t>
        <a:bodyPr/>
        <a:lstStyle/>
        <a:p>
          <a:r>
            <a:rPr lang="en-US" dirty="0" smtClean="0"/>
            <a:t>MISIJA</a:t>
          </a:r>
          <a:endParaRPr lang="en-US" dirty="0"/>
        </a:p>
      </dgm:t>
    </dgm:pt>
    <dgm:pt modelId="{CA3EA6E6-F311-4545-AF61-9ACE0192DB1B}" type="parTrans" cxnId="{2183159F-CCD2-4744-B0F2-3ECC0EB5944A}">
      <dgm:prSet/>
      <dgm:spPr/>
      <dgm:t>
        <a:bodyPr/>
        <a:lstStyle/>
        <a:p>
          <a:endParaRPr lang="en-US"/>
        </a:p>
      </dgm:t>
    </dgm:pt>
    <dgm:pt modelId="{B23B9CCE-DA8F-9448-93C1-F854F1AEF656}" type="sibTrans" cxnId="{2183159F-CCD2-4744-B0F2-3ECC0EB5944A}">
      <dgm:prSet/>
      <dgm:spPr/>
      <dgm:t>
        <a:bodyPr/>
        <a:lstStyle/>
        <a:p>
          <a:endParaRPr lang="en-US"/>
        </a:p>
      </dgm:t>
    </dgm:pt>
    <dgm:pt modelId="{19C5CE8F-59F5-9D4B-B062-639071A68682}">
      <dgm:prSet phldrT="[Text]"/>
      <dgm:spPr/>
      <dgm:t>
        <a:bodyPr/>
        <a:lstStyle/>
        <a:p>
          <a:r>
            <a:rPr lang="en-US" dirty="0" smtClean="0"/>
            <a:t>VIZIJA</a:t>
          </a:r>
          <a:endParaRPr lang="en-US" dirty="0"/>
        </a:p>
      </dgm:t>
    </dgm:pt>
    <dgm:pt modelId="{1238C213-9583-454E-A4ED-738AB61EDFF1}" type="parTrans" cxnId="{EEC9B337-1ED4-0641-B6B7-1F6490FDDB83}">
      <dgm:prSet/>
      <dgm:spPr/>
      <dgm:t>
        <a:bodyPr/>
        <a:lstStyle/>
        <a:p>
          <a:endParaRPr lang="en-US"/>
        </a:p>
      </dgm:t>
    </dgm:pt>
    <dgm:pt modelId="{B3F76412-EB2E-EE41-820C-B4B7C3D56B32}" type="sibTrans" cxnId="{EEC9B337-1ED4-0641-B6B7-1F6490FDDB83}">
      <dgm:prSet/>
      <dgm:spPr/>
      <dgm:t>
        <a:bodyPr/>
        <a:lstStyle/>
        <a:p>
          <a:endParaRPr lang="en-US"/>
        </a:p>
      </dgm:t>
    </dgm:pt>
    <dgm:pt modelId="{12923BC4-095A-C442-8CE2-20D47CA75567}">
      <dgm:prSet phldrT="[Text]" custT="1"/>
      <dgm:spPr/>
      <dgm:t>
        <a:bodyPr/>
        <a:lstStyle/>
        <a:p>
          <a:pPr algn="just"/>
          <a:endParaRPr lang="en-US" sz="2400" dirty="0"/>
        </a:p>
      </dgm:t>
    </dgm:pt>
    <dgm:pt modelId="{2680675F-83B0-5742-BF29-F66225B0A64D}" type="parTrans" cxnId="{C31CF246-CB39-E044-B4C0-F02FB5445B89}">
      <dgm:prSet/>
      <dgm:spPr/>
      <dgm:t>
        <a:bodyPr/>
        <a:lstStyle/>
        <a:p>
          <a:endParaRPr lang="en-US"/>
        </a:p>
      </dgm:t>
    </dgm:pt>
    <dgm:pt modelId="{40DDA4CC-4019-E14F-B6C3-7DE40769908B}" type="sibTrans" cxnId="{C31CF246-CB39-E044-B4C0-F02FB5445B89}">
      <dgm:prSet/>
      <dgm:spPr/>
      <dgm:t>
        <a:bodyPr/>
        <a:lstStyle/>
        <a:p>
          <a:endParaRPr lang="en-US"/>
        </a:p>
      </dgm:t>
    </dgm:pt>
    <dgm:pt modelId="{E18F6A39-D92B-EC49-8030-00789CA7EE75}">
      <dgm:prSet phldrT="[Text]"/>
      <dgm:spPr/>
      <dgm:t>
        <a:bodyPr/>
        <a:lstStyle/>
        <a:p>
          <a:r>
            <a:rPr lang="en-US" dirty="0" smtClean="0"/>
            <a:t>VĒRTĪBAS</a:t>
          </a:r>
          <a:endParaRPr lang="en-US" dirty="0"/>
        </a:p>
      </dgm:t>
    </dgm:pt>
    <dgm:pt modelId="{98DDE405-46A9-534A-B3BB-CDD59CBF2BC5}" type="parTrans" cxnId="{73BC3972-0865-7143-89BA-267D3BCD3962}">
      <dgm:prSet/>
      <dgm:spPr/>
      <dgm:t>
        <a:bodyPr/>
        <a:lstStyle/>
        <a:p>
          <a:endParaRPr lang="en-US"/>
        </a:p>
      </dgm:t>
    </dgm:pt>
    <dgm:pt modelId="{2ABD8C26-7226-C845-A79A-E41CA017975C}" type="sibTrans" cxnId="{73BC3972-0865-7143-89BA-267D3BCD3962}">
      <dgm:prSet/>
      <dgm:spPr/>
      <dgm:t>
        <a:bodyPr/>
        <a:lstStyle/>
        <a:p>
          <a:endParaRPr lang="en-US"/>
        </a:p>
      </dgm:t>
    </dgm:pt>
    <dgm:pt modelId="{B9B23E8E-AA6F-2D4D-B4A7-9B4AFCDA3059}">
      <dgm:prSet phldrT="[Text]" custT="1"/>
      <dgm:spPr/>
      <dgm:t>
        <a:bodyPr/>
        <a:lstStyle/>
        <a:p>
          <a:pPr algn="l"/>
          <a:endParaRPr lang="en-US" sz="2400" dirty="0"/>
        </a:p>
      </dgm:t>
    </dgm:pt>
    <dgm:pt modelId="{8D536FC7-9246-2647-A739-919C1A856D20}" type="parTrans" cxnId="{7E99EF8C-5217-E44B-911F-890D5A874675}">
      <dgm:prSet/>
      <dgm:spPr/>
      <dgm:t>
        <a:bodyPr/>
        <a:lstStyle/>
        <a:p>
          <a:endParaRPr lang="en-US"/>
        </a:p>
      </dgm:t>
    </dgm:pt>
    <dgm:pt modelId="{832CC3BC-A84E-B945-B0B2-A860A7A972BA}" type="sibTrans" cxnId="{7E99EF8C-5217-E44B-911F-890D5A874675}">
      <dgm:prSet/>
      <dgm:spPr/>
      <dgm:t>
        <a:bodyPr/>
        <a:lstStyle/>
        <a:p>
          <a:endParaRPr lang="en-US"/>
        </a:p>
      </dgm:t>
    </dgm:pt>
    <dgm:pt modelId="{5B317CF9-85CF-394A-8F2B-CEEB66428B18}" type="pres">
      <dgm:prSet presAssocID="{0CA69B98-E343-724B-B26D-CEE7B529A4C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37596A7-6D4F-B14B-94BA-C4934CFA4B1E}" type="pres">
      <dgm:prSet presAssocID="{298E2AC6-BC2D-214E-ABA5-7AF5B9D3945E}" presName="composite" presStyleCnt="0"/>
      <dgm:spPr/>
      <dgm:t>
        <a:bodyPr/>
        <a:lstStyle/>
        <a:p>
          <a:endParaRPr lang="en-US"/>
        </a:p>
      </dgm:t>
    </dgm:pt>
    <dgm:pt modelId="{6FB792DA-D8A0-C44C-AF9B-C63703F6F9C1}" type="pres">
      <dgm:prSet presAssocID="{298E2AC6-BC2D-214E-ABA5-7AF5B9D3945E}" presName="bentUpArrow1" presStyleLbl="alignImgPlace1" presStyleIdx="0" presStyleCnt="2" custScaleY="301893" custLinFactX="-100000" custLinFactNeighborX="-108136" custLinFactNeighborY="20498"/>
      <dgm:spPr/>
      <dgm:t>
        <a:bodyPr/>
        <a:lstStyle/>
        <a:p>
          <a:endParaRPr lang="en-US"/>
        </a:p>
      </dgm:t>
    </dgm:pt>
    <dgm:pt modelId="{7F2D8394-8399-D247-A689-4D48FF0CC319}" type="pres">
      <dgm:prSet presAssocID="{298E2AC6-BC2D-214E-ABA5-7AF5B9D3945E}" presName="ParentText" presStyleLbl="node1" presStyleIdx="0" presStyleCnt="3" custScaleX="209501" custScaleY="222695" custLinFactX="-70818" custLinFactY="-26894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EBC40-A031-1B4F-8F44-008542CBD59A}" type="pres">
      <dgm:prSet presAssocID="{298E2AC6-BC2D-214E-ABA5-7AF5B9D3945E}" presName="ChildText" presStyleLbl="revTx" presStyleIdx="0" presStyleCnt="3" custScaleX="1016570" custScaleY="350955" custLinFactX="100000" custLinFactY="-61540" custLinFactNeighborX="19685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31ADF-336A-CE48-9008-59BBC1EC87FF}" type="pres">
      <dgm:prSet presAssocID="{B23B9CCE-DA8F-9448-93C1-F854F1AEF656}" presName="sibTrans" presStyleCnt="0"/>
      <dgm:spPr/>
      <dgm:t>
        <a:bodyPr/>
        <a:lstStyle/>
        <a:p>
          <a:endParaRPr lang="en-US"/>
        </a:p>
      </dgm:t>
    </dgm:pt>
    <dgm:pt modelId="{E05D5287-6FD0-DD42-A0E6-75A78255FA64}" type="pres">
      <dgm:prSet presAssocID="{19C5CE8F-59F5-9D4B-B062-639071A68682}" presName="composite" presStyleCnt="0"/>
      <dgm:spPr/>
      <dgm:t>
        <a:bodyPr/>
        <a:lstStyle/>
        <a:p>
          <a:endParaRPr lang="en-US"/>
        </a:p>
      </dgm:t>
    </dgm:pt>
    <dgm:pt modelId="{0A56D08E-65F1-9A48-9592-362AD7F1DBC0}" type="pres">
      <dgm:prSet presAssocID="{19C5CE8F-59F5-9D4B-B062-639071A68682}" presName="bentUpArrow1" presStyleLbl="alignImgPlace1" presStyleIdx="1" presStyleCnt="2" custScaleY="265967" custLinFactX="-200000" custLinFactNeighborX="-227101" custLinFactNeighborY="84731"/>
      <dgm:spPr/>
      <dgm:t>
        <a:bodyPr/>
        <a:lstStyle/>
        <a:p>
          <a:endParaRPr lang="en-US"/>
        </a:p>
      </dgm:t>
    </dgm:pt>
    <dgm:pt modelId="{CEC71821-718E-E840-A91B-D97E9C427BFB}" type="pres">
      <dgm:prSet presAssocID="{19C5CE8F-59F5-9D4B-B062-639071A68682}" presName="ParentText" presStyleLbl="node1" presStyleIdx="1" presStyleCnt="3" custScaleX="195402" custScaleY="252068" custLinFactX="-117165" custLinFactNeighborX="-200000" custLinFactNeighborY="-688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1C4B3-229B-674D-A937-CA64FB0781D4}" type="pres">
      <dgm:prSet presAssocID="{19C5CE8F-59F5-9D4B-B062-639071A68682}" presName="ChildText" presStyleLbl="revTx" presStyleIdx="1" presStyleCnt="3" custScaleX="862386" custScaleY="276852" custLinFactY="-1155" custLinFactNeighborX="2121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0FF84-561E-0649-93DF-99A7A3F08B02}" type="pres">
      <dgm:prSet presAssocID="{B3F76412-EB2E-EE41-820C-B4B7C3D56B32}" presName="sibTrans" presStyleCnt="0"/>
      <dgm:spPr/>
      <dgm:t>
        <a:bodyPr/>
        <a:lstStyle/>
        <a:p>
          <a:endParaRPr lang="en-US"/>
        </a:p>
      </dgm:t>
    </dgm:pt>
    <dgm:pt modelId="{AF606C42-A4A8-E344-AE9C-A0851CD3A37E}" type="pres">
      <dgm:prSet presAssocID="{E18F6A39-D92B-EC49-8030-00789CA7EE75}" presName="composite" presStyleCnt="0"/>
      <dgm:spPr/>
      <dgm:t>
        <a:bodyPr/>
        <a:lstStyle/>
        <a:p>
          <a:endParaRPr lang="en-US"/>
        </a:p>
      </dgm:t>
    </dgm:pt>
    <dgm:pt modelId="{B04DC63C-99CA-6847-8E9E-B57D7DBF2680}" type="pres">
      <dgm:prSet presAssocID="{E18F6A39-D92B-EC49-8030-00789CA7EE75}" presName="ParentText" presStyleLbl="node1" presStyleIdx="2" presStyleCnt="3" custScaleX="192120" custScaleY="233070" custLinFactX="-195279" custLinFactNeighborX="-200000" custLinFactNeighborY="-124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64313-D791-D24C-9E9D-CBCC1BE9CE14}" type="pres">
      <dgm:prSet presAssocID="{E18F6A39-D92B-EC49-8030-00789CA7EE75}" presName="FinalChildText" presStyleLbl="revTx" presStyleIdx="2" presStyleCnt="3" custScaleX="329182" custScaleY="240996" custLinFactNeighborX="-85771" custLinFactNeighborY="343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BC3972-0865-7143-89BA-267D3BCD3962}" srcId="{0CA69B98-E343-724B-B26D-CEE7B529A4C6}" destId="{E18F6A39-D92B-EC49-8030-00789CA7EE75}" srcOrd="2" destOrd="0" parTransId="{98DDE405-46A9-534A-B3BB-CDD59CBF2BC5}" sibTransId="{2ABD8C26-7226-C845-A79A-E41CA017975C}"/>
    <dgm:cxn modelId="{E7E89D52-E0B8-5041-96C6-8538A8964F0F}" type="presOf" srcId="{E18F6A39-D92B-EC49-8030-00789CA7EE75}" destId="{B04DC63C-99CA-6847-8E9E-B57D7DBF2680}" srcOrd="0" destOrd="0" presId="urn:microsoft.com/office/officeart/2005/8/layout/StepDownProcess"/>
    <dgm:cxn modelId="{549F1AE5-2DC1-E94B-9E2A-5851DD362FCA}" type="presOf" srcId="{19C5CE8F-59F5-9D4B-B062-639071A68682}" destId="{CEC71821-718E-E840-A91B-D97E9C427BFB}" srcOrd="0" destOrd="0" presId="urn:microsoft.com/office/officeart/2005/8/layout/StepDownProcess"/>
    <dgm:cxn modelId="{EEC9B337-1ED4-0641-B6B7-1F6490FDDB83}" srcId="{0CA69B98-E343-724B-B26D-CEE7B529A4C6}" destId="{19C5CE8F-59F5-9D4B-B062-639071A68682}" srcOrd="1" destOrd="0" parTransId="{1238C213-9583-454E-A4ED-738AB61EDFF1}" sibTransId="{B3F76412-EB2E-EE41-820C-B4B7C3D56B32}"/>
    <dgm:cxn modelId="{08CA0813-9B81-0E43-943A-C72E27B8A04C}" type="presOf" srcId="{0CA69B98-E343-724B-B26D-CEE7B529A4C6}" destId="{5B317CF9-85CF-394A-8F2B-CEEB66428B18}" srcOrd="0" destOrd="0" presId="urn:microsoft.com/office/officeart/2005/8/layout/StepDownProcess"/>
    <dgm:cxn modelId="{31305AE2-AD21-2043-A4CE-25D05EC537E5}" type="presOf" srcId="{12923BC4-095A-C442-8CE2-20D47CA75567}" destId="{0591C4B3-229B-674D-A937-CA64FB0781D4}" srcOrd="0" destOrd="0" presId="urn:microsoft.com/office/officeart/2005/8/layout/StepDownProcess"/>
    <dgm:cxn modelId="{95C96029-7D92-A54A-B87E-A847ED5B834E}" type="presOf" srcId="{B9B23E8E-AA6F-2D4D-B4A7-9B4AFCDA3059}" destId="{C4764313-D791-D24C-9E9D-CBCC1BE9CE14}" srcOrd="0" destOrd="0" presId="urn:microsoft.com/office/officeart/2005/8/layout/StepDownProcess"/>
    <dgm:cxn modelId="{C31CF246-CB39-E044-B4C0-F02FB5445B89}" srcId="{19C5CE8F-59F5-9D4B-B062-639071A68682}" destId="{12923BC4-095A-C442-8CE2-20D47CA75567}" srcOrd="0" destOrd="0" parTransId="{2680675F-83B0-5742-BF29-F66225B0A64D}" sibTransId="{40DDA4CC-4019-E14F-B6C3-7DE40769908B}"/>
    <dgm:cxn modelId="{94B2F07A-0C6F-C240-BB9E-989919A624C1}" type="presOf" srcId="{298E2AC6-BC2D-214E-ABA5-7AF5B9D3945E}" destId="{7F2D8394-8399-D247-A689-4D48FF0CC319}" srcOrd="0" destOrd="0" presId="urn:microsoft.com/office/officeart/2005/8/layout/StepDownProcess"/>
    <dgm:cxn modelId="{2183159F-CCD2-4744-B0F2-3ECC0EB5944A}" srcId="{0CA69B98-E343-724B-B26D-CEE7B529A4C6}" destId="{298E2AC6-BC2D-214E-ABA5-7AF5B9D3945E}" srcOrd="0" destOrd="0" parTransId="{CA3EA6E6-F311-4545-AF61-9ACE0192DB1B}" sibTransId="{B23B9CCE-DA8F-9448-93C1-F854F1AEF656}"/>
    <dgm:cxn modelId="{7E99EF8C-5217-E44B-911F-890D5A874675}" srcId="{E18F6A39-D92B-EC49-8030-00789CA7EE75}" destId="{B9B23E8E-AA6F-2D4D-B4A7-9B4AFCDA3059}" srcOrd="0" destOrd="0" parTransId="{8D536FC7-9246-2647-A739-919C1A856D20}" sibTransId="{832CC3BC-A84E-B945-B0B2-A860A7A972BA}"/>
    <dgm:cxn modelId="{3B8B07A8-9A7E-AF4B-967E-D7FF3E52F1E8}" type="presParOf" srcId="{5B317CF9-85CF-394A-8F2B-CEEB66428B18}" destId="{037596A7-6D4F-B14B-94BA-C4934CFA4B1E}" srcOrd="0" destOrd="0" presId="urn:microsoft.com/office/officeart/2005/8/layout/StepDownProcess"/>
    <dgm:cxn modelId="{1DE20B56-98A7-174B-8BE9-524348DD17C5}" type="presParOf" srcId="{037596A7-6D4F-B14B-94BA-C4934CFA4B1E}" destId="{6FB792DA-D8A0-C44C-AF9B-C63703F6F9C1}" srcOrd="0" destOrd="0" presId="urn:microsoft.com/office/officeart/2005/8/layout/StepDownProcess"/>
    <dgm:cxn modelId="{462DCF41-8654-3642-ADBC-A8EF7C5FF996}" type="presParOf" srcId="{037596A7-6D4F-B14B-94BA-C4934CFA4B1E}" destId="{7F2D8394-8399-D247-A689-4D48FF0CC319}" srcOrd="1" destOrd="0" presId="urn:microsoft.com/office/officeart/2005/8/layout/StepDownProcess"/>
    <dgm:cxn modelId="{7B58FF2D-40B5-EF49-9C11-EFF193779448}" type="presParOf" srcId="{037596A7-6D4F-B14B-94BA-C4934CFA4B1E}" destId="{313EBC40-A031-1B4F-8F44-008542CBD59A}" srcOrd="2" destOrd="0" presId="urn:microsoft.com/office/officeart/2005/8/layout/StepDownProcess"/>
    <dgm:cxn modelId="{91575568-0BAF-184C-B12A-CB2FC5B72CDF}" type="presParOf" srcId="{5B317CF9-85CF-394A-8F2B-CEEB66428B18}" destId="{31C31ADF-336A-CE48-9008-59BBC1EC87FF}" srcOrd="1" destOrd="0" presId="urn:microsoft.com/office/officeart/2005/8/layout/StepDownProcess"/>
    <dgm:cxn modelId="{26420409-FE00-844B-8972-545026E9FF6D}" type="presParOf" srcId="{5B317CF9-85CF-394A-8F2B-CEEB66428B18}" destId="{E05D5287-6FD0-DD42-A0E6-75A78255FA64}" srcOrd="2" destOrd="0" presId="urn:microsoft.com/office/officeart/2005/8/layout/StepDownProcess"/>
    <dgm:cxn modelId="{C30E525E-DEB8-CC44-8C5F-37D1FA2FC931}" type="presParOf" srcId="{E05D5287-6FD0-DD42-A0E6-75A78255FA64}" destId="{0A56D08E-65F1-9A48-9592-362AD7F1DBC0}" srcOrd="0" destOrd="0" presId="urn:microsoft.com/office/officeart/2005/8/layout/StepDownProcess"/>
    <dgm:cxn modelId="{28A23FB3-22C8-2745-A705-3EE90516E6EA}" type="presParOf" srcId="{E05D5287-6FD0-DD42-A0E6-75A78255FA64}" destId="{CEC71821-718E-E840-A91B-D97E9C427BFB}" srcOrd="1" destOrd="0" presId="urn:microsoft.com/office/officeart/2005/8/layout/StepDownProcess"/>
    <dgm:cxn modelId="{EECCB187-7D05-DE4C-96C2-FED1AD5A5098}" type="presParOf" srcId="{E05D5287-6FD0-DD42-A0E6-75A78255FA64}" destId="{0591C4B3-229B-674D-A937-CA64FB0781D4}" srcOrd="2" destOrd="0" presId="urn:microsoft.com/office/officeart/2005/8/layout/StepDownProcess"/>
    <dgm:cxn modelId="{135B7A31-5080-1F4C-B345-8EA3380F80FE}" type="presParOf" srcId="{5B317CF9-85CF-394A-8F2B-CEEB66428B18}" destId="{2F00FF84-561E-0649-93DF-99A7A3F08B02}" srcOrd="3" destOrd="0" presId="urn:microsoft.com/office/officeart/2005/8/layout/StepDownProcess"/>
    <dgm:cxn modelId="{8675F758-63B2-1B42-87E6-E57A9BC1E519}" type="presParOf" srcId="{5B317CF9-85CF-394A-8F2B-CEEB66428B18}" destId="{AF606C42-A4A8-E344-AE9C-A0851CD3A37E}" srcOrd="4" destOrd="0" presId="urn:microsoft.com/office/officeart/2005/8/layout/StepDownProcess"/>
    <dgm:cxn modelId="{0326769E-6447-8C47-A870-026524E180C9}" type="presParOf" srcId="{AF606C42-A4A8-E344-AE9C-A0851CD3A37E}" destId="{B04DC63C-99CA-6847-8E9E-B57D7DBF2680}" srcOrd="0" destOrd="0" presId="urn:microsoft.com/office/officeart/2005/8/layout/StepDownProcess"/>
    <dgm:cxn modelId="{55169540-1F1C-E042-97E0-4E52063A360D}" type="presParOf" srcId="{AF606C42-A4A8-E344-AE9C-A0851CD3A37E}" destId="{C4764313-D791-D24C-9E9D-CBCC1BE9CE1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D876A-AE80-5141-B890-5E796B91B387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11209A-59FF-4842-B50E-214EF3065AD7}">
      <dgm:prSet custT="1"/>
      <dgm:spPr/>
      <dgm:t>
        <a:bodyPr/>
        <a:lstStyle/>
        <a:p>
          <a:pPr rtl="0"/>
          <a:r>
            <a:rPr lang="lv-LV" sz="3200" dirty="0" smtClean="0"/>
            <a:t>Stratēģiskie produkti starptautiskajai drošībai </a:t>
          </a:r>
        </a:p>
      </dgm:t>
    </dgm:pt>
    <dgm:pt modelId="{07A27805-9C88-C34A-AC67-F73F58CDC5F1}" type="parTrans" cxnId="{67622A81-30B0-AA49-B37C-B05A80D97C2D}">
      <dgm:prSet/>
      <dgm:spPr/>
      <dgm:t>
        <a:bodyPr/>
        <a:lstStyle/>
        <a:p>
          <a:endParaRPr lang="en-US"/>
        </a:p>
      </dgm:t>
    </dgm:pt>
    <dgm:pt modelId="{A97CBBCC-AC25-8345-A67B-80CCB3A35C66}" type="sibTrans" cxnId="{67622A81-30B0-AA49-B37C-B05A80D97C2D}">
      <dgm:prSet/>
      <dgm:spPr/>
      <dgm:t>
        <a:bodyPr/>
        <a:lstStyle/>
        <a:p>
          <a:endParaRPr lang="en-US"/>
        </a:p>
      </dgm:t>
    </dgm:pt>
    <dgm:pt modelId="{0320E74D-B673-684B-9D35-B55CB7C6E20D}">
      <dgm:prSet/>
      <dgm:spPr/>
      <dgm:t>
        <a:bodyPr/>
        <a:lstStyle/>
        <a:p>
          <a:pPr rtl="0"/>
          <a:r>
            <a:rPr lang="lv-LV" dirty="0" smtClean="0"/>
            <a:t>Robežu drošība</a:t>
          </a:r>
          <a:endParaRPr lang="en-US" dirty="0"/>
        </a:p>
      </dgm:t>
    </dgm:pt>
    <dgm:pt modelId="{160CF89B-30F6-A543-895B-F7EF1E123F51}" type="parTrans" cxnId="{66605874-FE72-BA41-8BA8-1F44A9A0F8AA}">
      <dgm:prSet/>
      <dgm:spPr/>
      <dgm:t>
        <a:bodyPr/>
        <a:lstStyle/>
        <a:p>
          <a:endParaRPr lang="en-US"/>
        </a:p>
      </dgm:t>
    </dgm:pt>
    <dgm:pt modelId="{E4859614-0A61-C549-8E2B-72C67C72B4F4}" type="sibTrans" cxnId="{66605874-FE72-BA41-8BA8-1F44A9A0F8AA}">
      <dgm:prSet/>
      <dgm:spPr/>
      <dgm:t>
        <a:bodyPr/>
        <a:lstStyle/>
        <a:p>
          <a:endParaRPr lang="en-US"/>
        </a:p>
      </dgm:t>
    </dgm:pt>
    <dgm:pt modelId="{39876AE6-5403-6C4E-83BE-006DD43015F0}">
      <dgm:prSet/>
      <dgm:spPr/>
      <dgm:t>
        <a:bodyPr/>
        <a:lstStyle/>
        <a:p>
          <a:pPr rtl="0"/>
          <a:r>
            <a:rPr lang="lv-LV" dirty="0" smtClean="0"/>
            <a:t>Valsts ekonomiskā drošība</a:t>
          </a:r>
          <a:endParaRPr lang="en-US" dirty="0"/>
        </a:p>
      </dgm:t>
    </dgm:pt>
    <dgm:pt modelId="{89011060-E6FE-C24D-AEDE-BAFE9F6F8976}" type="parTrans" cxnId="{6340F5D3-740E-1D44-AF92-306217A4D80A}">
      <dgm:prSet/>
      <dgm:spPr/>
      <dgm:t>
        <a:bodyPr/>
        <a:lstStyle/>
        <a:p>
          <a:endParaRPr lang="en-US"/>
        </a:p>
      </dgm:t>
    </dgm:pt>
    <dgm:pt modelId="{4EE55B97-4E31-B14B-8333-759BD771C1AD}" type="sibTrans" cxnId="{6340F5D3-740E-1D44-AF92-306217A4D80A}">
      <dgm:prSet/>
      <dgm:spPr/>
      <dgm:t>
        <a:bodyPr/>
        <a:lstStyle/>
        <a:p>
          <a:endParaRPr lang="en-US"/>
        </a:p>
      </dgm:t>
    </dgm:pt>
    <dgm:pt modelId="{A9BB0B8A-1578-DD48-816D-D1F3EE7B72DA}">
      <dgm:prSet/>
      <dgm:spPr/>
      <dgm:t>
        <a:bodyPr/>
        <a:lstStyle/>
        <a:p>
          <a:pPr rtl="0"/>
          <a:r>
            <a:rPr lang="lv-LV" dirty="0" smtClean="0"/>
            <a:t>Civilā aizsardzība</a:t>
          </a:r>
          <a:endParaRPr lang="en-US" dirty="0"/>
        </a:p>
      </dgm:t>
    </dgm:pt>
    <dgm:pt modelId="{A8BA09C0-F26F-DC47-A9A1-AE92F010DF1C}" type="parTrans" cxnId="{1B62B18C-4F09-D94D-8CA5-09E174444661}">
      <dgm:prSet/>
      <dgm:spPr/>
      <dgm:t>
        <a:bodyPr/>
        <a:lstStyle/>
        <a:p>
          <a:endParaRPr lang="en-US"/>
        </a:p>
      </dgm:t>
    </dgm:pt>
    <dgm:pt modelId="{EB84BA97-08FF-1243-BEDC-08774BDDBE4A}" type="sibTrans" cxnId="{1B62B18C-4F09-D94D-8CA5-09E174444661}">
      <dgm:prSet/>
      <dgm:spPr/>
      <dgm:t>
        <a:bodyPr/>
        <a:lstStyle/>
        <a:p>
          <a:endParaRPr lang="en-US"/>
        </a:p>
      </dgm:t>
    </dgm:pt>
    <dgm:pt modelId="{8806E5E4-C2BF-8540-B0AA-6AF23E62E907}" type="pres">
      <dgm:prSet presAssocID="{3DBD876A-AE80-5141-B890-5E796B91B3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B042A5F7-102C-1E45-BA46-12D0FAACCCAB}" type="pres">
      <dgm:prSet presAssocID="{5611209A-59FF-4842-B50E-214EF3065AD7}" presName="parentLin" presStyleCnt="0"/>
      <dgm:spPr/>
    </dgm:pt>
    <dgm:pt modelId="{DBB9BD37-795A-234A-9B1A-74DD412EA73B}" type="pres">
      <dgm:prSet presAssocID="{5611209A-59FF-4842-B50E-214EF3065AD7}" presName="parentLeftMargin" presStyleLbl="node1" presStyleIdx="0" presStyleCnt="4"/>
      <dgm:spPr/>
      <dgm:t>
        <a:bodyPr/>
        <a:lstStyle/>
        <a:p>
          <a:endParaRPr lang="lv-LV"/>
        </a:p>
      </dgm:t>
    </dgm:pt>
    <dgm:pt modelId="{CFA0A12E-D7F7-B64F-ACEC-39E438F773F8}" type="pres">
      <dgm:prSet presAssocID="{5611209A-59FF-4842-B50E-214EF3065AD7}" presName="parentText" presStyleLbl="node1" presStyleIdx="0" presStyleCnt="4" custScaleX="129809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DCABE6E-521C-C447-926A-E96DE7AAA485}" type="pres">
      <dgm:prSet presAssocID="{5611209A-59FF-4842-B50E-214EF3065AD7}" presName="negativeSpace" presStyleCnt="0"/>
      <dgm:spPr/>
    </dgm:pt>
    <dgm:pt modelId="{ECFBB980-A981-EC4C-BC6B-3C661F48A7C2}" type="pres">
      <dgm:prSet presAssocID="{5611209A-59FF-4842-B50E-214EF3065AD7}" presName="childText" presStyleLbl="conFgAcc1" presStyleIdx="0" presStyleCnt="4">
        <dgm:presLayoutVars>
          <dgm:bulletEnabled val="1"/>
        </dgm:presLayoutVars>
      </dgm:prSet>
      <dgm:spPr/>
    </dgm:pt>
    <dgm:pt modelId="{D96A1D1F-34B0-8141-8145-CEE160C6E17B}" type="pres">
      <dgm:prSet presAssocID="{A97CBBCC-AC25-8345-A67B-80CCB3A35C66}" presName="spaceBetweenRectangles" presStyleCnt="0"/>
      <dgm:spPr/>
    </dgm:pt>
    <dgm:pt modelId="{51380737-8D50-2D41-803B-33FBCCB0CD8C}" type="pres">
      <dgm:prSet presAssocID="{0320E74D-B673-684B-9D35-B55CB7C6E20D}" presName="parentLin" presStyleCnt="0"/>
      <dgm:spPr/>
    </dgm:pt>
    <dgm:pt modelId="{84C36385-4C48-1C42-86E4-D4A191A20CB4}" type="pres">
      <dgm:prSet presAssocID="{0320E74D-B673-684B-9D35-B55CB7C6E20D}" presName="parentLeftMargin" presStyleLbl="node1" presStyleIdx="0" presStyleCnt="4"/>
      <dgm:spPr/>
      <dgm:t>
        <a:bodyPr/>
        <a:lstStyle/>
        <a:p>
          <a:endParaRPr lang="lv-LV"/>
        </a:p>
      </dgm:t>
    </dgm:pt>
    <dgm:pt modelId="{C714C14A-E4E7-ED48-8026-EE89FC88C8D0}" type="pres">
      <dgm:prSet presAssocID="{0320E74D-B673-684B-9D35-B55CB7C6E20D}" presName="parentText" presStyleLbl="node1" presStyleIdx="1" presStyleCnt="4" custLinFactNeighborX="5646" custLinFactNeighborY="-2920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49110EF-1673-3E42-953C-69DF3C819CB3}" type="pres">
      <dgm:prSet presAssocID="{0320E74D-B673-684B-9D35-B55CB7C6E20D}" presName="negativeSpace" presStyleCnt="0"/>
      <dgm:spPr/>
    </dgm:pt>
    <dgm:pt modelId="{EAB1C8CB-A79B-744F-94AE-3EFCFBCBF020}" type="pres">
      <dgm:prSet presAssocID="{0320E74D-B673-684B-9D35-B55CB7C6E20D}" presName="childText" presStyleLbl="conFgAcc1" presStyleIdx="1" presStyleCnt="4" custLinFactNeighborX="127" custLinFactNeighborY="22207">
        <dgm:presLayoutVars>
          <dgm:bulletEnabled val="1"/>
        </dgm:presLayoutVars>
      </dgm:prSet>
      <dgm:spPr/>
    </dgm:pt>
    <dgm:pt modelId="{5A7DEF54-B253-C747-BBD1-CA8A6256ED84}" type="pres">
      <dgm:prSet presAssocID="{E4859614-0A61-C549-8E2B-72C67C72B4F4}" presName="spaceBetweenRectangles" presStyleCnt="0"/>
      <dgm:spPr/>
    </dgm:pt>
    <dgm:pt modelId="{AAC9CD75-0E0B-B84B-AC8C-B9FA34AFD139}" type="pres">
      <dgm:prSet presAssocID="{39876AE6-5403-6C4E-83BE-006DD43015F0}" presName="parentLin" presStyleCnt="0"/>
      <dgm:spPr/>
    </dgm:pt>
    <dgm:pt modelId="{A7C08C96-E4EF-8246-9732-7273695DA4AF}" type="pres">
      <dgm:prSet presAssocID="{39876AE6-5403-6C4E-83BE-006DD43015F0}" presName="parentLeftMargin" presStyleLbl="node1" presStyleIdx="1" presStyleCnt="4"/>
      <dgm:spPr/>
      <dgm:t>
        <a:bodyPr/>
        <a:lstStyle/>
        <a:p>
          <a:endParaRPr lang="lv-LV"/>
        </a:p>
      </dgm:t>
    </dgm:pt>
    <dgm:pt modelId="{A09420F0-6B68-BF4F-986D-0F54E29B3E4C}" type="pres">
      <dgm:prSet presAssocID="{39876AE6-5403-6C4E-83BE-006DD43015F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61CDAFC-0447-6643-B61E-52D64DD41755}" type="pres">
      <dgm:prSet presAssocID="{39876AE6-5403-6C4E-83BE-006DD43015F0}" presName="negativeSpace" presStyleCnt="0"/>
      <dgm:spPr/>
    </dgm:pt>
    <dgm:pt modelId="{477ECEDD-2EA5-E14D-B8CD-1F0637E18970}" type="pres">
      <dgm:prSet presAssocID="{39876AE6-5403-6C4E-83BE-006DD43015F0}" presName="childText" presStyleLbl="conFgAcc1" presStyleIdx="2" presStyleCnt="4">
        <dgm:presLayoutVars>
          <dgm:bulletEnabled val="1"/>
        </dgm:presLayoutVars>
      </dgm:prSet>
      <dgm:spPr/>
    </dgm:pt>
    <dgm:pt modelId="{31E072F3-C5F4-1A4F-A57D-7860E14D6F20}" type="pres">
      <dgm:prSet presAssocID="{4EE55B97-4E31-B14B-8333-759BD771C1AD}" presName="spaceBetweenRectangles" presStyleCnt="0"/>
      <dgm:spPr/>
    </dgm:pt>
    <dgm:pt modelId="{74D29FFD-3FC6-0145-B762-99E911489DC8}" type="pres">
      <dgm:prSet presAssocID="{A9BB0B8A-1578-DD48-816D-D1F3EE7B72DA}" presName="parentLin" presStyleCnt="0"/>
      <dgm:spPr/>
    </dgm:pt>
    <dgm:pt modelId="{C9E79E1A-BAA6-334B-9BAC-AA5CA7671235}" type="pres">
      <dgm:prSet presAssocID="{A9BB0B8A-1578-DD48-816D-D1F3EE7B72DA}" presName="parentLeftMargin" presStyleLbl="node1" presStyleIdx="2" presStyleCnt="4"/>
      <dgm:spPr/>
      <dgm:t>
        <a:bodyPr/>
        <a:lstStyle/>
        <a:p>
          <a:endParaRPr lang="lv-LV"/>
        </a:p>
      </dgm:t>
    </dgm:pt>
    <dgm:pt modelId="{9D34FEF1-C9DF-C846-A36C-935D3DF7FF24}" type="pres">
      <dgm:prSet presAssocID="{A9BB0B8A-1578-DD48-816D-D1F3EE7B72D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E311D83-107C-E94C-8CC4-1681B119E75E}" type="pres">
      <dgm:prSet presAssocID="{A9BB0B8A-1578-DD48-816D-D1F3EE7B72DA}" presName="negativeSpace" presStyleCnt="0"/>
      <dgm:spPr/>
    </dgm:pt>
    <dgm:pt modelId="{CF87E9AA-75DD-7942-A44E-AF7DE3E9B6EA}" type="pres">
      <dgm:prSet presAssocID="{A9BB0B8A-1578-DD48-816D-D1F3EE7B72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7622A81-30B0-AA49-B37C-B05A80D97C2D}" srcId="{3DBD876A-AE80-5141-B890-5E796B91B387}" destId="{5611209A-59FF-4842-B50E-214EF3065AD7}" srcOrd="0" destOrd="0" parTransId="{07A27805-9C88-C34A-AC67-F73F58CDC5F1}" sibTransId="{A97CBBCC-AC25-8345-A67B-80CCB3A35C66}"/>
    <dgm:cxn modelId="{B777E674-2A2F-9641-AEE2-1A0B502F1245}" type="presOf" srcId="{39876AE6-5403-6C4E-83BE-006DD43015F0}" destId="{A7C08C96-E4EF-8246-9732-7273695DA4AF}" srcOrd="0" destOrd="0" presId="urn:microsoft.com/office/officeart/2005/8/layout/list1"/>
    <dgm:cxn modelId="{8104B380-EE48-1D44-8472-698374BA141F}" type="presOf" srcId="{5611209A-59FF-4842-B50E-214EF3065AD7}" destId="{CFA0A12E-D7F7-B64F-ACEC-39E438F773F8}" srcOrd="1" destOrd="0" presId="urn:microsoft.com/office/officeart/2005/8/layout/list1"/>
    <dgm:cxn modelId="{50CC9D35-4914-EE4A-918C-0838D4454370}" type="presOf" srcId="{A9BB0B8A-1578-DD48-816D-D1F3EE7B72DA}" destId="{9D34FEF1-C9DF-C846-A36C-935D3DF7FF24}" srcOrd="1" destOrd="0" presId="urn:microsoft.com/office/officeart/2005/8/layout/list1"/>
    <dgm:cxn modelId="{6340F5D3-740E-1D44-AF92-306217A4D80A}" srcId="{3DBD876A-AE80-5141-B890-5E796B91B387}" destId="{39876AE6-5403-6C4E-83BE-006DD43015F0}" srcOrd="2" destOrd="0" parTransId="{89011060-E6FE-C24D-AEDE-BAFE9F6F8976}" sibTransId="{4EE55B97-4E31-B14B-8333-759BD771C1AD}"/>
    <dgm:cxn modelId="{1B62B18C-4F09-D94D-8CA5-09E174444661}" srcId="{3DBD876A-AE80-5141-B890-5E796B91B387}" destId="{A9BB0B8A-1578-DD48-816D-D1F3EE7B72DA}" srcOrd="3" destOrd="0" parTransId="{A8BA09C0-F26F-DC47-A9A1-AE92F010DF1C}" sibTransId="{EB84BA97-08FF-1243-BEDC-08774BDDBE4A}"/>
    <dgm:cxn modelId="{F79E5B78-6559-C44D-A12D-CB2596260939}" type="presOf" srcId="{0320E74D-B673-684B-9D35-B55CB7C6E20D}" destId="{84C36385-4C48-1C42-86E4-D4A191A20CB4}" srcOrd="0" destOrd="0" presId="urn:microsoft.com/office/officeart/2005/8/layout/list1"/>
    <dgm:cxn modelId="{116C586C-7B06-D74F-9BBF-BC3305CEB4E7}" type="presOf" srcId="{0320E74D-B673-684B-9D35-B55CB7C6E20D}" destId="{C714C14A-E4E7-ED48-8026-EE89FC88C8D0}" srcOrd="1" destOrd="0" presId="urn:microsoft.com/office/officeart/2005/8/layout/list1"/>
    <dgm:cxn modelId="{50A1A222-AE3C-074B-82AC-E82941203D99}" type="presOf" srcId="{3DBD876A-AE80-5141-B890-5E796B91B387}" destId="{8806E5E4-C2BF-8540-B0AA-6AF23E62E907}" srcOrd="0" destOrd="0" presId="urn:microsoft.com/office/officeart/2005/8/layout/list1"/>
    <dgm:cxn modelId="{7773383D-9C56-CE40-B424-8144D7421045}" type="presOf" srcId="{39876AE6-5403-6C4E-83BE-006DD43015F0}" destId="{A09420F0-6B68-BF4F-986D-0F54E29B3E4C}" srcOrd="1" destOrd="0" presId="urn:microsoft.com/office/officeart/2005/8/layout/list1"/>
    <dgm:cxn modelId="{54E256AD-A511-7F45-B8D0-B9B7FE747552}" type="presOf" srcId="{A9BB0B8A-1578-DD48-816D-D1F3EE7B72DA}" destId="{C9E79E1A-BAA6-334B-9BAC-AA5CA7671235}" srcOrd="0" destOrd="0" presId="urn:microsoft.com/office/officeart/2005/8/layout/list1"/>
    <dgm:cxn modelId="{66605874-FE72-BA41-8BA8-1F44A9A0F8AA}" srcId="{3DBD876A-AE80-5141-B890-5E796B91B387}" destId="{0320E74D-B673-684B-9D35-B55CB7C6E20D}" srcOrd="1" destOrd="0" parTransId="{160CF89B-30F6-A543-895B-F7EF1E123F51}" sibTransId="{E4859614-0A61-C549-8E2B-72C67C72B4F4}"/>
    <dgm:cxn modelId="{69C622F2-D14B-D84F-AD2E-74D021498B2A}" type="presOf" srcId="{5611209A-59FF-4842-B50E-214EF3065AD7}" destId="{DBB9BD37-795A-234A-9B1A-74DD412EA73B}" srcOrd="0" destOrd="0" presId="urn:microsoft.com/office/officeart/2005/8/layout/list1"/>
    <dgm:cxn modelId="{5876DE6D-D859-8249-B3EE-F16D39797EDC}" type="presParOf" srcId="{8806E5E4-C2BF-8540-B0AA-6AF23E62E907}" destId="{B042A5F7-102C-1E45-BA46-12D0FAACCCAB}" srcOrd="0" destOrd="0" presId="urn:microsoft.com/office/officeart/2005/8/layout/list1"/>
    <dgm:cxn modelId="{6A7D9167-E268-814D-BA0C-5DFDBE146F30}" type="presParOf" srcId="{B042A5F7-102C-1E45-BA46-12D0FAACCCAB}" destId="{DBB9BD37-795A-234A-9B1A-74DD412EA73B}" srcOrd="0" destOrd="0" presId="urn:microsoft.com/office/officeart/2005/8/layout/list1"/>
    <dgm:cxn modelId="{0B4CCA2A-9682-854F-BD52-51CF1E371F41}" type="presParOf" srcId="{B042A5F7-102C-1E45-BA46-12D0FAACCCAB}" destId="{CFA0A12E-D7F7-B64F-ACEC-39E438F773F8}" srcOrd="1" destOrd="0" presId="urn:microsoft.com/office/officeart/2005/8/layout/list1"/>
    <dgm:cxn modelId="{81BE76C5-5D76-5946-8650-1274D89BBC87}" type="presParOf" srcId="{8806E5E4-C2BF-8540-B0AA-6AF23E62E907}" destId="{6DCABE6E-521C-C447-926A-E96DE7AAA485}" srcOrd="1" destOrd="0" presId="urn:microsoft.com/office/officeart/2005/8/layout/list1"/>
    <dgm:cxn modelId="{A8FBBE9A-8A32-D243-9D9D-0310CEBD41FF}" type="presParOf" srcId="{8806E5E4-C2BF-8540-B0AA-6AF23E62E907}" destId="{ECFBB980-A981-EC4C-BC6B-3C661F48A7C2}" srcOrd="2" destOrd="0" presId="urn:microsoft.com/office/officeart/2005/8/layout/list1"/>
    <dgm:cxn modelId="{1719CB28-F08B-494C-8313-6C9A8EC4195D}" type="presParOf" srcId="{8806E5E4-C2BF-8540-B0AA-6AF23E62E907}" destId="{D96A1D1F-34B0-8141-8145-CEE160C6E17B}" srcOrd="3" destOrd="0" presId="urn:microsoft.com/office/officeart/2005/8/layout/list1"/>
    <dgm:cxn modelId="{7484F13D-1183-1745-86DA-13ED81F65178}" type="presParOf" srcId="{8806E5E4-C2BF-8540-B0AA-6AF23E62E907}" destId="{51380737-8D50-2D41-803B-33FBCCB0CD8C}" srcOrd="4" destOrd="0" presId="urn:microsoft.com/office/officeart/2005/8/layout/list1"/>
    <dgm:cxn modelId="{FD3DF914-518A-0D44-A8C9-4B59C5087ADC}" type="presParOf" srcId="{51380737-8D50-2D41-803B-33FBCCB0CD8C}" destId="{84C36385-4C48-1C42-86E4-D4A191A20CB4}" srcOrd="0" destOrd="0" presId="urn:microsoft.com/office/officeart/2005/8/layout/list1"/>
    <dgm:cxn modelId="{035402DD-7357-A146-BA62-3A9D600B4E21}" type="presParOf" srcId="{51380737-8D50-2D41-803B-33FBCCB0CD8C}" destId="{C714C14A-E4E7-ED48-8026-EE89FC88C8D0}" srcOrd="1" destOrd="0" presId="urn:microsoft.com/office/officeart/2005/8/layout/list1"/>
    <dgm:cxn modelId="{8A3866F8-5F26-344C-8E28-81849E431DC6}" type="presParOf" srcId="{8806E5E4-C2BF-8540-B0AA-6AF23E62E907}" destId="{A49110EF-1673-3E42-953C-69DF3C819CB3}" srcOrd="5" destOrd="0" presId="urn:microsoft.com/office/officeart/2005/8/layout/list1"/>
    <dgm:cxn modelId="{767228A9-ADBD-004A-8C2D-F22E7747A66D}" type="presParOf" srcId="{8806E5E4-C2BF-8540-B0AA-6AF23E62E907}" destId="{EAB1C8CB-A79B-744F-94AE-3EFCFBCBF020}" srcOrd="6" destOrd="0" presId="urn:microsoft.com/office/officeart/2005/8/layout/list1"/>
    <dgm:cxn modelId="{EA39F37B-FB30-B648-BDC4-0105BC3E1BA4}" type="presParOf" srcId="{8806E5E4-C2BF-8540-B0AA-6AF23E62E907}" destId="{5A7DEF54-B253-C747-BBD1-CA8A6256ED84}" srcOrd="7" destOrd="0" presId="urn:microsoft.com/office/officeart/2005/8/layout/list1"/>
    <dgm:cxn modelId="{4242AF4B-9176-7449-8D7F-731D2996E421}" type="presParOf" srcId="{8806E5E4-C2BF-8540-B0AA-6AF23E62E907}" destId="{AAC9CD75-0E0B-B84B-AC8C-B9FA34AFD139}" srcOrd="8" destOrd="0" presId="urn:microsoft.com/office/officeart/2005/8/layout/list1"/>
    <dgm:cxn modelId="{52BC5418-035E-BB48-81EC-191D33D4E34E}" type="presParOf" srcId="{AAC9CD75-0E0B-B84B-AC8C-B9FA34AFD139}" destId="{A7C08C96-E4EF-8246-9732-7273695DA4AF}" srcOrd="0" destOrd="0" presId="urn:microsoft.com/office/officeart/2005/8/layout/list1"/>
    <dgm:cxn modelId="{044697F2-5B81-EA41-ABAA-5186DC194E4F}" type="presParOf" srcId="{AAC9CD75-0E0B-B84B-AC8C-B9FA34AFD139}" destId="{A09420F0-6B68-BF4F-986D-0F54E29B3E4C}" srcOrd="1" destOrd="0" presId="urn:microsoft.com/office/officeart/2005/8/layout/list1"/>
    <dgm:cxn modelId="{30559D9F-2841-FD4C-8F83-3DDC13A4B8AF}" type="presParOf" srcId="{8806E5E4-C2BF-8540-B0AA-6AF23E62E907}" destId="{B61CDAFC-0447-6643-B61E-52D64DD41755}" srcOrd="9" destOrd="0" presId="urn:microsoft.com/office/officeart/2005/8/layout/list1"/>
    <dgm:cxn modelId="{642E3753-E01B-594A-BA72-C277B2797D9F}" type="presParOf" srcId="{8806E5E4-C2BF-8540-B0AA-6AF23E62E907}" destId="{477ECEDD-2EA5-E14D-B8CD-1F0637E18970}" srcOrd="10" destOrd="0" presId="urn:microsoft.com/office/officeart/2005/8/layout/list1"/>
    <dgm:cxn modelId="{8D2D37BF-2883-7843-B0A3-874BC0F04832}" type="presParOf" srcId="{8806E5E4-C2BF-8540-B0AA-6AF23E62E907}" destId="{31E072F3-C5F4-1A4F-A57D-7860E14D6F20}" srcOrd="11" destOrd="0" presId="urn:microsoft.com/office/officeart/2005/8/layout/list1"/>
    <dgm:cxn modelId="{8679D19D-D00A-C041-9056-C1A46A569DD8}" type="presParOf" srcId="{8806E5E4-C2BF-8540-B0AA-6AF23E62E907}" destId="{74D29FFD-3FC6-0145-B762-99E911489DC8}" srcOrd="12" destOrd="0" presId="urn:microsoft.com/office/officeart/2005/8/layout/list1"/>
    <dgm:cxn modelId="{A23AA048-1BA2-024D-B1B9-2EB7A480A6A5}" type="presParOf" srcId="{74D29FFD-3FC6-0145-B762-99E911489DC8}" destId="{C9E79E1A-BAA6-334B-9BAC-AA5CA7671235}" srcOrd="0" destOrd="0" presId="urn:microsoft.com/office/officeart/2005/8/layout/list1"/>
    <dgm:cxn modelId="{F5ADC604-4BC8-A841-AEF6-DF3E17EF9C8E}" type="presParOf" srcId="{74D29FFD-3FC6-0145-B762-99E911489DC8}" destId="{9D34FEF1-C9DF-C846-A36C-935D3DF7FF24}" srcOrd="1" destOrd="0" presId="urn:microsoft.com/office/officeart/2005/8/layout/list1"/>
    <dgm:cxn modelId="{13206D55-D190-304D-944C-3D2242F2200A}" type="presParOf" srcId="{8806E5E4-C2BF-8540-B0AA-6AF23E62E907}" destId="{2E311D83-107C-E94C-8CC4-1681B119E75E}" srcOrd="13" destOrd="0" presId="urn:microsoft.com/office/officeart/2005/8/layout/list1"/>
    <dgm:cxn modelId="{10E9F3DF-1E1F-7F43-9EE7-25A6383606A6}" type="presParOf" srcId="{8806E5E4-C2BF-8540-B0AA-6AF23E62E907}" destId="{CF87E9AA-75DD-7942-A44E-AF7DE3E9B6E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792DA-D8A0-C44C-AF9B-C63703F6F9C1}">
      <dsp:nvSpPr>
        <dsp:cNvPr id="0" name=""/>
        <dsp:cNvSpPr/>
      </dsp:nvSpPr>
      <dsp:spPr>
        <a:xfrm rot="5400000">
          <a:off x="437033" y="2038674"/>
          <a:ext cx="1621539" cy="6114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D8394-8399-D247-A689-4D48FF0CC319}">
      <dsp:nvSpPr>
        <dsp:cNvPr id="0" name=""/>
        <dsp:cNvSpPr/>
      </dsp:nvSpPr>
      <dsp:spPr>
        <a:xfrm>
          <a:off x="70089" y="141760"/>
          <a:ext cx="1894309" cy="140946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MISIJA</a:t>
          </a:r>
          <a:endParaRPr lang="en-US" sz="2500" kern="1200" dirty="0"/>
        </a:p>
      </dsp:txBody>
      <dsp:txXfrm>
        <a:off x="138906" y="210577"/>
        <a:ext cx="1756675" cy="1271827"/>
      </dsp:txXfrm>
    </dsp:sp>
    <dsp:sp modelId="{313EBC40-A031-1B4F-8F44-008542CBD59A}">
      <dsp:nvSpPr>
        <dsp:cNvPr id="0" name=""/>
        <dsp:cNvSpPr/>
      </dsp:nvSpPr>
      <dsp:spPr>
        <a:xfrm>
          <a:off x="1952270" y="0"/>
          <a:ext cx="6685263" cy="1795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6D08E-65F1-9A48-9592-362AD7F1DBC0}">
      <dsp:nvSpPr>
        <dsp:cNvPr id="0" name=""/>
        <dsp:cNvSpPr/>
      </dsp:nvSpPr>
      <dsp:spPr>
        <a:xfrm rot="5400000">
          <a:off x="1896500" y="4118088"/>
          <a:ext cx="1428572" cy="6114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71821-718E-E840-A91B-D97E9C427BFB}">
      <dsp:nvSpPr>
        <dsp:cNvPr id="0" name=""/>
        <dsp:cNvSpPr/>
      </dsp:nvSpPr>
      <dsp:spPr>
        <a:xfrm>
          <a:off x="1512507" y="2150679"/>
          <a:ext cx="1766826" cy="15953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VIZIJA</a:t>
          </a:r>
          <a:endParaRPr lang="en-US" sz="2500" kern="1200" dirty="0"/>
        </a:p>
      </dsp:txBody>
      <dsp:txXfrm>
        <a:off x="1590400" y="2228572"/>
        <a:ext cx="1611040" cy="1439580"/>
      </dsp:txXfrm>
    </dsp:sp>
    <dsp:sp modelId="{0591C4B3-229B-674D-A937-CA64FB0781D4}">
      <dsp:nvSpPr>
        <dsp:cNvPr id="0" name=""/>
        <dsp:cNvSpPr/>
      </dsp:nvSpPr>
      <dsp:spPr>
        <a:xfrm>
          <a:off x="3348487" y="2158132"/>
          <a:ext cx="5671303" cy="1416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3348487" y="2158132"/>
        <a:ext cx="5671303" cy="1416227"/>
      </dsp:txXfrm>
    </dsp:sp>
    <dsp:sp modelId="{B04DC63C-99CA-6847-8E9E-B57D7DBF2680}">
      <dsp:nvSpPr>
        <dsp:cNvPr id="0" name=""/>
        <dsp:cNvSpPr/>
      </dsp:nvSpPr>
      <dsp:spPr>
        <a:xfrm>
          <a:off x="2843802" y="4145479"/>
          <a:ext cx="1737150" cy="14751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VĒRTĪBAS</a:t>
          </a:r>
          <a:endParaRPr lang="en-US" sz="2500" kern="1200" dirty="0"/>
        </a:p>
      </dsp:txBody>
      <dsp:txXfrm>
        <a:off x="2915825" y="4217502"/>
        <a:ext cx="1593104" cy="1331079"/>
      </dsp:txXfrm>
    </dsp:sp>
    <dsp:sp modelId="{C4764313-D791-D24C-9E9D-CBCC1BE9CE14}">
      <dsp:nvSpPr>
        <dsp:cNvPr id="0" name=""/>
        <dsp:cNvSpPr/>
      </dsp:nvSpPr>
      <dsp:spPr>
        <a:xfrm>
          <a:off x="6420953" y="4520711"/>
          <a:ext cx="2164797" cy="123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6420953" y="4520711"/>
        <a:ext cx="2164797" cy="1232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BB980-A981-EC4C-BC6B-3C661F48A7C2}">
      <dsp:nvSpPr>
        <dsp:cNvPr id="0" name=""/>
        <dsp:cNvSpPr/>
      </dsp:nvSpPr>
      <dsp:spPr>
        <a:xfrm>
          <a:off x="0" y="464645"/>
          <a:ext cx="935386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0A12E-D7F7-B64F-ACEC-39E438F773F8}">
      <dsp:nvSpPr>
        <dsp:cNvPr id="0" name=""/>
        <dsp:cNvSpPr/>
      </dsp:nvSpPr>
      <dsp:spPr>
        <a:xfrm>
          <a:off x="467693" y="7085"/>
          <a:ext cx="8499509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488" tIns="0" rIns="247488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kern="1200" dirty="0" smtClean="0"/>
            <a:t>Stratēģiskie produkti starptautiskajai drošībai </a:t>
          </a:r>
        </a:p>
      </dsp:txBody>
      <dsp:txXfrm>
        <a:off x="512365" y="51757"/>
        <a:ext cx="8410165" cy="825776"/>
      </dsp:txXfrm>
    </dsp:sp>
    <dsp:sp modelId="{EAB1C8CB-A79B-744F-94AE-3EFCFBCBF020}">
      <dsp:nvSpPr>
        <dsp:cNvPr id="0" name=""/>
        <dsp:cNvSpPr/>
      </dsp:nvSpPr>
      <dsp:spPr>
        <a:xfrm>
          <a:off x="0" y="1907980"/>
          <a:ext cx="935386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4C14A-E4E7-ED48-8026-EE89FC88C8D0}">
      <dsp:nvSpPr>
        <dsp:cNvPr id="0" name=""/>
        <dsp:cNvSpPr/>
      </dsp:nvSpPr>
      <dsp:spPr>
        <a:xfrm>
          <a:off x="494099" y="1386523"/>
          <a:ext cx="6547704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488" tIns="0" rIns="247488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100" kern="1200" dirty="0" smtClean="0"/>
            <a:t>Robežu drošība</a:t>
          </a:r>
          <a:endParaRPr lang="en-US" sz="3100" kern="1200" dirty="0"/>
        </a:p>
      </dsp:txBody>
      <dsp:txXfrm>
        <a:off x="538771" y="1431195"/>
        <a:ext cx="6458360" cy="825776"/>
      </dsp:txXfrm>
    </dsp:sp>
    <dsp:sp modelId="{477ECEDD-2EA5-E14D-B8CD-1F0637E18970}">
      <dsp:nvSpPr>
        <dsp:cNvPr id="0" name=""/>
        <dsp:cNvSpPr/>
      </dsp:nvSpPr>
      <dsp:spPr>
        <a:xfrm>
          <a:off x="0" y="3276965"/>
          <a:ext cx="935386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420F0-6B68-BF4F-986D-0F54E29B3E4C}">
      <dsp:nvSpPr>
        <dsp:cNvPr id="0" name=""/>
        <dsp:cNvSpPr/>
      </dsp:nvSpPr>
      <dsp:spPr>
        <a:xfrm>
          <a:off x="467693" y="2819405"/>
          <a:ext cx="6547704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488" tIns="0" rIns="247488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100" kern="1200" dirty="0" smtClean="0"/>
            <a:t>Valsts ekonomiskā drošība</a:t>
          </a:r>
          <a:endParaRPr lang="en-US" sz="3100" kern="1200" dirty="0"/>
        </a:p>
      </dsp:txBody>
      <dsp:txXfrm>
        <a:off x="512365" y="2864077"/>
        <a:ext cx="6458360" cy="825776"/>
      </dsp:txXfrm>
    </dsp:sp>
    <dsp:sp modelId="{CF87E9AA-75DD-7942-A44E-AF7DE3E9B6EA}">
      <dsp:nvSpPr>
        <dsp:cNvPr id="0" name=""/>
        <dsp:cNvSpPr/>
      </dsp:nvSpPr>
      <dsp:spPr>
        <a:xfrm>
          <a:off x="0" y="4683125"/>
          <a:ext cx="935386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4FEF1-C9DF-C846-A36C-935D3DF7FF24}">
      <dsp:nvSpPr>
        <dsp:cNvPr id="0" name=""/>
        <dsp:cNvSpPr/>
      </dsp:nvSpPr>
      <dsp:spPr>
        <a:xfrm>
          <a:off x="467693" y="4225565"/>
          <a:ext cx="6547704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488" tIns="0" rIns="247488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100" kern="1200" dirty="0" smtClean="0"/>
            <a:t>Civilā aizsardzība</a:t>
          </a:r>
          <a:endParaRPr lang="en-US" sz="3100" kern="1200" dirty="0"/>
        </a:p>
      </dsp:txBody>
      <dsp:txXfrm>
        <a:off x="512365" y="4270237"/>
        <a:ext cx="6458360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409D9-A9E4-4D3D-AED5-FEBE3681FDF3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2A9DB-5DFC-4CC4-83A7-1B47AB8AC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A9DB-5DFC-4CC4-83A7-1B47AB8AC90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Ar to gribu parādīt,</a:t>
            </a:r>
            <a:r>
              <a:rPr lang="lv-LV" baseline="0" dirty="0" smtClean="0"/>
              <a:t> ka mūsu platforma ir daļa no RTU pētniecības programmas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A9DB-5DFC-4CC4-83A7-1B47AB8AC90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7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Mēģināju apkopot to, kas ir rakstīts platformas aprakstā, izdalot </a:t>
            </a:r>
            <a:r>
              <a:rPr lang="lv-LV" smtClean="0"/>
              <a:t>mūsu pamatuzdevumus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A9DB-5DFC-4CC4-83A7-1B47AB8AC90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4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Tiešā veidā ir ņemts no platformas</a:t>
            </a:r>
            <a:r>
              <a:rPr lang="lv-LV" baseline="0" dirty="0" smtClean="0"/>
              <a:t> apraksta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A9DB-5DFC-4CC4-83A7-1B47AB8AC90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2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A9DB-5DFC-4CC4-83A7-1B47AB8AC90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96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A9DB-5DFC-4CC4-83A7-1B47AB8AC90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6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A9DB-5DFC-4CC4-83A7-1B47AB8AC90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82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A9DB-5DFC-4CC4-83A7-1B47AB8AC90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9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6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14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8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64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90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99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11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7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3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6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6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8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6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0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7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483B7D-B4A6-467D-B7E0-70541F34C241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F65246-FD9D-4463-B2C0-C00CDCE30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8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6" r:id="rId16"/>
    <p:sldLayoutId id="21474842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4206" y="962976"/>
            <a:ext cx="9275565" cy="2616199"/>
          </a:xfrm>
        </p:spPr>
        <p:txBody>
          <a:bodyPr>
            <a:normAutofit/>
          </a:bodyPr>
          <a:lstStyle/>
          <a:p>
            <a:r>
              <a:rPr lang="lv-LV" sz="7200" b="1" dirty="0" smtClean="0"/>
              <a:t>Drošība </a:t>
            </a:r>
            <a:r>
              <a:rPr lang="lv-LV" sz="7200" b="1" dirty="0"/>
              <a:t>un </a:t>
            </a:r>
            <a:r>
              <a:rPr lang="lv-LV" sz="7200" b="1" dirty="0" smtClean="0"/>
              <a:t>aizsardzība</a:t>
            </a:r>
            <a:endParaRPr lang="ru-RU" sz="7200" b="1" dirty="0">
              <a:solidFill>
                <a:schemeClr val="tx2">
                  <a:lumMod val="90000"/>
                  <a:lumOff val="1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3819807"/>
            <a:ext cx="6987645" cy="138853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lv-LV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Rīgas Tehniskās universitātes </a:t>
            </a:r>
          </a:p>
          <a:p>
            <a:pPr>
              <a:spcBef>
                <a:spcPts val="0"/>
              </a:spcBef>
            </a:pPr>
            <a:r>
              <a:rPr lang="lv-LV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pētniecības platforma</a:t>
            </a:r>
            <a:endParaRPr lang="ru-RU" sz="3600" dirty="0">
              <a:solidFill>
                <a:schemeClr val="tx2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6065"/>
                    </a14:imgEffect>
                    <a14:imgEffect>
                      <a14:brightnessContrast bright="22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86" y="0"/>
            <a:ext cx="2818726" cy="19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358" y="403412"/>
            <a:ext cx="10018713" cy="2232211"/>
          </a:xfrm>
        </p:spPr>
        <p:txBody>
          <a:bodyPr>
            <a:normAutofit fontScale="90000"/>
          </a:bodyPr>
          <a:lstStyle/>
          <a:p>
            <a:r>
              <a:rPr lang="lv-LV" sz="3600" b="1" dirty="0" smtClean="0"/>
              <a:t>Projekta</a:t>
            </a:r>
            <a:r>
              <a:rPr lang="lv-LV" sz="3600" dirty="0" smtClean="0"/>
              <a:t> </a:t>
            </a:r>
            <a:r>
              <a:rPr lang="lv-LV" sz="3600" b="1" dirty="0"/>
              <a:t>“</a:t>
            </a:r>
            <a:r>
              <a:rPr lang="lv-LV" sz="3600" b="1" dirty="0" err="1"/>
              <a:t>Viedierīču</a:t>
            </a:r>
            <a:r>
              <a:rPr lang="lv-LV" sz="3600" b="1" dirty="0"/>
              <a:t> pielietojums operatīvās informācijas apmaiņas realizācijai Zemessardzes vienībās” </a:t>
            </a:r>
            <a:r>
              <a:rPr lang="lv-LV" sz="3600" b="1" dirty="0" smtClean="0"/>
              <a:t> rezultātu demonstrācija </a:t>
            </a: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sz="3100" b="1" dirty="0" smtClean="0"/>
              <a:t>(23.-24.04.2016.) 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32" y="2743200"/>
            <a:ext cx="5376591" cy="302676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2750139"/>
            <a:ext cx="5377834" cy="3012882"/>
          </a:xfrm>
        </p:spPr>
      </p:pic>
    </p:spTree>
    <p:extLst>
      <p:ext uri="{BB962C8B-B14F-4D97-AF65-F5344CB8AC3E}">
        <p14:creationId xmlns:p14="http://schemas.microsoft.com/office/powerpoint/2010/main" val="419188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Ieguvumi no dalības pētījumu platformā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 smtClean="0"/>
              <a:t>Militārā zinātne ir Latvijā jauna nozare</a:t>
            </a:r>
          </a:p>
          <a:p>
            <a:r>
              <a:rPr lang="lv-LV" sz="3200" dirty="0" smtClean="0"/>
              <a:t>Drošības un aizsardzības jautājumi šobrīd ir prioritāri ne vien Latvijā, bet arī pasaulē</a:t>
            </a:r>
          </a:p>
          <a:p>
            <a:r>
              <a:rPr lang="lv-LV" sz="3200" dirty="0" smtClean="0"/>
              <a:t>Iespēja iekļauties starptautiskajā apritē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38827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Pētījumu platformas darbību ierobežojošie faktori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191657"/>
            <a:ext cx="10018713" cy="4005943"/>
          </a:xfrm>
        </p:spPr>
        <p:txBody>
          <a:bodyPr>
            <a:noAutofit/>
          </a:bodyPr>
          <a:lstStyle/>
          <a:p>
            <a:r>
              <a:rPr lang="lv-LV" sz="3200" dirty="0" smtClean="0"/>
              <a:t>Latvija atrodas politiski un militāri nestabila reģionā</a:t>
            </a:r>
          </a:p>
          <a:p>
            <a:r>
              <a:rPr lang="lv-LV" sz="3200" dirty="0"/>
              <a:t>Finansējuma trūkums drošības un aizsardzības nozarei</a:t>
            </a:r>
          </a:p>
          <a:p>
            <a:r>
              <a:rPr lang="lv-LV" sz="3200" dirty="0" smtClean="0"/>
              <a:t>Lielais humanitāro zinātņu pārstāvju pārsvars valsts pārvaldē</a:t>
            </a:r>
          </a:p>
          <a:p>
            <a:r>
              <a:rPr lang="lv-LV" sz="3200" dirty="0" smtClean="0"/>
              <a:t>Stabilu </a:t>
            </a:r>
            <a:r>
              <a:rPr lang="lv-LV" sz="3200" dirty="0"/>
              <a:t>kontaktu </a:t>
            </a:r>
            <a:r>
              <a:rPr lang="lv-LV" sz="3200" dirty="0" smtClean="0"/>
              <a:t>trūkums ar </a:t>
            </a:r>
            <a:r>
              <a:rPr lang="lv-LV" sz="3200" dirty="0"/>
              <a:t>citu valstu </a:t>
            </a:r>
            <a:r>
              <a:rPr lang="lv-LV" sz="3200" dirty="0" smtClean="0"/>
              <a:t>atbilstošā profila pētniecības iestādēm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8592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Faktori kuri var skart pētījumu platformas dalībniekus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 smtClean="0"/>
              <a:t>Ierobežojumi pētījumu rezultātu publicēšanā</a:t>
            </a:r>
          </a:p>
          <a:p>
            <a:r>
              <a:rPr lang="lv-LV" sz="3200" dirty="0" smtClean="0"/>
              <a:t>Ierobežojumi sadarbības partneru izvēlē</a:t>
            </a:r>
          </a:p>
          <a:p>
            <a:r>
              <a:rPr lang="lv-LV" sz="3200" dirty="0" smtClean="0"/>
              <a:t>Ierobežojumi kas saistīti ar personīgajām brīvībām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25731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045" y="-1989667"/>
            <a:ext cx="10018713" cy="1752599"/>
          </a:xfrm>
        </p:spPr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576" y="1278465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6000" dirty="0" smtClean="0"/>
              <a:t>			Paldies par uzmanību!</a:t>
            </a:r>
            <a:endParaRPr lang="lv-LV" sz="6000" dirty="0"/>
          </a:p>
        </p:txBody>
      </p:sp>
    </p:spTree>
    <p:extLst>
      <p:ext uri="{BB962C8B-B14F-4D97-AF65-F5344CB8AC3E}">
        <p14:creationId xmlns:p14="http://schemas.microsoft.com/office/powerpoint/2010/main" val="388759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endCxn id="8" idx="1"/>
          </p:cNvCxnSpPr>
          <p:nvPr/>
        </p:nvCxnSpPr>
        <p:spPr>
          <a:xfrm flipV="1">
            <a:off x="3908837" y="828315"/>
            <a:ext cx="662133" cy="37823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857409" y="3005777"/>
            <a:ext cx="246498" cy="59566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972093" y="1680678"/>
            <a:ext cx="2342619" cy="23426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07504" y="594031"/>
            <a:ext cx="2700997" cy="2700997"/>
            <a:chOff x="92059" y="144855"/>
            <a:chExt cx="2700997" cy="2700997"/>
          </a:xfrm>
        </p:grpSpPr>
        <p:sp>
          <p:nvSpPr>
            <p:cNvPr id="3" name="Oval 2"/>
            <p:cNvSpPr/>
            <p:nvPr/>
          </p:nvSpPr>
          <p:spPr>
            <a:xfrm>
              <a:off x="92059" y="144855"/>
              <a:ext cx="2700997" cy="2700997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7495" y="554138"/>
              <a:ext cx="245012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600" dirty="0" smtClean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RTU </a:t>
              </a:r>
            </a:p>
            <a:p>
              <a:pPr algn="ctr"/>
              <a:r>
                <a:rPr lang="lv-LV" sz="2600" dirty="0" smtClean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pētniecības programma </a:t>
              </a:r>
            </a:p>
            <a:p>
              <a:pPr algn="ctr"/>
              <a:r>
                <a:rPr lang="lv-LV" sz="2600" dirty="0" smtClean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(2016.-2020.)</a:t>
              </a:r>
              <a:endParaRPr lang="ru-RU" sz="2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0970" y="70081"/>
            <a:ext cx="1627933" cy="1615382"/>
            <a:chOff x="3322442" y="29968"/>
            <a:chExt cx="1627933" cy="1615382"/>
          </a:xfrm>
        </p:grpSpPr>
        <p:sp>
          <p:nvSpPr>
            <p:cNvPr id="4" name="Oval 3"/>
            <p:cNvSpPr/>
            <p:nvPr/>
          </p:nvSpPr>
          <p:spPr>
            <a:xfrm>
              <a:off x="3334993" y="29968"/>
              <a:ext cx="1615382" cy="1615382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22442" y="326537"/>
              <a:ext cx="16279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F</a:t>
              </a:r>
              <a:r>
                <a:rPr lang="lv-LV" dirty="0" smtClean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akultāšu pētniecības programmas</a:t>
              </a:r>
              <a:endParaRPr lang="lv-LV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93894" y="2301177"/>
            <a:ext cx="2296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Pētniecības platformu programmas</a:t>
            </a:r>
            <a:endParaRPr lang="lv-LV" sz="24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44023" y="3433349"/>
            <a:ext cx="1615382" cy="1615382"/>
            <a:chOff x="157964" y="3433349"/>
            <a:chExt cx="1615382" cy="1615382"/>
          </a:xfrm>
        </p:grpSpPr>
        <p:sp>
          <p:nvSpPr>
            <p:cNvPr id="6" name="Oval 5"/>
            <p:cNvSpPr/>
            <p:nvPr/>
          </p:nvSpPr>
          <p:spPr>
            <a:xfrm>
              <a:off x="157964" y="3433349"/>
              <a:ext cx="1615382" cy="1615382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6858" y="3653456"/>
              <a:ext cx="13683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RTU kopēji mērķi un pasākumu plāns</a:t>
              </a:r>
              <a:endParaRPr lang="ru-RU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  <p:cxnSp>
        <p:nvCxnSpPr>
          <p:cNvPr id="17" name="Straight Connector 16"/>
          <p:cNvCxnSpPr>
            <a:endCxn id="5" idx="2"/>
          </p:cNvCxnSpPr>
          <p:nvPr/>
        </p:nvCxnSpPr>
        <p:spPr>
          <a:xfrm>
            <a:off x="3999139" y="2536926"/>
            <a:ext cx="972954" cy="31506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0554135" y="5805042"/>
            <a:ext cx="12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Pilsētas </a:t>
            </a:r>
            <a:r>
              <a:rPr lang="lv-LV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un attīstība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22430" y="5848080"/>
            <a:ext cx="1806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Materiāli</a:t>
            </a:r>
            <a:r>
              <a:rPr lang="it-IT" dirty="0">
                <a:solidFill>
                  <a:schemeClr val="tx2">
                    <a:lumMod val="90000"/>
                    <a:lumOff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procesi un tehnoloģijas</a:t>
            </a:r>
            <a:endParaRPr lang="lv-LV" dirty="0">
              <a:solidFill>
                <a:schemeClr val="tx2">
                  <a:lumMod val="90000"/>
                  <a:lumOff val="1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72601" y="5799302"/>
            <a:ext cx="1941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i="0" u="none" strike="noStrike" baseline="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Informācija un komunikācija</a:t>
            </a:r>
            <a:endParaRPr lang="lv-LV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5724" y="5801035"/>
            <a:ext cx="1774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Drošība </a:t>
            </a:r>
            <a:r>
              <a:rPr lang="lv-LV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un aizsardzība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194111" y="5789876"/>
            <a:ext cx="1502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Transports</a:t>
            </a:r>
            <a:endParaRPr lang="lv-LV" dirty="0">
              <a:solidFill>
                <a:schemeClr val="tx2">
                  <a:lumMod val="90000"/>
                  <a:lumOff val="1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22548" y="5845557"/>
            <a:ext cx="163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Enerģija </a:t>
            </a:r>
            <a:r>
              <a:rPr lang="lv-LV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un apkārtējā vide</a:t>
            </a:r>
          </a:p>
        </p:txBody>
      </p:sp>
      <p:sp>
        <p:nvSpPr>
          <p:cNvPr id="44" name="Freeform 43"/>
          <p:cNvSpPr/>
          <p:nvPr/>
        </p:nvSpPr>
        <p:spPr>
          <a:xfrm>
            <a:off x="2103906" y="5559093"/>
            <a:ext cx="1322363" cy="233109"/>
          </a:xfrm>
          <a:custGeom>
            <a:avLst/>
            <a:gdLst>
              <a:gd name="connsiteX0" fmla="*/ 0 w 1322363"/>
              <a:gd name="connsiteY0" fmla="*/ 450241 h 450241"/>
              <a:gd name="connsiteX1" fmla="*/ 675249 w 1322363"/>
              <a:gd name="connsiteY1" fmla="*/ 75 h 450241"/>
              <a:gd name="connsiteX2" fmla="*/ 1322363 w 1322363"/>
              <a:gd name="connsiteY2" fmla="*/ 422106 h 45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363" h="450241">
                <a:moveTo>
                  <a:pt x="0" y="450241"/>
                </a:moveTo>
                <a:cubicBezTo>
                  <a:pt x="227427" y="227502"/>
                  <a:pt x="454855" y="4764"/>
                  <a:pt x="675249" y="75"/>
                </a:cubicBezTo>
                <a:cubicBezTo>
                  <a:pt x="895643" y="-4614"/>
                  <a:pt x="1109003" y="208746"/>
                  <a:pt x="1322363" y="422106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3783645" y="5559092"/>
            <a:ext cx="1322363" cy="233109"/>
          </a:xfrm>
          <a:custGeom>
            <a:avLst/>
            <a:gdLst>
              <a:gd name="connsiteX0" fmla="*/ 0 w 1322363"/>
              <a:gd name="connsiteY0" fmla="*/ 450241 h 450241"/>
              <a:gd name="connsiteX1" fmla="*/ 675249 w 1322363"/>
              <a:gd name="connsiteY1" fmla="*/ 75 h 450241"/>
              <a:gd name="connsiteX2" fmla="*/ 1322363 w 1322363"/>
              <a:gd name="connsiteY2" fmla="*/ 422106 h 45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363" h="450241">
                <a:moveTo>
                  <a:pt x="0" y="450241"/>
                </a:moveTo>
                <a:cubicBezTo>
                  <a:pt x="227427" y="227502"/>
                  <a:pt x="454855" y="4764"/>
                  <a:pt x="675249" y="75"/>
                </a:cubicBezTo>
                <a:cubicBezTo>
                  <a:pt x="895643" y="-4614"/>
                  <a:pt x="1109003" y="208746"/>
                  <a:pt x="1322363" y="422106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5473379" y="5554918"/>
            <a:ext cx="1322363" cy="233109"/>
          </a:xfrm>
          <a:custGeom>
            <a:avLst/>
            <a:gdLst>
              <a:gd name="connsiteX0" fmla="*/ 0 w 1322363"/>
              <a:gd name="connsiteY0" fmla="*/ 450241 h 450241"/>
              <a:gd name="connsiteX1" fmla="*/ 675249 w 1322363"/>
              <a:gd name="connsiteY1" fmla="*/ 75 h 450241"/>
              <a:gd name="connsiteX2" fmla="*/ 1322363 w 1322363"/>
              <a:gd name="connsiteY2" fmla="*/ 422106 h 45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363" h="450241">
                <a:moveTo>
                  <a:pt x="0" y="450241"/>
                </a:moveTo>
                <a:cubicBezTo>
                  <a:pt x="227427" y="227502"/>
                  <a:pt x="454855" y="4764"/>
                  <a:pt x="675249" y="75"/>
                </a:cubicBezTo>
                <a:cubicBezTo>
                  <a:pt x="895643" y="-4614"/>
                  <a:pt x="1109003" y="208746"/>
                  <a:pt x="1322363" y="422106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7156301" y="5559823"/>
            <a:ext cx="1322363" cy="233109"/>
          </a:xfrm>
          <a:custGeom>
            <a:avLst/>
            <a:gdLst>
              <a:gd name="connsiteX0" fmla="*/ 0 w 1322363"/>
              <a:gd name="connsiteY0" fmla="*/ 450241 h 450241"/>
              <a:gd name="connsiteX1" fmla="*/ 675249 w 1322363"/>
              <a:gd name="connsiteY1" fmla="*/ 75 h 450241"/>
              <a:gd name="connsiteX2" fmla="*/ 1322363 w 1322363"/>
              <a:gd name="connsiteY2" fmla="*/ 422106 h 45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363" h="450241">
                <a:moveTo>
                  <a:pt x="0" y="450241"/>
                </a:moveTo>
                <a:cubicBezTo>
                  <a:pt x="227427" y="227502"/>
                  <a:pt x="454855" y="4764"/>
                  <a:pt x="675249" y="75"/>
                </a:cubicBezTo>
                <a:cubicBezTo>
                  <a:pt x="895643" y="-4614"/>
                  <a:pt x="1109003" y="208746"/>
                  <a:pt x="1322363" y="422106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8846363" y="5562822"/>
            <a:ext cx="1322363" cy="233109"/>
          </a:xfrm>
          <a:custGeom>
            <a:avLst/>
            <a:gdLst>
              <a:gd name="connsiteX0" fmla="*/ 0 w 1322363"/>
              <a:gd name="connsiteY0" fmla="*/ 450241 h 450241"/>
              <a:gd name="connsiteX1" fmla="*/ 675249 w 1322363"/>
              <a:gd name="connsiteY1" fmla="*/ 75 h 450241"/>
              <a:gd name="connsiteX2" fmla="*/ 1322363 w 1322363"/>
              <a:gd name="connsiteY2" fmla="*/ 422106 h 45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363" h="450241">
                <a:moveTo>
                  <a:pt x="0" y="450241"/>
                </a:moveTo>
                <a:cubicBezTo>
                  <a:pt x="227427" y="227502"/>
                  <a:pt x="454855" y="4764"/>
                  <a:pt x="675249" y="75"/>
                </a:cubicBezTo>
                <a:cubicBezTo>
                  <a:pt x="895643" y="-4614"/>
                  <a:pt x="1109003" y="208746"/>
                  <a:pt x="1322363" y="422106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0554135" y="5554918"/>
            <a:ext cx="1322363" cy="233109"/>
          </a:xfrm>
          <a:custGeom>
            <a:avLst/>
            <a:gdLst>
              <a:gd name="connsiteX0" fmla="*/ 0 w 1322363"/>
              <a:gd name="connsiteY0" fmla="*/ 450241 h 450241"/>
              <a:gd name="connsiteX1" fmla="*/ 675249 w 1322363"/>
              <a:gd name="connsiteY1" fmla="*/ 75 h 450241"/>
              <a:gd name="connsiteX2" fmla="*/ 1322363 w 1322363"/>
              <a:gd name="connsiteY2" fmla="*/ 422106 h 45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363" h="450241">
                <a:moveTo>
                  <a:pt x="0" y="450241"/>
                </a:moveTo>
                <a:cubicBezTo>
                  <a:pt x="227427" y="227502"/>
                  <a:pt x="454855" y="4764"/>
                  <a:pt x="675249" y="75"/>
                </a:cubicBezTo>
                <a:cubicBezTo>
                  <a:pt x="895643" y="-4614"/>
                  <a:pt x="1109003" y="208746"/>
                  <a:pt x="1322363" y="422106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793056" y="4905625"/>
            <a:ext cx="8421591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" idx="4"/>
          </p:cNvCxnSpPr>
          <p:nvPr/>
        </p:nvCxnSpPr>
        <p:spPr>
          <a:xfrm flipH="1">
            <a:off x="2765087" y="4023297"/>
            <a:ext cx="3378316" cy="8902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703284" y="1060941"/>
            <a:ext cx="4173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2400" dirty="0" smtClean="0"/>
              <a:t>Pētniecības platformas Drošība un aizsardzība mērķis:</a:t>
            </a:r>
          </a:p>
          <a:p>
            <a:pPr algn="just"/>
            <a:r>
              <a:rPr lang="lv-LV" sz="2400" dirty="0" smtClean="0"/>
              <a:t>Realizēt projektus, </a:t>
            </a:r>
            <a:r>
              <a:rPr lang="lv-LV" sz="2400" dirty="0"/>
              <a:t>kuri tieši paredzēti valsts stratēģisko interešu aizsardzībai </a:t>
            </a:r>
            <a:r>
              <a:rPr lang="lv-LV" sz="2400" dirty="0" smtClean="0"/>
              <a:t>drošības jomā</a:t>
            </a:r>
            <a:endParaRPr lang="lv-LV" sz="2400" dirty="0">
              <a:solidFill>
                <a:schemeClr val="tx2">
                  <a:lumMod val="90000"/>
                  <a:lumOff val="1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214647" y="4913529"/>
            <a:ext cx="0" cy="64929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38246" y="4913529"/>
            <a:ext cx="0" cy="64929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27012" y="4905625"/>
            <a:ext cx="0" cy="64929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48628" y="4905625"/>
            <a:ext cx="0" cy="64929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48087" y="4905625"/>
            <a:ext cx="0" cy="64929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58002" y="4905625"/>
            <a:ext cx="26148" cy="64929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03239399"/>
              </p:ext>
            </p:extLst>
          </p:nvPr>
        </p:nvGraphicFramePr>
        <p:xfrm>
          <a:off x="2563318" y="134912"/>
          <a:ext cx="9149872" cy="645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40052" y="4062335"/>
            <a:ext cx="3282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lv-LV" sz="2400" dirty="0"/>
              <a:t>Uzticamība</a:t>
            </a:r>
          </a:p>
          <a:p>
            <a:pPr lvl="0" fontAlgn="base"/>
            <a:r>
              <a:rPr lang="lv-LV" sz="2400" dirty="0"/>
              <a:t>Drošība</a:t>
            </a:r>
          </a:p>
          <a:p>
            <a:pPr lvl="0" fontAlgn="base"/>
            <a:r>
              <a:rPr lang="lv-LV" sz="2400" dirty="0"/>
              <a:t>Izcilība</a:t>
            </a:r>
          </a:p>
          <a:p>
            <a:pPr lvl="0" fontAlgn="base"/>
            <a:r>
              <a:rPr lang="lv-LV" sz="2400" dirty="0"/>
              <a:t>Konfidencialitāte</a:t>
            </a:r>
          </a:p>
          <a:p>
            <a:pPr lvl="0" fontAlgn="base"/>
            <a:r>
              <a:rPr lang="lv-LV" sz="2400" dirty="0" smtClean="0"/>
              <a:t>Aktualitāte</a:t>
            </a:r>
            <a:endParaRPr lang="lv-LV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14047" y="134912"/>
            <a:ext cx="71000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lv-LV" sz="2400" dirty="0"/>
              <a:t>Nodrošināt jaunāko zinātnes un tehnikas atziņu un sasniegumu ieviešanu Latvijas un starptautisko drošības un aizsardzības struktūru darbībā, atbalstīt nozares nacionālo industriju inovatīvu produktu radīšanā</a:t>
            </a:r>
            <a:endParaRPr lang="en-US" sz="2400" dirty="0"/>
          </a:p>
          <a:p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6078873" y="2252431"/>
            <a:ext cx="5634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lv-LV" sz="2400" dirty="0"/>
              <a:t>Starptautiski atzīts centrs stratēģiskās nozīmes drošības produktu izstrādes un to aprites kontroles jomā</a:t>
            </a:r>
            <a:endParaRPr lang="en-US" sz="24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534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1772530" y="239842"/>
            <a:ext cx="10419470" cy="117985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sz="4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Galvenie uzdevumi</a:t>
            </a:r>
            <a:endParaRPr lang="ru-RU" sz="4800" b="1" dirty="0">
              <a:solidFill>
                <a:schemeClr val="tx2">
                  <a:lumMod val="90000"/>
                  <a:lumOff val="1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617148"/>
              </p:ext>
            </p:extLst>
          </p:nvPr>
        </p:nvGraphicFramePr>
        <p:xfrm>
          <a:off x="2128604" y="1154243"/>
          <a:ext cx="9773587" cy="5006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3587"/>
              </a:tblGrid>
              <a:tr h="5006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800" dirty="0">
                          <a:effectLst/>
                        </a:rPr>
                        <a:t>Definēt perspektīvos pētījumu virzienus, balstoties uz starptautiski aktuālām problēmām un nacionālām interesēm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800" dirty="0">
                          <a:effectLst/>
                        </a:rPr>
                        <a:t>Definēt Pētniecības platformas ietvaros sniedzamos pakalpojumus popularizēt </a:t>
                      </a:r>
                      <a:r>
                        <a:rPr lang="lv-LV" sz="2800" dirty="0" smtClean="0">
                          <a:effectLst/>
                        </a:rPr>
                        <a:t>tos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800" dirty="0" smtClean="0">
                          <a:effectLst/>
                        </a:rPr>
                        <a:t>Noteikt galvenos sadarbības partnerus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800" dirty="0" smtClean="0">
                          <a:effectLst/>
                        </a:rPr>
                        <a:t>Veidot stabilus divpusējus un daudzpusējus kontaktus ar sadarbības partneriem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800" dirty="0" smtClean="0">
                          <a:effectLst/>
                        </a:rPr>
                        <a:t>Izstrādāt ilgtermiņa sadarbības plānus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800" dirty="0" smtClean="0">
                          <a:effectLst/>
                        </a:rPr>
                        <a:t>Vienoties par konkrētiem pētījumiem</a:t>
                      </a:r>
                      <a:endParaRPr lang="lv-LV" sz="2800" dirty="0" smtClean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5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18858031"/>
              </p:ext>
            </p:extLst>
          </p:nvPr>
        </p:nvGraphicFramePr>
        <p:xfrm>
          <a:off x="2533336" y="1199212"/>
          <a:ext cx="9353863" cy="5471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772530" y="210888"/>
            <a:ext cx="10419470" cy="11798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lv-LV" sz="4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Platformas </a:t>
            </a:r>
            <a:r>
              <a:rPr lang="lv-LV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galvenie pētījumu virzieni</a:t>
            </a:r>
            <a:endParaRPr lang="ru-RU" sz="4800" b="1" dirty="0">
              <a:solidFill>
                <a:schemeClr val="tx2">
                  <a:lumMod val="90000"/>
                  <a:lumOff val="1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44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211126"/>
              </p:ext>
            </p:extLst>
          </p:nvPr>
        </p:nvGraphicFramePr>
        <p:xfrm>
          <a:off x="1679180" y="449705"/>
          <a:ext cx="10133068" cy="5586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6534"/>
                <a:gridCol w="5066534"/>
              </a:tblGrid>
              <a:tr h="8968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dirty="0">
                          <a:effectLst/>
                        </a:rPr>
                        <a:t>Pakalpojumi</a:t>
                      </a:r>
                      <a:endParaRPr lang="lv-LV" sz="3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200" dirty="0">
                          <a:effectLst/>
                        </a:rPr>
                        <a:t>Klienti &amp; Sadarbības partneri</a:t>
                      </a:r>
                      <a:endParaRPr lang="lv-LV" sz="3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4324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400" dirty="0" smtClean="0">
                          <a:effectLst/>
                        </a:rPr>
                        <a:t>Informācijas </a:t>
                      </a:r>
                      <a:r>
                        <a:rPr lang="lv-LV" sz="2400" dirty="0">
                          <a:effectLst/>
                        </a:rPr>
                        <a:t>apkopošana un analīze par stratēģiskās nozīmes produktiem, kā arī par zinātnes inovāciju ietekmi uz to apriti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400" dirty="0">
                          <a:effectLst/>
                        </a:rPr>
                        <a:t>Pakalpojumu, materiālu un iekārtu izstrāde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400" dirty="0">
                          <a:effectLst/>
                        </a:rPr>
                        <a:t>Pakalpojumu, iekārtu un materiālu testēšana un ekspertīze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400" dirty="0">
                          <a:effectLst/>
                        </a:rPr>
                        <a:t>Informatīvs atbalsts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400" dirty="0">
                          <a:effectLst/>
                        </a:rPr>
                        <a:t>Apmācība par jauno tehnoloģiju izmantošanu </a:t>
                      </a:r>
                      <a:endParaRPr lang="lv-LV" sz="2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400" dirty="0">
                          <a:effectLst/>
                        </a:rPr>
                        <a:t>Starptautiskas organizācijas (ANO; NATO; EDA </a:t>
                      </a:r>
                      <a:r>
                        <a:rPr lang="lv-LV" sz="2400" dirty="0" err="1">
                          <a:effectLst/>
                        </a:rPr>
                        <a:t>uc</a:t>
                      </a:r>
                      <a:r>
                        <a:rPr lang="lv-LV" sz="2400" dirty="0">
                          <a:effectLst/>
                        </a:rPr>
                        <a:t>.)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400" dirty="0">
                          <a:effectLst/>
                        </a:rPr>
                        <a:t>Valsts pārvaldes institūcijas (ĀM, AM, IeM, FM, RS, VID, VP, RDC </a:t>
                      </a:r>
                      <a:r>
                        <a:rPr lang="lv-LV" sz="2400" dirty="0" smtClean="0">
                          <a:effectLst/>
                        </a:rPr>
                        <a:t>u.c</a:t>
                      </a:r>
                      <a:r>
                        <a:rPr lang="lv-LV" sz="2400" dirty="0">
                          <a:effectLst/>
                        </a:rPr>
                        <a:t>.)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400" dirty="0">
                          <a:effectLst/>
                        </a:rPr>
                        <a:t>Citi pētniecības centri un mācību iestādes (EDI, RSU </a:t>
                      </a:r>
                      <a:r>
                        <a:rPr lang="lv-LV" sz="2400" dirty="0" smtClean="0">
                          <a:effectLst/>
                        </a:rPr>
                        <a:t>u.c</a:t>
                      </a:r>
                      <a:r>
                        <a:rPr lang="lv-LV" sz="2400" dirty="0">
                          <a:effectLst/>
                        </a:rPr>
                        <a:t>.)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400" dirty="0">
                          <a:effectLst/>
                        </a:rPr>
                        <a:t>Pašvaldības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400" dirty="0">
                          <a:effectLst/>
                        </a:rPr>
                        <a:t>Uzņēmumi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lv-LV" sz="2400" dirty="0">
                          <a:effectLst/>
                        </a:rPr>
                        <a:t>Nevalstiskas organizācijas (DAIF </a:t>
                      </a:r>
                      <a:r>
                        <a:rPr lang="lv-LV" sz="2400" dirty="0" smtClean="0">
                          <a:effectLst/>
                        </a:rPr>
                        <a:t>u.c</a:t>
                      </a:r>
                      <a:r>
                        <a:rPr lang="lv-LV" sz="2400" dirty="0">
                          <a:effectLst/>
                        </a:rPr>
                        <a:t>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400" dirty="0">
                          <a:effectLst/>
                        </a:rPr>
                        <a:t> </a:t>
                      </a:r>
                      <a:endParaRPr lang="lv-LV" sz="24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5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65160"/>
              </p:ext>
            </p:extLst>
          </p:nvPr>
        </p:nvGraphicFramePr>
        <p:xfrm>
          <a:off x="1799303" y="1104947"/>
          <a:ext cx="10309248" cy="4385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670"/>
                <a:gridCol w="1932950"/>
                <a:gridCol w="3033461"/>
                <a:gridCol w="3814167"/>
              </a:tblGrid>
              <a:tr h="702175">
                <a:tc gridSpan="2">
                  <a:txBody>
                    <a:bodyPr/>
                    <a:lstStyle/>
                    <a:p>
                      <a:pPr algn="ctr"/>
                      <a:r>
                        <a:rPr lang="lv-LV" sz="2400" dirty="0" smtClean="0"/>
                        <a:t>Koordinators</a:t>
                      </a:r>
                      <a:endParaRPr lang="ru-RU" sz="24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/>
                        <a:t>Fakultāte</a:t>
                      </a:r>
                      <a:endParaRPr lang="ru-RU" sz="24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/>
                        <a:t>Kontaktinformācija</a:t>
                      </a:r>
                      <a:endParaRPr lang="ru-RU" sz="24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/>
                </a:tc>
              </a:tr>
              <a:tr h="1825652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/>
                        <a:t>Juris</a:t>
                      </a:r>
                      <a:r>
                        <a:rPr lang="lv-LV" sz="2400" baseline="0" dirty="0" smtClean="0"/>
                        <a:t> Ķiploks</a:t>
                      </a:r>
                      <a:endParaRPr lang="ru-RU" sz="2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/>
                        <a:t>Enerģētikas un elektrotehnikas</a:t>
                      </a:r>
                      <a:r>
                        <a:rPr lang="lv-LV" sz="2400" baseline="0" dirty="0" smtClean="0"/>
                        <a:t> fakultāte</a:t>
                      </a:r>
                      <a:endParaRPr lang="lv-LV" sz="2400" dirty="0" smtClean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solidFill>
                            <a:schemeClr val="tx1"/>
                          </a:solidFill>
                        </a:rPr>
                        <a:t>Juris.Kiploks@rt.lv</a:t>
                      </a:r>
                      <a:endParaRPr lang="lv-LV" sz="2400" dirty="0" smtClean="0"/>
                    </a:p>
                    <a:p>
                      <a:pPr algn="ctr"/>
                      <a:r>
                        <a:rPr lang="lv-LV" sz="2400" dirty="0" err="1" smtClean="0"/>
                        <a:t>Āzenes</a:t>
                      </a:r>
                      <a:r>
                        <a:rPr lang="lv-LV" sz="2400" dirty="0" smtClean="0"/>
                        <a:t> 12/1 - 514, </a:t>
                      </a:r>
                      <a:r>
                        <a:rPr lang="sv-SE" sz="2400" dirty="0" smtClean="0"/>
                        <a:t>Riga, </a:t>
                      </a:r>
                      <a:r>
                        <a:rPr lang="sv-SE" sz="2400" dirty="0" err="1" smtClean="0"/>
                        <a:t>Latvia</a:t>
                      </a:r>
                      <a:r>
                        <a:rPr lang="sv-SE" sz="2400" dirty="0" smtClean="0"/>
                        <a:t>, LV-1048</a:t>
                      </a:r>
                      <a:endParaRPr lang="ru-RU" sz="2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/>
                </a:tc>
              </a:tr>
              <a:tr h="1857362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Aldis </a:t>
                      </a:r>
                      <a:r>
                        <a:rPr lang="lv-LV" sz="24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Čevers</a:t>
                      </a:r>
                      <a:endParaRPr lang="ru-RU" sz="2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j-lt"/>
                        <a:ea typeface="Malgun Gothic" panose="020B0503020000020004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 err="1" smtClean="0">
                          <a:latin typeface="+mj-lt"/>
                        </a:rPr>
                        <a:t>Inženierekonomikas</a:t>
                      </a:r>
                      <a:r>
                        <a:rPr lang="lv-LV" sz="2400" dirty="0" smtClean="0">
                          <a:latin typeface="+mj-lt"/>
                        </a:rPr>
                        <a:t> un vadības </a:t>
                      </a:r>
                      <a:r>
                        <a:rPr lang="lv-LV" sz="2400" baseline="0" dirty="0" smtClean="0">
                          <a:latin typeface="+mj-lt"/>
                        </a:rPr>
                        <a:t>fakultāte</a:t>
                      </a:r>
                      <a:endParaRPr lang="lv-LV" sz="2400" dirty="0" smtClean="0">
                        <a:latin typeface="+mj-lt"/>
                        <a:ea typeface="Malgun Gothic" panose="020B0503020000020004" pitchFamily="34" charset="-127"/>
                      </a:endParaRPr>
                    </a:p>
                    <a:p>
                      <a:pPr algn="ctr"/>
                      <a:endParaRPr lang="lv-LV" sz="2400" b="0" i="0" u="non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Aldis.Cevers@rtu.lv</a:t>
                      </a:r>
                      <a:endParaRPr lang="lv-LV" sz="2400" dirty="0" smtClean="0">
                        <a:latin typeface="+mj-lt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Kalnciema</a:t>
                      </a:r>
                      <a:r>
                        <a:rPr lang="de-DE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6 -</a:t>
                      </a:r>
                      <a:r>
                        <a:rPr lang="de-DE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115</a:t>
                      </a:r>
                      <a:r>
                        <a:rPr lang="sv-SE" sz="2400" dirty="0" smtClean="0">
                          <a:latin typeface="+mj-lt"/>
                        </a:rPr>
                        <a:t>, Riga, Latvia, LV-1048</a:t>
                      </a:r>
                      <a:endParaRPr lang="ru-RU" sz="2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j-lt"/>
                        <a:ea typeface="Malgun Gothic" panose="020B0503020000020004" pitchFamily="34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884718"/>
            <a:ext cx="1131954" cy="16979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269" y="3894078"/>
            <a:ext cx="1891794" cy="14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993" y="188260"/>
            <a:ext cx="10018713" cy="968188"/>
          </a:xfrm>
        </p:spPr>
        <p:txBody>
          <a:bodyPr/>
          <a:lstStyle/>
          <a:p>
            <a:r>
              <a:rPr lang="lv-LV" dirty="0" smtClean="0"/>
              <a:t>Pieredze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063" y="1250577"/>
            <a:ext cx="10018713" cy="5338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sz="2600" dirty="0"/>
              <a:t>Šobrīd ir </a:t>
            </a:r>
            <a:r>
              <a:rPr lang="lv-LV" sz="2600" dirty="0" smtClean="0"/>
              <a:t>noslēgti </a:t>
            </a:r>
            <a:r>
              <a:rPr lang="lv-LV" sz="2600" dirty="0"/>
              <a:t>sadarbības </a:t>
            </a:r>
            <a:r>
              <a:rPr lang="lv-LV" sz="2600" dirty="0" smtClean="0"/>
              <a:t>līgumi par </a:t>
            </a:r>
            <a:r>
              <a:rPr lang="lv-LV" sz="2600" dirty="0"/>
              <a:t>Aizsardzības ministrijas sadarbību </a:t>
            </a:r>
            <a:r>
              <a:rPr lang="lv-LV" sz="2600" dirty="0" smtClean="0"/>
              <a:t>izglītībā</a:t>
            </a:r>
            <a:r>
              <a:rPr lang="lv-LV" sz="2600" dirty="0"/>
              <a:t>, zinātnē un tehnoloģijās ar Latvijas vadošajām augstskolām – </a:t>
            </a:r>
            <a:r>
              <a:rPr lang="lv-LV" sz="2600" dirty="0">
                <a:solidFill>
                  <a:srgbClr val="C00000"/>
                </a:solidFill>
              </a:rPr>
              <a:t>Rīgas Tehnisko universitāti</a:t>
            </a:r>
            <a:r>
              <a:rPr lang="lv-LV" sz="2600" dirty="0"/>
              <a:t>, Latvijas Universitāti, Latvijas Lauksaimniecības universitāti un Rīgas Stradiņa universitāti. </a:t>
            </a:r>
            <a:br>
              <a:rPr lang="lv-LV" sz="2600" dirty="0"/>
            </a:br>
            <a:r>
              <a:rPr lang="lv-LV" sz="2600" dirty="0" smtClean="0"/>
              <a:t>No 2003. līdz 2009.gadam zinātniskās </a:t>
            </a:r>
            <a:r>
              <a:rPr lang="lv-LV" sz="2600" dirty="0"/>
              <a:t>pētniecības jomā atbilstoši AM pasūtījumam ir izstrādāti 8 zinātniski pētnieciskie </a:t>
            </a:r>
            <a:r>
              <a:rPr lang="lv-LV" sz="2600" dirty="0" smtClean="0"/>
              <a:t>projekti</a:t>
            </a:r>
          </a:p>
          <a:p>
            <a:pPr marL="0" indent="0">
              <a:buNone/>
            </a:pPr>
            <a:r>
              <a:rPr lang="lv-LV" sz="2600" dirty="0" smtClean="0"/>
              <a:t>Projektus realizējuši ETF; MLĶF; DITF; BF; Humanitārais institūts.</a:t>
            </a:r>
          </a:p>
          <a:p>
            <a:pPr lvl="0"/>
            <a:r>
              <a:rPr lang="lv-LV" sz="2600" dirty="0"/>
              <a:t>RTU zinātnieki </a:t>
            </a:r>
            <a:r>
              <a:rPr lang="lv-LV" sz="2600" dirty="0" smtClean="0"/>
              <a:t>pārstāv Latviju </a:t>
            </a:r>
            <a:r>
              <a:rPr lang="lv-LV" sz="2600" dirty="0"/>
              <a:t>kā nacionālie pārstāvji sekojošās NATO Pētniecības un tehnoloģijas organizācijas kolēģijās un grupās:</a:t>
            </a:r>
          </a:p>
          <a:p>
            <a:pPr lvl="1">
              <a:spcAft>
                <a:spcPts val="0"/>
              </a:spcAft>
            </a:pPr>
            <a:r>
              <a:rPr lang="lv-LV" sz="2600" dirty="0" smtClean="0"/>
              <a:t>Praktiskās </a:t>
            </a:r>
            <a:r>
              <a:rPr lang="lv-LV" sz="2600" dirty="0"/>
              <a:t>izmantošanas tehnoloģiju kolēģijā;</a:t>
            </a:r>
          </a:p>
          <a:p>
            <a:pPr lvl="1">
              <a:spcAft>
                <a:spcPts val="0"/>
              </a:spcAft>
            </a:pPr>
            <a:r>
              <a:rPr lang="lv-LV" sz="2600" dirty="0" smtClean="0"/>
              <a:t>Cilvēka </a:t>
            </a:r>
            <a:r>
              <a:rPr lang="lv-LV" sz="2600" dirty="0"/>
              <a:t>faktora un medicīnas kolēģijā;</a:t>
            </a:r>
          </a:p>
          <a:p>
            <a:pPr lvl="1">
              <a:spcAft>
                <a:spcPts val="0"/>
              </a:spcAft>
            </a:pPr>
            <a:r>
              <a:rPr lang="lv-LV" sz="2600" dirty="0"/>
              <a:t> Sensoru un elektronikas tehnoloģiju kolēģijā;</a:t>
            </a:r>
          </a:p>
          <a:p>
            <a:pPr lvl="1">
              <a:spcAft>
                <a:spcPts val="0"/>
              </a:spcAft>
            </a:pPr>
            <a:r>
              <a:rPr lang="lv-LV" sz="2600" dirty="0"/>
              <a:t> NATO Modelēšanas un simulāciju grupā.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851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978" y="0"/>
            <a:ext cx="10018713" cy="1752599"/>
          </a:xfrm>
        </p:spPr>
        <p:txBody>
          <a:bodyPr/>
          <a:lstStyle/>
          <a:p>
            <a:r>
              <a:rPr lang="lv-LV" dirty="0" smtClean="0"/>
              <a:t>Pieredze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444" y="2328332"/>
            <a:ext cx="10018713" cy="3124201"/>
          </a:xfrm>
        </p:spPr>
        <p:txBody>
          <a:bodyPr>
            <a:noAutofit/>
          </a:bodyPr>
          <a:lstStyle/>
          <a:p>
            <a:r>
              <a:rPr lang="lv-LV" sz="2200" dirty="0" smtClean="0"/>
              <a:t>Projekti  stratēģiskās nozīmes un dubultā pielietojuma preču kontroles pilnveidošanai sadarbībā ar ASV Kalifornijas universitāti un LR Radiācijas drošības centru.</a:t>
            </a:r>
          </a:p>
          <a:p>
            <a:r>
              <a:rPr lang="lv-LV" sz="2200" dirty="0" smtClean="0"/>
              <a:t>Eiropas Komisijas finansētais starptautiskais </a:t>
            </a:r>
            <a:r>
              <a:rPr lang="lv-LV" sz="2200" dirty="0" err="1" smtClean="0"/>
              <a:t>robežpārvaldības</a:t>
            </a:r>
            <a:r>
              <a:rPr lang="lv-LV" sz="2200" dirty="0" smtClean="0"/>
              <a:t> projekts BOMCA- 9 piecās </a:t>
            </a:r>
            <a:r>
              <a:rPr lang="lv-LV" sz="2200" dirty="0" err="1" smtClean="0"/>
              <a:t>Centrālāzijas</a:t>
            </a:r>
            <a:r>
              <a:rPr lang="lv-LV" sz="2200" dirty="0" smtClean="0"/>
              <a:t> valstīs: Kazahstānā, Kirgizstānā, Tadžikistānā, Turkmenistānā un Uzbekistānā.</a:t>
            </a:r>
          </a:p>
          <a:p>
            <a:r>
              <a:rPr lang="lv-LV" sz="2200" dirty="0" smtClean="0"/>
              <a:t>Studiju programma “Muitas un nodokļu administrēšana”  akreditēta Pasaules Muitas </a:t>
            </a:r>
            <a:r>
              <a:rPr lang="lv-LV" sz="2200" dirty="0" smtClean="0"/>
              <a:t>organizācijā kā atbilstoša starptautiskajiem muitas darbinieku profesiju standartiem.</a:t>
            </a:r>
            <a:endParaRPr lang="lv-LV" sz="2200" dirty="0" smtClean="0"/>
          </a:p>
          <a:p>
            <a:r>
              <a:rPr lang="lv-LV" sz="2200" dirty="0" smtClean="0"/>
              <a:t>Sadarbība ar Latvijas institūcijām (VID, Valsts </a:t>
            </a:r>
            <a:r>
              <a:rPr lang="lv-LV" sz="2200" dirty="0" smtClean="0"/>
              <a:t>robežsardze u.c.)  </a:t>
            </a:r>
            <a:r>
              <a:rPr lang="lv-LV" sz="2200" dirty="0" smtClean="0"/>
              <a:t>, citu valstu pētniecības </a:t>
            </a:r>
            <a:r>
              <a:rPr lang="lv-LV" sz="2200" dirty="0" smtClean="0"/>
              <a:t>centriem (</a:t>
            </a:r>
            <a:r>
              <a:rPr lang="lv-LV" sz="2200" dirty="0"/>
              <a:t>Šveices </a:t>
            </a:r>
            <a:r>
              <a:rPr lang="lv-LV" sz="2200" dirty="0" err="1"/>
              <a:t>Cross-border</a:t>
            </a:r>
            <a:r>
              <a:rPr lang="lv-LV" sz="2200" dirty="0"/>
              <a:t> </a:t>
            </a:r>
            <a:r>
              <a:rPr lang="lv-LV" sz="2200" dirty="0" err="1"/>
              <a:t>Research</a:t>
            </a:r>
            <a:r>
              <a:rPr lang="lv-LV" sz="2200" dirty="0"/>
              <a:t> </a:t>
            </a:r>
            <a:r>
              <a:rPr lang="lv-LV" sz="2200" dirty="0" smtClean="0"/>
              <a:t>Association u.c.),  </a:t>
            </a:r>
            <a:r>
              <a:rPr lang="lv-LV" sz="2200" dirty="0" smtClean="0"/>
              <a:t>, </a:t>
            </a:r>
            <a:r>
              <a:rPr lang="lv-LV" sz="2200" dirty="0" smtClean="0"/>
              <a:t>augstskolām, muitas iestādēm un starptautiskajām </a:t>
            </a:r>
            <a:r>
              <a:rPr lang="lv-LV" sz="2200" dirty="0" smtClean="0"/>
              <a:t>organizācijām muitas kontroles pilnveidošanas, integrētās robežkontroles, piegāžu ķēžu drošības, korupcijas un kontrabandas apkarošanas jomās. </a:t>
            </a:r>
            <a:endParaRPr lang="lv-LV" sz="2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630</TotalTime>
  <Words>574</Words>
  <Application>Microsoft Office PowerPoint</Application>
  <PresentationFormat>Widescreen</PresentationFormat>
  <Paragraphs>103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Malgun Gothic</vt:lpstr>
      <vt:lpstr>Arial</vt:lpstr>
      <vt:lpstr>Batang</vt:lpstr>
      <vt:lpstr>Calibri</vt:lpstr>
      <vt:lpstr>Corbel</vt:lpstr>
      <vt:lpstr>Symbol</vt:lpstr>
      <vt:lpstr>Times New Roman</vt:lpstr>
      <vt:lpstr>Parallax</vt:lpstr>
      <vt:lpstr>Drošība un aizsardzība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Pieredze</vt:lpstr>
      <vt:lpstr>Pieredze</vt:lpstr>
      <vt:lpstr>Projekta “Viedierīču pielietojums operatīvās informācijas apmaiņas realizācijai Zemessardzes vienībās”  rezultātu demonstrācija  (23.-24.04.2016.)  </vt:lpstr>
      <vt:lpstr>Ieguvumi no dalības pētījumu platformā</vt:lpstr>
      <vt:lpstr>Pētījumu platformas darbību ierobežojošie faktori</vt:lpstr>
      <vt:lpstr>Faktori kuri var skart pētījumu platformas dalībniekus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 Anohina</dc:creator>
  <cp:lastModifiedBy>User</cp:lastModifiedBy>
  <cp:revision>72</cp:revision>
  <dcterms:created xsi:type="dcterms:W3CDTF">2016-02-25T12:41:14Z</dcterms:created>
  <dcterms:modified xsi:type="dcterms:W3CDTF">2016-05-23T15:39:57Z</dcterms:modified>
</cp:coreProperties>
</file>