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12192000" cy="6858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340" y="381711"/>
            <a:ext cx="10815319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rgbClr val="00545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545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rgbClr val="00545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75400" y="4381498"/>
            <a:ext cx="5816600" cy="2476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3387" y="216915"/>
            <a:ext cx="11565890" cy="1971675"/>
          </a:xfrm>
          <a:custGeom>
            <a:avLst/>
            <a:gdLst/>
            <a:ahLst/>
            <a:cxnLst/>
            <a:rect l="l" t="t" r="r" b="b"/>
            <a:pathLst>
              <a:path w="11565890" h="1971675">
                <a:moveTo>
                  <a:pt x="11502250" y="0"/>
                </a:moveTo>
                <a:lnTo>
                  <a:pt x="63500" y="0"/>
                </a:lnTo>
                <a:lnTo>
                  <a:pt x="38779" y="4992"/>
                </a:lnTo>
                <a:lnTo>
                  <a:pt x="18595" y="18605"/>
                </a:lnTo>
                <a:lnTo>
                  <a:pt x="4989" y="38790"/>
                </a:lnTo>
                <a:lnTo>
                  <a:pt x="0" y="63500"/>
                </a:lnTo>
                <a:lnTo>
                  <a:pt x="0" y="1907666"/>
                </a:lnTo>
                <a:lnTo>
                  <a:pt x="4989" y="1932430"/>
                </a:lnTo>
                <a:lnTo>
                  <a:pt x="18595" y="1952609"/>
                </a:lnTo>
                <a:lnTo>
                  <a:pt x="38779" y="1966192"/>
                </a:lnTo>
                <a:lnTo>
                  <a:pt x="63500" y="1971166"/>
                </a:lnTo>
                <a:lnTo>
                  <a:pt x="11502250" y="1971166"/>
                </a:lnTo>
                <a:lnTo>
                  <a:pt x="11526959" y="1966192"/>
                </a:lnTo>
                <a:lnTo>
                  <a:pt x="11547144" y="1952609"/>
                </a:lnTo>
                <a:lnTo>
                  <a:pt x="11551760" y="1945766"/>
                </a:lnTo>
                <a:lnTo>
                  <a:pt x="63500" y="1945766"/>
                </a:lnTo>
                <a:lnTo>
                  <a:pt x="48668" y="1942778"/>
                </a:lnTo>
                <a:lnTo>
                  <a:pt x="36558" y="1934622"/>
                </a:lnTo>
                <a:lnTo>
                  <a:pt x="28393" y="1922514"/>
                </a:lnTo>
                <a:lnTo>
                  <a:pt x="25400" y="1907666"/>
                </a:lnTo>
                <a:lnTo>
                  <a:pt x="25400" y="63500"/>
                </a:lnTo>
                <a:lnTo>
                  <a:pt x="28393" y="48652"/>
                </a:lnTo>
                <a:lnTo>
                  <a:pt x="36558" y="36544"/>
                </a:lnTo>
                <a:lnTo>
                  <a:pt x="48668" y="28388"/>
                </a:lnTo>
                <a:lnTo>
                  <a:pt x="63500" y="25400"/>
                </a:lnTo>
                <a:lnTo>
                  <a:pt x="11551727" y="25400"/>
                </a:lnTo>
                <a:lnTo>
                  <a:pt x="11547144" y="18605"/>
                </a:lnTo>
                <a:lnTo>
                  <a:pt x="11526959" y="4992"/>
                </a:lnTo>
                <a:lnTo>
                  <a:pt x="11502250" y="0"/>
                </a:lnTo>
                <a:close/>
              </a:path>
              <a:path w="11565890" h="1971675">
                <a:moveTo>
                  <a:pt x="11551727" y="25400"/>
                </a:moveTo>
                <a:lnTo>
                  <a:pt x="11502250" y="25400"/>
                </a:lnTo>
                <a:lnTo>
                  <a:pt x="11517097" y="28388"/>
                </a:lnTo>
                <a:lnTo>
                  <a:pt x="11529206" y="36544"/>
                </a:lnTo>
                <a:lnTo>
                  <a:pt x="11537361" y="48652"/>
                </a:lnTo>
                <a:lnTo>
                  <a:pt x="11540350" y="63500"/>
                </a:lnTo>
                <a:lnTo>
                  <a:pt x="11540350" y="1907666"/>
                </a:lnTo>
                <a:lnTo>
                  <a:pt x="11537361" y="1922514"/>
                </a:lnTo>
                <a:lnTo>
                  <a:pt x="11529206" y="1934622"/>
                </a:lnTo>
                <a:lnTo>
                  <a:pt x="11517097" y="1942778"/>
                </a:lnTo>
                <a:lnTo>
                  <a:pt x="11502250" y="1945766"/>
                </a:lnTo>
                <a:lnTo>
                  <a:pt x="11551760" y="1945766"/>
                </a:lnTo>
                <a:lnTo>
                  <a:pt x="11560757" y="1932430"/>
                </a:lnTo>
                <a:lnTo>
                  <a:pt x="11565750" y="1907666"/>
                </a:lnTo>
                <a:lnTo>
                  <a:pt x="11565750" y="63500"/>
                </a:lnTo>
                <a:lnTo>
                  <a:pt x="11560757" y="38790"/>
                </a:lnTo>
                <a:lnTo>
                  <a:pt x="11551727" y="25400"/>
                </a:lnTo>
                <a:close/>
              </a:path>
              <a:path w="11565890" h="1971675">
                <a:moveTo>
                  <a:pt x="11509235" y="50800"/>
                </a:moveTo>
                <a:lnTo>
                  <a:pt x="56476" y="50800"/>
                </a:lnTo>
                <a:lnTo>
                  <a:pt x="50800" y="56387"/>
                </a:lnTo>
                <a:lnTo>
                  <a:pt x="50800" y="1914778"/>
                </a:lnTo>
                <a:lnTo>
                  <a:pt x="56476" y="1920366"/>
                </a:lnTo>
                <a:lnTo>
                  <a:pt x="11509235" y="1920366"/>
                </a:lnTo>
                <a:lnTo>
                  <a:pt x="11514950" y="1914778"/>
                </a:lnTo>
                <a:lnTo>
                  <a:pt x="11514950" y="1844166"/>
                </a:lnTo>
                <a:lnTo>
                  <a:pt x="126999" y="1844166"/>
                </a:lnTo>
                <a:lnTo>
                  <a:pt x="126999" y="127000"/>
                </a:lnTo>
                <a:lnTo>
                  <a:pt x="11514950" y="127000"/>
                </a:lnTo>
                <a:lnTo>
                  <a:pt x="11514950" y="56387"/>
                </a:lnTo>
                <a:lnTo>
                  <a:pt x="11509235" y="50800"/>
                </a:lnTo>
                <a:close/>
              </a:path>
              <a:path w="11565890" h="1971675">
                <a:moveTo>
                  <a:pt x="11514950" y="127000"/>
                </a:moveTo>
                <a:lnTo>
                  <a:pt x="11438750" y="127000"/>
                </a:lnTo>
                <a:lnTo>
                  <a:pt x="11438750" y="1844166"/>
                </a:lnTo>
                <a:lnTo>
                  <a:pt x="11514950" y="1844166"/>
                </a:lnTo>
                <a:lnTo>
                  <a:pt x="11514950" y="1270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rgbClr val="00545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75400" y="4381498"/>
            <a:ext cx="5816600" cy="2476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4543" y="380187"/>
            <a:ext cx="6042913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rgbClr val="00545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1408" y="2509519"/>
            <a:ext cx="10489183" cy="3307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545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93881" y="6317192"/>
            <a:ext cx="2470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europass/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aa.gov.lv/en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facebook.com/RTUStudentuserviss" TargetMode="External"/><Relationship Id="rId2" Type="http://schemas.openxmlformats.org/officeDocument/2006/relationships/hyperlink" Target="https://www.rtu.lv/en/studentservic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arjera@rtu.lv" TargetMode="External"/><Relationship Id="rId5" Type="http://schemas.openxmlformats.org/officeDocument/2006/relationships/hyperlink" Target="mailto:ssc@rtu.lv" TargetMode="External"/><Relationship Id="rId4" Type="http://schemas.openxmlformats.org/officeDocument/2006/relationships/hyperlink" Target="mailto:https://www.instagram.com/rtu_studentu_servis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ttps://www.rtu.lv/en/studentservice/career-centre/career-da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0" y="2059969"/>
            <a:ext cx="5513070" cy="2728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en-US" sz="5400" b="1" dirty="0">
                <a:solidFill>
                  <a:srgbClr val="005451"/>
                </a:solidFill>
                <a:latin typeface="Arial"/>
                <a:cs typeface="Arial"/>
              </a:rPr>
              <a:t>Get recruited</a:t>
            </a:r>
          </a:p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endParaRPr lang="en-US" sz="4000" b="1" dirty="0">
              <a:solidFill>
                <a:srgbClr val="005451"/>
              </a:solidFill>
              <a:latin typeface="Arial"/>
              <a:cs typeface="Arial"/>
            </a:endParaRPr>
          </a:p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5451"/>
                </a:solidFill>
                <a:latin typeface="Arial"/>
                <a:cs typeface="Arial"/>
              </a:rPr>
              <a:t>Step by step </a:t>
            </a:r>
          </a:p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 err="1">
                <a:solidFill>
                  <a:srgbClr val="005451"/>
                </a:solidFill>
                <a:latin typeface="Arial"/>
                <a:cs typeface="Arial"/>
              </a:rPr>
              <a:t>guid</a:t>
            </a:r>
            <a:r>
              <a:rPr lang="lv-LV" sz="4000" b="1" dirty="0">
                <a:solidFill>
                  <a:srgbClr val="005451"/>
                </a:solidFill>
                <a:latin typeface="Arial"/>
                <a:cs typeface="Arial"/>
              </a:rPr>
              <a:t>a</a:t>
            </a:r>
            <a:r>
              <a:rPr lang="en-US" sz="4000" b="1" dirty="0" err="1">
                <a:solidFill>
                  <a:srgbClr val="005451"/>
                </a:solidFill>
                <a:latin typeface="Arial"/>
                <a:cs typeface="Arial"/>
              </a:rPr>
              <a:t>nce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876" y="3379089"/>
            <a:ext cx="3013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5451"/>
                </a:solidFill>
                <a:latin typeface="Carlito"/>
                <a:cs typeface="Carlito"/>
              </a:rPr>
              <a:t>RTU </a:t>
            </a:r>
            <a:r>
              <a:rPr sz="2800" b="1" spc="-10" dirty="0">
                <a:solidFill>
                  <a:srgbClr val="005451"/>
                </a:solidFill>
                <a:latin typeface="Carlito"/>
                <a:cs typeface="Carlito"/>
              </a:rPr>
              <a:t>Student</a:t>
            </a:r>
            <a:r>
              <a:rPr sz="2800" b="1" spc="-15" dirty="0">
                <a:solidFill>
                  <a:srgbClr val="005451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005451"/>
                </a:solidFill>
                <a:latin typeface="Carlito"/>
                <a:cs typeface="Carlito"/>
              </a:rPr>
              <a:t>Service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5871" y="2057400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200"/>
                </a:lnTo>
              </a:path>
            </a:pathLst>
          </a:custGeom>
          <a:ln w="19050">
            <a:solidFill>
              <a:srgbClr val="0094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19281" y="6317192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A6A6A6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697" y="814197"/>
            <a:ext cx="11766931" cy="501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459" y="719480"/>
            <a:ext cx="11705082" cy="5267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313" y="818552"/>
            <a:ext cx="11539346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410" y="763435"/>
            <a:ext cx="11773154" cy="5086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345" y="586968"/>
            <a:ext cx="11473815" cy="5074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789" y="603084"/>
            <a:ext cx="11550396" cy="5196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903223"/>
            <a:ext cx="9807575" cy="453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solidFill>
                  <a:srgbClr val="005451"/>
                </a:solidFill>
                <a:latin typeface="Arial"/>
                <a:cs typeface="Arial"/>
              </a:rPr>
              <a:t>If you have a struggle, what format to</a:t>
            </a:r>
            <a:r>
              <a:rPr sz="3700" spc="21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3700" spc="-5" dirty="0">
                <a:solidFill>
                  <a:srgbClr val="005451"/>
                </a:solidFill>
                <a:latin typeface="Arial"/>
                <a:cs typeface="Arial"/>
              </a:rPr>
              <a:t>choose...</a:t>
            </a:r>
            <a:endParaRPr sz="3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700" spc="-5" dirty="0">
                <a:solidFill>
                  <a:srgbClr val="005451"/>
                </a:solidFill>
                <a:latin typeface="Arial"/>
                <a:cs typeface="Arial"/>
              </a:rPr>
              <a:t>...any CV format is good, if it</a:t>
            </a:r>
            <a:r>
              <a:rPr sz="3700" spc="4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3700" spc="-5" dirty="0">
                <a:solidFill>
                  <a:srgbClr val="005451"/>
                </a:solidFill>
                <a:latin typeface="Arial"/>
                <a:cs typeface="Arial"/>
              </a:rPr>
              <a:t>is:</a:t>
            </a:r>
            <a:endParaRPr sz="3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>
              <a:latin typeface="Arial"/>
              <a:cs typeface="Arial"/>
            </a:endParaRPr>
          </a:p>
          <a:p>
            <a:pPr marL="485140" indent="-473075">
              <a:lnSpc>
                <a:spcPct val="100000"/>
              </a:lnSpc>
              <a:buFont typeface="Wingdings"/>
              <a:buChar char=""/>
              <a:tabLst>
                <a:tab pos="485140" algn="l"/>
                <a:tab pos="485775" algn="l"/>
              </a:tabLst>
            </a:pPr>
            <a:r>
              <a:rPr sz="3700" spc="-5" dirty="0">
                <a:solidFill>
                  <a:srgbClr val="005451"/>
                </a:solidFill>
                <a:latin typeface="Arial"/>
                <a:cs typeface="Arial"/>
              </a:rPr>
              <a:t>consistent with job</a:t>
            </a:r>
            <a:r>
              <a:rPr sz="3700" spc="9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3700" spc="-5" dirty="0">
                <a:solidFill>
                  <a:srgbClr val="005451"/>
                </a:solidFill>
                <a:latin typeface="Arial"/>
                <a:cs typeface="Arial"/>
              </a:rPr>
              <a:t>position,</a:t>
            </a:r>
            <a:endParaRPr sz="3700">
              <a:latin typeface="Arial"/>
              <a:cs typeface="Arial"/>
            </a:endParaRPr>
          </a:p>
          <a:p>
            <a:pPr marL="485140" indent="-473075">
              <a:lnSpc>
                <a:spcPct val="100000"/>
              </a:lnSpc>
              <a:buFont typeface="Wingdings"/>
              <a:buChar char=""/>
              <a:tabLst>
                <a:tab pos="485140" algn="l"/>
                <a:tab pos="485775" algn="l"/>
              </a:tabLst>
            </a:pPr>
            <a:r>
              <a:rPr sz="3700" spc="-5" dirty="0">
                <a:solidFill>
                  <a:srgbClr val="005451"/>
                </a:solidFill>
                <a:latin typeface="Arial"/>
                <a:cs typeface="Arial"/>
              </a:rPr>
              <a:t>clear</a:t>
            </a:r>
            <a:r>
              <a:rPr sz="3700" spc="2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3700" spc="-5" dirty="0">
                <a:solidFill>
                  <a:srgbClr val="005451"/>
                </a:solidFill>
                <a:latin typeface="Arial"/>
                <a:cs typeface="Arial"/>
              </a:rPr>
              <a:t>written,</a:t>
            </a:r>
            <a:endParaRPr sz="3700">
              <a:latin typeface="Arial"/>
              <a:cs typeface="Arial"/>
            </a:endParaRPr>
          </a:p>
          <a:p>
            <a:pPr marL="485140" indent="-473075">
              <a:lnSpc>
                <a:spcPct val="100000"/>
              </a:lnSpc>
              <a:buFont typeface="Wingdings"/>
              <a:buChar char=""/>
              <a:tabLst>
                <a:tab pos="485140" algn="l"/>
                <a:tab pos="485775" algn="l"/>
              </a:tabLst>
            </a:pPr>
            <a:r>
              <a:rPr sz="3700" spc="-5" dirty="0">
                <a:solidFill>
                  <a:srgbClr val="005451"/>
                </a:solidFill>
                <a:latin typeface="Arial"/>
                <a:cs typeface="Arial"/>
              </a:rPr>
              <a:t>well</a:t>
            </a:r>
            <a:r>
              <a:rPr sz="3700" spc="2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3700" spc="-5" dirty="0">
                <a:solidFill>
                  <a:srgbClr val="005451"/>
                </a:solidFill>
                <a:latin typeface="Arial"/>
                <a:cs typeface="Arial"/>
              </a:rPr>
              <a:t>structured,</a:t>
            </a:r>
            <a:endParaRPr sz="3700">
              <a:latin typeface="Arial"/>
              <a:cs typeface="Arial"/>
            </a:endParaRPr>
          </a:p>
          <a:p>
            <a:pPr marL="485140" indent="-473075">
              <a:lnSpc>
                <a:spcPct val="100000"/>
              </a:lnSpc>
              <a:buFont typeface="Wingdings"/>
              <a:buChar char=""/>
              <a:tabLst>
                <a:tab pos="485140" algn="l"/>
                <a:tab pos="485775" algn="l"/>
              </a:tabLst>
            </a:pPr>
            <a:r>
              <a:rPr sz="3700" spc="-5" dirty="0">
                <a:solidFill>
                  <a:srgbClr val="005451"/>
                </a:solidFill>
                <a:latin typeface="Arial"/>
                <a:cs typeface="Arial"/>
              </a:rPr>
              <a:t>contains all needed</a:t>
            </a:r>
            <a:r>
              <a:rPr sz="3700" spc="9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3700" spc="-5" dirty="0">
                <a:solidFill>
                  <a:srgbClr val="005451"/>
                </a:solidFill>
                <a:latin typeface="Arial"/>
                <a:cs typeface="Arial"/>
              </a:rPr>
              <a:t>information.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981" y="6329892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A6A6A6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75400" y="4381498"/>
            <a:ext cx="5816600" cy="2476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80" y="257683"/>
            <a:ext cx="4459605" cy="6306820"/>
          </a:xfrm>
          <a:custGeom>
            <a:avLst/>
            <a:gdLst/>
            <a:ahLst/>
            <a:cxnLst/>
            <a:rect l="l" t="t" r="r" b="b"/>
            <a:pathLst>
              <a:path w="4459605" h="6306820">
                <a:moveTo>
                  <a:pt x="4395774" y="0"/>
                </a:moveTo>
                <a:lnTo>
                  <a:pt x="63500" y="0"/>
                </a:lnTo>
                <a:lnTo>
                  <a:pt x="38785" y="4992"/>
                </a:lnTo>
                <a:lnTo>
                  <a:pt x="18600" y="18605"/>
                </a:lnTo>
                <a:lnTo>
                  <a:pt x="4990" y="38790"/>
                </a:lnTo>
                <a:lnTo>
                  <a:pt x="0" y="63500"/>
                </a:lnTo>
                <a:lnTo>
                  <a:pt x="0" y="6243040"/>
                </a:lnTo>
                <a:lnTo>
                  <a:pt x="4990" y="6267760"/>
                </a:lnTo>
                <a:lnTo>
                  <a:pt x="18600" y="6287944"/>
                </a:lnTo>
                <a:lnTo>
                  <a:pt x="38785" y="6301551"/>
                </a:lnTo>
                <a:lnTo>
                  <a:pt x="63500" y="6306540"/>
                </a:lnTo>
                <a:lnTo>
                  <a:pt x="4395774" y="6306540"/>
                </a:lnTo>
                <a:lnTo>
                  <a:pt x="4420484" y="6301551"/>
                </a:lnTo>
                <a:lnTo>
                  <a:pt x="4440669" y="6287944"/>
                </a:lnTo>
                <a:lnTo>
                  <a:pt x="4445258" y="6281140"/>
                </a:lnTo>
                <a:lnTo>
                  <a:pt x="63500" y="6281140"/>
                </a:lnTo>
                <a:lnTo>
                  <a:pt x="48668" y="6278146"/>
                </a:lnTo>
                <a:lnTo>
                  <a:pt x="36558" y="6269982"/>
                </a:lnTo>
                <a:lnTo>
                  <a:pt x="28393" y="6257871"/>
                </a:lnTo>
                <a:lnTo>
                  <a:pt x="25400" y="6243040"/>
                </a:lnTo>
                <a:lnTo>
                  <a:pt x="25400" y="63500"/>
                </a:lnTo>
                <a:lnTo>
                  <a:pt x="28393" y="48652"/>
                </a:lnTo>
                <a:lnTo>
                  <a:pt x="36558" y="36544"/>
                </a:lnTo>
                <a:lnTo>
                  <a:pt x="48668" y="28388"/>
                </a:lnTo>
                <a:lnTo>
                  <a:pt x="63500" y="25400"/>
                </a:lnTo>
                <a:lnTo>
                  <a:pt x="4445251" y="25400"/>
                </a:lnTo>
                <a:lnTo>
                  <a:pt x="4440669" y="18605"/>
                </a:lnTo>
                <a:lnTo>
                  <a:pt x="4420484" y="4992"/>
                </a:lnTo>
                <a:lnTo>
                  <a:pt x="4395774" y="0"/>
                </a:lnTo>
                <a:close/>
              </a:path>
              <a:path w="4459605" h="6306820">
                <a:moveTo>
                  <a:pt x="4445251" y="25400"/>
                </a:moveTo>
                <a:lnTo>
                  <a:pt x="4395774" y="25400"/>
                </a:lnTo>
                <a:lnTo>
                  <a:pt x="4410621" y="28388"/>
                </a:lnTo>
                <a:lnTo>
                  <a:pt x="4422730" y="36544"/>
                </a:lnTo>
                <a:lnTo>
                  <a:pt x="4430886" y="48652"/>
                </a:lnTo>
                <a:lnTo>
                  <a:pt x="4433874" y="63500"/>
                </a:lnTo>
                <a:lnTo>
                  <a:pt x="4433874" y="6243040"/>
                </a:lnTo>
                <a:lnTo>
                  <a:pt x="4430886" y="6257871"/>
                </a:lnTo>
                <a:lnTo>
                  <a:pt x="4422730" y="6269982"/>
                </a:lnTo>
                <a:lnTo>
                  <a:pt x="4410621" y="6278146"/>
                </a:lnTo>
                <a:lnTo>
                  <a:pt x="4395774" y="6281140"/>
                </a:lnTo>
                <a:lnTo>
                  <a:pt x="4445258" y="6281140"/>
                </a:lnTo>
                <a:lnTo>
                  <a:pt x="4454282" y="6267760"/>
                </a:lnTo>
                <a:lnTo>
                  <a:pt x="4459274" y="6243040"/>
                </a:lnTo>
                <a:lnTo>
                  <a:pt x="4459274" y="63500"/>
                </a:lnTo>
                <a:lnTo>
                  <a:pt x="4454282" y="38790"/>
                </a:lnTo>
                <a:lnTo>
                  <a:pt x="4445251" y="25400"/>
                </a:lnTo>
                <a:close/>
              </a:path>
              <a:path w="4459605" h="6306820">
                <a:moveTo>
                  <a:pt x="4402759" y="50800"/>
                </a:moveTo>
                <a:lnTo>
                  <a:pt x="56489" y="50800"/>
                </a:lnTo>
                <a:lnTo>
                  <a:pt x="50800" y="56515"/>
                </a:lnTo>
                <a:lnTo>
                  <a:pt x="50800" y="6250051"/>
                </a:lnTo>
                <a:lnTo>
                  <a:pt x="56489" y="6255740"/>
                </a:lnTo>
                <a:lnTo>
                  <a:pt x="4402759" y="6255740"/>
                </a:lnTo>
                <a:lnTo>
                  <a:pt x="4408474" y="6250051"/>
                </a:lnTo>
                <a:lnTo>
                  <a:pt x="4408474" y="6179540"/>
                </a:lnTo>
                <a:lnTo>
                  <a:pt x="127000" y="6179540"/>
                </a:lnTo>
                <a:lnTo>
                  <a:pt x="127000" y="127000"/>
                </a:lnTo>
                <a:lnTo>
                  <a:pt x="4408474" y="127000"/>
                </a:lnTo>
                <a:lnTo>
                  <a:pt x="4408474" y="56515"/>
                </a:lnTo>
                <a:lnTo>
                  <a:pt x="4402759" y="50800"/>
                </a:lnTo>
                <a:close/>
              </a:path>
              <a:path w="4459605" h="6306820">
                <a:moveTo>
                  <a:pt x="4408474" y="127000"/>
                </a:moveTo>
                <a:lnTo>
                  <a:pt x="4332274" y="127000"/>
                </a:lnTo>
                <a:lnTo>
                  <a:pt x="4332274" y="6179540"/>
                </a:lnTo>
                <a:lnTo>
                  <a:pt x="4408474" y="6179540"/>
                </a:lnTo>
                <a:lnTo>
                  <a:pt x="4408474" y="127000"/>
                </a:lnTo>
                <a:close/>
              </a:path>
            </a:pathLst>
          </a:custGeom>
          <a:solidFill>
            <a:srgbClr val="58585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3016" y="1532635"/>
            <a:ext cx="3478529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005451"/>
                </a:solidFill>
                <a:latin typeface="Arial"/>
                <a:cs typeface="Arial"/>
              </a:rPr>
              <a:t>CV</a:t>
            </a:r>
            <a:endParaRPr sz="48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4800" b="1" spc="-5" dirty="0">
                <a:solidFill>
                  <a:srgbClr val="005451"/>
                </a:solidFill>
                <a:latin typeface="Arial"/>
                <a:cs typeface="Arial"/>
              </a:rPr>
              <a:t>structure  </a:t>
            </a:r>
            <a:r>
              <a:rPr sz="4800" b="1" dirty="0">
                <a:solidFill>
                  <a:srgbClr val="005451"/>
                </a:solidFill>
                <a:latin typeface="Arial"/>
                <a:cs typeface="Arial"/>
              </a:rPr>
              <a:t>and</a:t>
            </a:r>
            <a:r>
              <a:rPr sz="4800" b="1" spc="-8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005451"/>
                </a:solidFill>
                <a:latin typeface="Arial"/>
                <a:cs typeface="Arial"/>
              </a:rPr>
              <a:t>content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1120" y="3910329"/>
            <a:ext cx="2586990" cy="0"/>
          </a:xfrm>
          <a:custGeom>
            <a:avLst/>
            <a:gdLst/>
            <a:ahLst/>
            <a:cxnLst/>
            <a:rect l="l" t="t" r="r" b="b"/>
            <a:pathLst>
              <a:path w="2586990">
                <a:moveTo>
                  <a:pt x="0" y="0"/>
                </a:moveTo>
                <a:lnTo>
                  <a:pt x="2586748" y="0"/>
                </a:lnTo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5546" y="626745"/>
            <a:ext cx="6540500" cy="492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953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Photo: it is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not </a:t>
            </a:r>
            <a:r>
              <a:rPr sz="2400" spc="-20" dirty="0">
                <a:solidFill>
                  <a:srgbClr val="005451"/>
                </a:solidFill>
                <a:latin typeface="Arial"/>
                <a:cs typeface="Arial"/>
              </a:rPr>
              <a:t>obligatory,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but if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you choose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to  use photo, take a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professional</a:t>
            </a:r>
            <a:r>
              <a:rPr sz="2400" spc="-1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one.</a:t>
            </a:r>
            <a:endParaRPr sz="2400">
              <a:latin typeface="Arial"/>
              <a:cs typeface="Arial"/>
            </a:endParaRPr>
          </a:p>
          <a:p>
            <a:pPr marL="355600" marR="922019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Personal data: name, surname,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e-mail, 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telephone, address</a:t>
            </a:r>
            <a:r>
              <a:rPr sz="2400" spc="3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(factual).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Profile: short description, professional</a:t>
            </a:r>
            <a:r>
              <a:rPr sz="2400" spc="8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aims,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limitations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(if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you have</a:t>
            </a:r>
            <a:r>
              <a:rPr sz="2400" spc="1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some).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Education: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start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with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 current.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Experience: work</a:t>
            </a:r>
            <a:r>
              <a:rPr sz="2400" spc="4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experience.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Additional experience: you can add info about  projects, volonteering,</a:t>
            </a:r>
            <a:r>
              <a:rPr sz="2400" spc="3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exchange.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Languages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Skills: technical,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soft</a:t>
            </a:r>
            <a:r>
              <a:rPr sz="2400" spc="2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skills.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5546" y="6041237"/>
            <a:ext cx="4434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Optional: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references,</a:t>
            </a:r>
            <a:r>
              <a:rPr sz="2400" spc="-3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hobbies.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9075" y="2252294"/>
            <a:ext cx="19697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5080" indent="-132715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5451"/>
                </a:solidFill>
                <a:latin typeface="Arial"/>
                <a:cs typeface="Arial"/>
              </a:rPr>
              <a:t>Cover  </a:t>
            </a:r>
            <a:r>
              <a:rPr sz="5400" b="1" spc="-5" dirty="0">
                <a:solidFill>
                  <a:srgbClr val="005451"/>
                </a:solidFill>
                <a:latin typeface="Arial"/>
                <a:cs typeface="Arial"/>
              </a:rPr>
              <a:t>letter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54296" y="2057400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200"/>
                </a:lnTo>
              </a:path>
            </a:pathLst>
          </a:custGeom>
          <a:ln w="19050">
            <a:solidFill>
              <a:srgbClr val="0094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09742" y="1204341"/>
            <a:ext cx="3899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5451"/>
                </a:solidFill>
                <a:latin typeface="Arial"/>
                <a:cs typeface="Arial"/>
              </a:rPr>
              <a:t>Questions to</a:t>
            </a:r>
            <a:r>
              <a:rPr sz="2800" b="1" spc="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5451"/>
                </a:solidFill>
                <a:latin typeface="Arial"/>
                <a:cs typeface="Arial"/>
              </a:rPr>
              <a:t>concider: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0683" y="2228849"/>
            <a:ext cx="5946775" cy="369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3909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5451"/>
                </a:solidFill>
                <a:latin typeface="Arial"/>
                <a:cs typeface="Arial"/>
              </a:rPr>
              <a:t>What kind of impression I want to  make?</a:t>
            </a:r>
            <a:endParaRPr sz="2800">
              <a:latin typeface="Arial"/>
              <a:cs typeface="Arial"/>
            </a:endParaRPr>
          </a:p>
          <a:p>
            <a:pPr marL="355600" marR="617220" indent="-34290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5451"/>
                </a:solidFill>
                <a:latin typeface="Arial"/>
                <a:cs typeface="Arial"/>
              </a:rPr>
              <a:t>What </a:t>
            </a:r>
            <a:r>
              <a:rPr sz="2800" dirty="0">
                <a:solidFill>
                  <a:srgbClr val="005451"/>
                </a:solidFill>
                <a:latin typeface="Arial"/>
                <a:cs typeface="Arial"/>
              </a:rPr>
              <a:t>I know </a:t>
            </a:r>
            <a:r>
              <a:rPr sz="2800" spc="-5" dirty="0">
                <a:solidFill>
                  <a:srgbClr val="005451"/>
                </a:solidFill>
                <a:latin typeface="Arial"/>
                <a:cs typeface="Arial"/>
              </a:rPr>
              <a:t>about </a:t>
            </a:r>
            <a:r>
              <a:rPr sz="2800" dirty="0">
                <a:solidFill>
                  <a:srgbClr val="005451"/>
                </a:solidFill>
                <a:latin typeface="Arial"/>
                <a:cs typeface="Arial"/>
              </a:rPr>
              <a:t>position</a:t>
            </a:r>
            <a:r>
              <a:rPr sz="2800" spc="-4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5451"/>
                </a:solidFill>
                <a:latin typeface="Arial"/>
                <a:cs typeface="Arial"/>
              </a:rPr>
              <a:t>and  company?</a:t>
            </a:r>
            <a:endParaRPr sz="2800">
              <a:latin typeface="Arial"/>
              <a:cs typeface="Arial"/>
            </a:endParaRPr>
          </a:p>
          <a:p>
            <a:pPr marL="355600" marR="815975" indent="-34290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5451"/>
                </a:solidFill>
                <a:latin typeface="Arial"/>
                <a:cs typeface="Arial"/>
              </a:rPr>
              <a:t>How will I explain my value </a:t>
            </a:r>
            <a:r>
              <a:rPr sz="2800" dirty="0">
                <a:solidFill>
                  <a:srgbClr val="005451"/>
                </a:solidFill>
                <a:latin typeface="Arial"/>
                <a:cs typeface="Arial"/>
              </a:rPr>
              <a:t>for  company?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5451"/>
                </a:solidFill>
                <a:latin typeface="Arial"/>
                <a:cs typeface="Arial"/>
              </a:rPr>
              <a:t>How my </a:t>
            </a:r>
            <a:r>
              <a:rPr sz="2800" dirty="0">
                <a:solidFill>
                  <a:srgbClr val="005451"/>
                </a:solidFill>
                <a:latin typeface="Arial"/>
                <a:cs typeface="Arial"/>
              </a:rPr>
              <a:t>skills </a:t>
            </a:r>
            <a:r>
              <a:rPr sz="2800" spc="-5" dirty="0">
                <a:solidFill>
                  <a:srgbClr val="005451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005451"/>
                </a:solidFill>
                <a:latin typeface="Arial"/>
                <a:cs typeface="Arial"/>
              </a:rPr>
              <a:t>experience </a:t>
            </a:r>
            <a:r>
              <a:rPr sz="2800" spc="-5" dirty="0">
                <a:solidFill>
                  <a:srgbClr val="005451"/>
                </a:solidFill>
                <a:latin typeface="Arial"/>
                <a:cs typeface="Arial"/>
              </a:rPr>
              <a:t>meet  </a:t>
            </a:r>
            <a:r>
              <a:rPr sz="2800" dirty="0">
                <a:solidFill>
                  <a:srgbClr val="005451"/>
                </a:solidFill>
                <a:latin typeface="Arial"/>
                <a:cs typeface="Arial"/>
              </a:rPr>
              <a:t>company</a:t>
            </a:r>
            <a:r>
              <a:rPr sz="2800" spc="1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5451"/>
                </a:solidFill>
                <a:latin typeface="Arial"/>
                <a:cs typeface="Arial"/>
              </a:rPr>
              <a:t>requirements?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5215" y="792226"/>
            <a:ext cx="40646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Cover</a:t>
            </a:r>
            <a:r>
              <a:rPr sz="5400" spc="-55" dirty="0"/>
              <a:t> </a:t>
            </a:r>
            <a:r>
              <a:rPr sz="5400" spc="-5" dirty="0"/>
              <a:t>letter: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985215" y="2491867"/>
            <a:ext cx="7372350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005451"/>
                </a:solidFill>
                <a:latin typeface="Arial"/>
                <a:cs typeface="Arial"/>
              </a:rPr>
              <a:t>Creating more personal picture of</a:t>
            </a:r>
            <a:r>
              <a:rPr sz="2000" spc="-114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451"/>
                </a:solidFill>
                <a:latin typeface="Arial"/>
                <a:cs typeface="Arial"/>
              </a:rPr>
              <a:t>you.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5451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005451"/>
                </a:solidFill>
                <a:latin typeface="Arial"/>
                <a:cs typeface="Arial"/>
              </a:rPr>
              <a:t>Providing your</a:t>
            </a:r>
            <a:r>
              <a:rPr sz="2000" spc="-4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451"/>
                </a:solidFill>
                <a:latin typeface="Arial"/>
                <a:cs typeface="Arial"/>
              </a:rPr>
              <a:t>motivation.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5451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005451"/>
                </a:solidFill>
                <a:latin typeface="Arial"/>
                <a:cs typeface="Arial"/>
              </a:rPr>
              <a:t>Explaining what allows you to be succesfull in current</a:t>
            </a:r>
            <a:r>
              <a:rPr sz="2000" spc="-14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451"/>
                </a:solidFill>
                <a:latin typeface="Arial"/>
                <a:cs typeface="Arial"/>
              </a:rPr>
              <a:t>position.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861" y="5697423"/>
            <a:ext cx="4076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8A5BA3"/>
                </a:solidFill>
                <a:uFill>
                  <a:solidFill>
                    <a:srgbClr val="8A5BA3"/>
                  </a:solidFill>
                </a:uFill>
                <a:latin typeface="Arial"/>
                <a:cs typeface="Arial"/>
                <a:hlinkClick r:id="rId2"/>
              </a:rPr>
              <a:t>https://europa.eu/europass/en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38" y="1699641"/>
            <a:ext cx="3674745" cy="502920"/>
          </a:xfrm>
          <a:custGeom>
            <a:avLst/>
            <a:gdLst/>
            <a:ahLst/>
            <a:cxnLst/>
            <a:rect l="l" t="t" r="r" b="b"/>
            <a:pathLst>
              <a:path w="3674745" h="502919">
                <a:moveTo>
                  <a:pt x="3674491" y="0"/>
                </a:moveTo>
                <a:lnTo>
                  <a:pt x="0" y="0"/>
                </a:lnTo>
                <a:lnTo>
                  <a:pt x="0" y="502920"/>
                </a:lnTo>
                <a:lnTo>
                  <a:pt x="3674491" y="502920"/>
                </a:lnTo>
                <a:lnTo>
                  <a:pt x="3674491" y="0"/>
                </a:lnTo>
                <a:close/>
              </a:path>
            </a:pathLst>
          </a:custGeom>
          <a:solidFill>
            <a:srgbClr val="0054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2469" y="4897628"/>
            <a:ext cx="316230" cy="272415"/>
          </a:xfrm>
          <a:custGeom>
            <a:avLst/>
            <a:gdLst/>
            <a:ahLst/>
            <a:cxnLst/>
            <a:rect l="l" t="t" r="r" b="b"/>
            <a:pathLst>
              <a:path w="316230" h="272414">
                <a:moveTo>
                  <a:pt x="315975" y="0"/>
                </a:moveTo>
                <a:lnTo>
                  <a:pt x="0" y="0"/>
                </a:lnTo>
                <a:lnTo>
                  <a:pt x="157987" y="272415"/>
                </a:lnTo>
                <a:lnTo>
                  <a:pt x="315975" y="0"/>
                </a:lnTo>
                <a:close/>
              </a:path>
            </a:pathLst>
          </a:custGeom>
          <a:solidFill>
            <a:srgbClr val="0054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6335" y="2275713"/>
            <a:ext cx="3668395" cy="2624455"/>
          </a:xfrm>
          <a:prstGeom prst="rect">
            <a:avLst/>
          </a:prstGeom>
          <a:solidFill>
            <a:srgbClr val="005451"/>
          </a:solidFill>
        </p:spPr>
        <p:txBody>
          <a:bodyPr vert="horz" wrap="square" lIns="0" tIns="176530" rIns="0" bIns="0" rtlCol="0">
            <a:spAutoFit/>
          </a:bodyPr>
          <a:lstStyle/>
          <a:p>
            <a:pPr marL="380365" marR="392430" indent="-3175" algn="ctr">
              <a:lnSpc>
                <a:spcPct val="100000"/>
              </a:lnSpc>
              <a:spcBef>
                <a:spcPts val="139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Before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start 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career  journey –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please,  check for official  formalities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15739-833E-4870-9C58-7FB9A4497AA1}"/>
              </a:ext>
            </a:extLst>
          </p:cNvPr>
          <p:cNvSpPr txBox="1"/>
          <p:nvPr/>
        </p:nvSpPr>
        <p:spPr>
          <a:xfrm>
            <a:off x="5713687" y="2898317"/>
            <a:ext cx="569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>
                <a:hlinkClick r:id="rId2"/>
              </a:rPr>
              <a:t>https://www.liaa.gov.lv/en</a:t>
            </a:r>
            <a:r>
              <a:rPr lang="lv-LV" sz="4000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3327" y="516636"/>
            <a:ext cx="7552944" cy="591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2981"/>
            <a:ext cx="5871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Check before</a:t>
            </a:r>
            <a:r>
              <a:rPr sz="4400" spc="-45" dirty="0"/>
              <a:t> </a:t>
            </a:r>
            <a:r>
              <a:rPr sz="4400" dirty="0"/>
              <a:t>sending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530795"/>
            <a:ext cx="9176385" cy="39770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24510" indent="-512445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524510" algn="l"/>
                <a:tab pos="525145" algn="l"/>
              </a:tabLst>
            </a:pP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Good </a:t>
            </a:r>
            <a:r>
              <a:rPr sz="2400" spc="-15" dirty="0">
                <a:solidFill>
                  <a:srgbClr val="005451"/>
                </a:solidFill>
                <a:latin typeface="Arial"/>
                <a:cs typeface="Arial"/>
              </a:rPr>
              <a:t>grammar,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clear</a:t>
            </a:r>
            <a:r>
              <a:rPr sz="2400" spc="1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structure.</a:t>
            </a:r>
            <a:endParaRPr sz="2400">
              <a:latin typeface="Arial"/>
              <a:cs typeface="Arial"/>
            </a:endParaRPr>
          </a:p>
          <a:p>
            <a:pPr marL="524510" indent="-512445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524510" algn="l"/>
                <a:tab pos="525145" algn="l"/>
              </a:tabLst>
            </a:pP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One font type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size.</a:t>
            </a:r>
            <a:endParaRPr sz="2400">
              <a:latin typeface="Arial"/>
              <a:cs typeface="Arial"/>
            </a:endParaRPr>
          </a:p>
          <a:p>
            <a:pPr marL="518795" indent="-50673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518795" algn="l"/>
                <a:tab pos="519430" algn="l"/>
              </a:tabLst>
            </a:pPr>
            <a:r>
              <a:rPr sz="2400" spc="-70" dirty="0">
                <a:solidFill>
                  <a:srgbClr val="005451"/>
                </a:solidFill>
                <a:latin typeface="Arial"/>
                <a:cs typeface="Arial"/>
              </a:rPr>
              <a:t>Text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adapted for</a:t>
            </a:r>
            <a:r>
              <a:rPr sz="2400" spc="8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5451"/>
                </a:solidFill>
                <a:latin typeface="Arial"/>
                <a:cs typeface="Arial"/>
              </a:rPr>
              <a:t>vacancy.</a:t>
            </a:r>
            <a:endParaRPr sz="2400">
              <a:latin typeface="Arial"/>
              <a:cs typeface="Arial"/>
            </a:endParaRPr>
          </a:p>
          <a:p>
            <a:pPr marL="524510" indent="-51244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524510" algn="l"/>
                <a:tab pos="525145" algn="l"/>
              </a:tabLst>
            </a:pP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Same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language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as the job</a:t>
            </a:r>
            <a:r>
              <a:rPr sz="2400" spc="3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5451"/>
                </a:solidFill>
                <a:latin typeface="Arial"/>
                <a:cs typeface="Arial"/>
              </a:rPr>
              <a:t>ad.</a:t>
            </a:r>
            <a:endParaRPr sz="2400">
              <a:latin typeface="Arial"/>
              <a:cs typeface="Arial"/>
            </a:endParaRPr>
          </a:p>
          <a:p>
            <a:pPr marL="524510" indent="-512445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524510" algn="l"/>
                <a:tab pos="525145" algn="l"/>
              </a:tabLst>
            </a:pP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Correct contact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information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of</a:t>
            </a:r>
            <a:r>
              <a:rPr sz="2400" spc="3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5451"/>
                </a:solidFill>
                <a:latin typeface="Arial"/>
                <a:cs typeface="Arial"/>
              </a:rPr>
              <a:t>yours.</a:t>
            </a:r>
            <a:endParaRPr sz="2400">
              <a:latin typeface="Arial"/>
              <a:cs typeface="Arial"/>
            </a:endParaRPr>
          </a:p>
          <a:p>
            <a:pPr marL="524510" indent="-51244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524510" algn="l"/>
                <a:tab pos="525145" algn="l"/>
              </a:tabLst>
            </a:pP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Correct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name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CV and cover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letter (e.g.,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 name_surname_CV).</a:t>
            </a:r>
            <a:endParaRPr sz="2400">
              <a:latin typeface="Arial"/>
              <a:cs typeface="Arial"/>
            </a:endParaRPr>
          </a:p>
          <a:p>
            <a:pPr marL="524510" indent="-512445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524510" algn="l"/>
                <a:tab pos="525145" algn="l"/>
              </a:tabLst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CV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and Cover letter saved in</a:t>
            </a:r>
            <a:r>
              <a:rPr sz="2400" spc="-2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PDF</a:t>
            </a:r>
            <a:endParaRPr sz="2400">
              <a:latin typeface="Arial"/>
              <a:cs typeface="Arial"/>
            </a:endParaRPr>
          </a:p>
          <a:p>
            <a:pPr marL="524510" indent="-51244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524510" algn="l"/>
                <a:tab pos="525145" algn="l"/>
              </a:tabLst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CV is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longer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2 pages, Cover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letter –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1</a:t>
            </a:r>
            <a:r>
              <a:rPr sz="2400" spc="2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page.</a:t>
            </a:r>
            <a:endParaRPr sz="2400">
              <a:latin typeface="Arial"/>
              <a:cs typeface="Arial"/>
            </a:endParaRPr>
          </a:p>
          <a:p>
            <a:pPr marL="524510" indent="-51244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524510" algn="l"/>
                <a:tab pos="525145" algn="l"/>
              </a:tabLst>
            </a:pP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Give someone to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read before</a:t>
            </a:r>
            <a:r>
              <a:rPr sz="2400" spc="3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sending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211400"/>
            <a:ext cx="29984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5451"/>
                </a:solidFill>
                <a:latin typeface="Arial"/>
                <a:cs typeface="Arial"/>
              </a:rPr>
              <a:t>Job  </a:t>
            </a:r>
            <a:r>
              <a:rPr sz="5400" b="1" spc="-5" dirty="0">
                <a:solidFill>
                  <a:srgbClr val="005451"/>
                </a:solidFill>
                <a:latin typeface="Arial"/>
                <a:cs typeface="Arial"/>
              </a:rPr>
              <a:t>interview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54296" y="2057400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200"/>
                </a:lnTo>
              </a:path>
            </a:pathLst>
          </a:custGeom>
          <a:ln w="19050">
            <a:solidFill>
              <a:srgbClr val="0094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55489" y="1136650"/>
            <a:ext cx="6108065" cy="13919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sz="3200" b="0" spc="-5" dirty="0">
                <a:latin typeface="Arial"/>
                <a:cs typeface="Arial"/>
              </a:rPr>
              <a:t>Depending </a:t>
            </a:r>
            <a:r>
              <a:rPr sz="3200" b="0" dirty="0">
                <a:latin typeface="Arial"/>
                <a:cs typeface="Arial"/>
              </a:rPr>
              <a:t>on </a:t>
            </a:r>
            <a:r>
              <a:rPr sz="3200" b="0" spc="-5" dirty="0">
                <a:latin typeface="Arial"/>
                <a:cs typeface="Arial"/>
              </a:rPr>
              <a:t>the </a:t>
            </a:r>
            <a:r>
              <a:rPr sz="3200" b="0" spc="-35" dirty="0">
                <a:latin typeface="Arial"/>
                <a:cs typeface="Arial"/>
              </a:rPr>
              <a:t>company,</a:t>
            </a:r>
            <a:r>
              <a:rPr sz="3200" b="0" spc="-7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there  </a:t>
            </a:r>
            <a:r>
              <a:rPr sz="3200" b="0" dirty="0">
                <a:latin typeface="Arial"/>
                <a:cs typeface="Arial"/>
              </a:rPr>
              <a:t>are various ways of </a:t>
            </a:r>
            <a:r>
              <a:rPr sz="3200" b="0" spc="-5" dirty="0">
                <a:latin typeface="Arial"/>
                <a:cs typeface="Arial"/>
              </a:rPr>
              <a:t>holding </a:t>
            </a:r>
            <a:r>
              <a:rPr sz="3200" b="0" dirty="0">
                <a:latin typeface="Arial"/>
                <a:cs typeface="Arial"/>
              </a:rPr>
              <a:t>a </a:t>
            </a:r>
            <a:r>
              <a:rPr sz="3200" b="0" spc="-5" dirty="0">
                <a:latin typeface="Arial"/>
                <a:cs typeface="Arial"/>
              </a:rPr>
              <a:t>job  </a:t>
            </a:r>
            <a:r>
              <a:rPr sz="3200" b="0" dirty="0">
                <a:latin typeface="Arial"/>
                <a:cs typeface="Arial"/>
              </a:rPr>
              <a:t>interview: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5489" y="3087700"/>
            <a:ext cx="5691505" cy="25634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5451"/>
                </a:solidFill>
                <a:latin typeface="Arial"/>
                <a:cs typeface="Arial"/>
              </a:rPr>
              <a:t>a conversation </a:t>
            </a:r>
            <a:r>
              <a:rPr sz="3200" spc="-5" dirty="0">
                <a:solidFill>
                  <a:srgbClr val="005451"/>
                </a:solidFill>
                <a:latin typeface="Arial"/>
                <a:cs typeface="Arial"/>
              </a:rPr>
              <a:t>held </a:t>
            </a:r>
            <a:r>
              <a:rPr sz="3200" dirty="0">
                <a:solidFill>
                  <a:srgbClr val="005451"/>
                </a:solidFill>
                <a:latin typeface="Arial"/>
                <a:cs typeface="Arial"/>
              </a:rPr>
              <a:t>by </a:t>
            </a:r>
            <a:r>
              <a:rPr sz="3200" spc="-5" dirty="0">
                <a:solidFill>
                  <a:srgbClr val="005451"/>
                </a:solidFill>
                <a:latin typeface="Arial"/>
                <a:cs typeface="Arial"/>
              </a:rPr>
              <a:t>one</a:t>
            </a:r>
            <a:r>
              <a:rPr sz="3200" spc="-15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5451"/>
                </a:solidFill>
                <a:latin typeface="Arial"/>
                <a:cs typeface="Arial"/>
              </a:rPr>
              <a:t>or  two</a:t>
            </a:r>
            <a:r>
              <a:rPr sz="3200" spc="-1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5451"/>
                </a:solidFill>
                <a:latin typeface="Arial"/>
                <a:cs typeface="Arial"/>
              </a:rPr>
              <a:t>people;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4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5451"/>
                </a:solidFill>
                <a:latin typeface="Arial"/>
                <a:cs typeface="Arial"/>
              </a:rPr>
              <a:t>a test or</a:t>
            </a:r>
            <a:r>
              <a:rPr sz="3200" spc="-5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5451"/>
                </a:solidFill>
                <a:latin typeface="Arial"/>
                <a:cs typeface="Arial"/>
              </a:rPr>
              <a:t>task;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5451"/>
                </a:solidFill>
                <a:latin typeface="Arial"/>
                <a:cs typeface="Arial"/>
              </a:rPr>
              <a:t>group</a:t>
            </a:r>
            <a:r>
              <a:rPr sz="3200" spc="-2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5451"/>
                </a:solidFill>
                <a:latin typeface="Arial"/>
                <a:cs typeface="Arial"/>
              </a:rPr>
              <a:t>interview;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005451"/>
                </a:solidFill>
                <a:latin typeface="Arial"/>
                <a:cs typeface="Arial"/>
              </a:rPr>
              <a:t>phone </a:t>
            </a:r>
            <a:r>
              <a:rPr sz="3200" dirty="0">
                <a:solidFill>
                  <a:srgbClr val="005451"/>
                </a:solidFill>
                <a:latin typeface="Arial"/>
                <a:cs typeface="Arial"/>
              </a:rPr>
              <a:t>or video call</a:t>
            </a:r>
            <a:r>
              <a:rPr sz="3200" spc="-9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005451"/>
                </a:solidFill>
                <a:latin typeface="Arial"/>
                <a:cs typeface="Arial"/>
              </a:rPr>
              <a:t>interview.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1933" y="1696923"/>
            <a:ext cx="318960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5451"/>
                </a:solidFill>
                <a:latin typeface="Arial"/>
                <a:cs typeface="Arial"/>
              </a:rPr>
              <a:t>Before</a:t>
            </a:r>
            <a:r>
              <a:rPr sz="5400" b="1" spc="-9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005451"/>
                </a:solidFill>
                <a:latin typeface="Arial"/>
                <a:cs typeface="Arial"/>
              </a:rPr>
              <a:t>an  </a:t>
            </a:r>
            <a:r>
              <a:rPr sz="5400" b="1" spc="-5" dirty="0">
                <a:solidFill>
                  <a:srgbClr val="005451"/>
                </a:solidFill>
                <a:latin typeface="Arial"/>
                <a:cs typeface="Arial"/>
              </a:rPr>
              <a:t>interview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94300" y="470916"/>
            <a:ext cx="6513830" cy="1681480"/>
            <a:chOff x="5194300" y="470916"/>
            <a:chExt cx="6513830" cy="1681480"/>
          </a:xfrm>
        </p:grpSpPr>
        <p:sp>
          <p:nvSpPr>
            <p:cNvPr id="4" name="object 4"/>
            <p:cNvSpPr/>
            <p:nvPr/>
          </p:nvSpPr>
          <p:spPr>
            <a:xfrm>
              <a:off x="5194300" y="470916"/>
              <a:ext cx="6513830" cy="1681480"/>
            </a:xfrm>
            <a:custGeom>
              <a:avLst/>
              <a:gdLst/>
              <a:ahLst/>
              <a:cxnLst/>
              <a:rect l="l" t="t" r="r" b="b"/>
              <a:pathLst>
                <a:path w="6513830" h="1681480">
                  <a:moveTo>
                    <a:pt x="6345428" y="0"/>
                  </a:moveTo>
                  <a:lnTo>
                    <a:pt x="168148" y="0"/>
                  </a:lnTo>
                  <a:lnTo>
                    <a:pt x="123457" y="6008"/>
                  </a:lnTo>
                  <a:lnTo>
                    <a:pt x="83293" y="22963"/>
                  </a:lnTo>
                  <a:lnTo>
                    <a:pt x="49260" y="49260"/>
                  </a:lnTo>
                  <a:lnTo>
                    <a:pt x="22963" y="83293"/>
                  </a:lnTo>
                  <a:lnTo>
                    <a:pt x="6008" y="123457"/>
                  </a:lnTo>
                  <a:lnTo>
                    <a:pt x="0" y="168148"/>
                  </a:lnTo>
                  <a:lnTo>
                    <a:pt x="0" y="1513078"/>
                  </a:lnTo>
                  <a:lnTo>
                    <a:pt x="6008" y="1557759"/>
                  </a:lnTo>
                  <a:lnTo>
                    <a:pt x="22963" y="1597899"/>
                  </a:lnTo>
                  <a:lnTo>
                    <a:pt x="49260" y="1631902"/>
                  </a:lnTo>
                  <a:lnTo>
                    <a:pt x="83293" y="1658168"/>
                  </a:lnTo>
                  <a:lnTo>
                    <a:pt x="123457" y="1675100"/>
                  </a:lnTo>
                  <a:lnTo>
                    <a:pt x="168148" y="1681099"/>
                  </a:lnTo>
                  <a:lnTo>
                    <a:pt x="6345428" y="1681099"/>
                  </a:lnTo>
                  <a:lnTo>
                    <a:pt x="6390162" y="1675100"/>
                  </a:lnTo>
                  <a:lnTo>
                    <a:pt x="6430339" y="1658168"/>
                  </a:lnTo>
                  <a:lnTo>
                    <a:pt x="6464363" y="1631902"/>
                  </a:lnTo>
                  <a:lnTo>
                    <a:pt x="6490640" y="1597899"/>
                  </a:lnTo>
                  <a:lnTo>
                    <a:pt x="6507576" y="1557759"/>
                  </a:lnTo>
                  <a:lnTo>
                    <a:pt x="6513576" y="1513078"/>
                  </a:lnTo>
                  <a:lnTo>
                    <a:pt x="6513576" y="168148"/>
                  </a:lnTo>
                  <a:lnTo>
                    <a:pt x="6507576" y="123457"/>
                  </a:lnTo>
                  <a:lnTo>
                    <a:pt x="6490640" y="83293"/>
                  </a:lnTo>
                  <a:lnTo>
                    <a:pt x="6464363" y="49260"/>
                  </a:lnTo>
                  <a:lnTo>
                    <a:pt x="6430339" y="22963"/>
                  </a:lnTo>
                  <a:lnTo>
                    <a:pt x="6390162" y="6008"/>
                  </a:lnTo>
                  <a:lnTo>
                    <a:pt x="6345428" y="0"/>
                  </a:lnTo>
                  <a:close/>
                </a:path>
              </a:pathLst>
            </a:custGeom>
            <a:solidFill>
              <a:srgbClr val="BCC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02808" y="849947"/>
              <a:ext cx="924623" cy="9246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02245" y="585927"/>
            <a:ext cx="3942715" cy="13925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509"/>
              </a:spcBef>
            </a:pPr>
            <a:r>
              <a:rPr sz="2500" b="0" spc="-5" dirty="0">
                <a:latin typeface="Arial"/>
                <a:cs typeface="Arial"/>
              </a:rPr>
              <a:t>Pay </a:t>
            </a:r>
            <a:r>
              <a:rPr sz="2500" b="0" dirty="0">
                <a:latin typeface="Arial"/>
                <a:cs typeface="Arial"/>
              </a:rPr>
              <a:t>attention </a:t>
            </a:r>
            <a:r>
              <a:rPr sz="2500" b="0" spc="-5" dirty="0">
                <a:latin typeface="Arial"/>
                <a:cs typeface="Arial"/>
              </a:rPr>
              <a:t>to first</a:t>
            </a:r>
            <a:r>
              <a:rPr sz="2500" b="0" spc="-15" dirty="0">
                <a:latin typeface="Arial"/>
                <a:cs typeface="Arial"/>
              </a:rPr>
              <a:t> </a:t>
            </a:r>
            <a:r>
              <a:rPr sz="2500" b="0" spc="-5" dirty="0">
                <a:latin typeface="Arial"/>
                <a:cs typeface="Arial"/>
              </a:rPr>
              <a:t>contact  and first impression you  make: e-mail, phone  conversation, social</a:t>
            </a:r>
            <a:r>
              <a:rPr sz="2500" b="0" spc="20" dirty="0">
                <a:latin typeface="Arial"/>
                <a:cs typeface="Arial"/>
              </a:rPr>
              <a:t> </a:t>
            </a:r>
            <a:r>
              <a:rPr sz="2500" b="0" spc="-5" dirty="0">
                <a:latin typeface="Arial"/>
                <a:cs typeface="Arial"/>
              </a:rPr>
              <a:t>media.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94300" y="2576448"/>
            <a:ext cx="6513830" cy="1681480"/>
            <a:chOff x="5194300" y="2576448"/>
            <a:chExt cx="6513830" cy="1681480"/>
          </a:xfrm>
        </p:grpSpPr>
        <p:sp>
          <p:nvSpPr>
            <p:cNvPr id="8" name="object 8"/>
            <p:cNvSpPr/>
            <p:nvPr/>
          </p:nvSpPr>
          <p:spPr>
            <a:xfrm>
              <a:off x="5194300" y="2576448"/>
              <a:ext cx="6513830" cy="1681480"/>
            </a:xfrm>
            <a:custGeom>
              <a:avLst/>
              <a:gdLst/>
              <a:ahLst/>
              <a:cxnLst/>
              <a:rect l="l" t="t" r="r" b="b"/>
              <a:pathLst>
                <a:path w="6513830" h="1681479">
                  <a:moveTo>
                    <a:pt x="6345428" y="0"/>
                  </a:moveTo>
                  <a:lnTo>
                    <a:pt x="168148" y="0"/>
                  </a:lnTo>
                  <a:lnTo>
                    <a:pt x="123457" y="5998"/>
                  </a:lnTo>
                  <a:lnTo>
                    <a:pt x="83293" y="22930"/>
                  </a:lnTo>
                  <a:lnTo>
                    <a:pt x="49260" y="49196"/>
                  </a:lnTo>
                  <a:lnTo>
                    <a:pt x="22963" y="83199"/>
                  </a:lnTo>
                  <a:lnTo>
                    <a:pt x="6008" y="123339"/>
                  </a:lnTo>
                  <a:lnTo>
                    <a:pt x="0" y="168021"/>
                  </a:lnTo>
                  <a:lnTo>
                    <a:pt x="0" y="1512951"/>
                  </a:lnTo>
                  <a:lnTo>
                    <a:pt x="6008" y="1557641"/>
                  </a:lnTo>
                  <a:lnTo>
                    <a:pt x="22963" y="1597805"/>
                  </a:lnTo>
                  <a:lnTo>
                    <a:pt x="49260" y="1631838"/>
                  </a:lnTo>
                  <a:lnTo>
                    <a:pt x="83293" y="1658135"/>
                  </a:lnTo>
                  <a:lnTo>
                    <a:pt x="123457" y="1675090"/>
                  </a:lnTo>
                  <a:lnTo>
                    <a:pt x="168148" y="1681099"/>
                  </a:lnTo>
                  <a:lnTo>
                    <a:pt x="6345428" y="1681099"/>
                  </a:lnTo>
                  <a:lnTo>
                    <a:pt x="6390162" y="1675090"/>
                  </a:lnTo>
                  <a:lnTo>
                    <a:pt x="6430339" y="1658135"/>
                  </a:lnTo>
                  <a:lnTo>
                    <a:pt x="6464363" y="1631838"/>
                  </a:lnTo>
                  <a:lnTo>
                    <a:pt x="6490640" y="1597805"/>
                  </a:lnTo>
                  <a:lnTo>
                    <a:pt x="6507576" y="1557641"/>
                  </a:lnTo>
                  <a:lnTo>
                    <a:pt x="6513576" y="1512951"/>
                  </a:lnTo>
                  <a:lnTo>
                    <a:pt x="6513576" y="168021"/>
                  </a:lnTo>
                  <a:lnTo>
                    <a:pt x="6507576" y="123339"/>
                  </a:lnTo>
                  <a:lnTo>
                    <a:pt x="6490640" y="83199"/>
                  </a:lnTo>
                  <a:lnTo>
                    <a:pt x="6464363" y="49196"/>
                  </a:lnTo>
                  <a:lnTo>
                    <a:pt x="6430339" y="22930"/>
                  </a:lnTo>
                  <a:lnTo>
                    <a:pt x="6390162" y="5998"/>
                  </a:lnTo>
                  <a:lnTo>
                    <a:pt x="6345428" y="0"/>
                  </a:lnTo>
                  <a:close/>
                </a:path>
              </a:pathLst>
            </a:custGeom>
            <a:solidFill>
              <a:srgbClr val="B72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2808" y="2951289"/>
              <a:ext cx="924623" cy="9246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02245" y="3016757"/>
            <a:ext cx="4013835" cy="7353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520"/>
              </a:spcBef>
            </a:pPr>
            <a:r>
              <a:rPr sz="2500" spc="-5" dirty="0">
                <a:solidFill>
                  <a:srgbClr val="005451"/>
                </a:solidFill>
                <a:latin typeface="Arial"/>
                <a:cs typeface="Arial"/>
              </a:rPr>
              <a:t>Prepare 2-4 sentences story  that describes</a:t>
            </a:r>
            <a:r>
              <a:rPr sz="2500" spc="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5451"/>
                </a:solidFill>
                <a:latin typeface="Arial"/>
                <a:cs typeface="Arial"/>
              </a:rPr>
              <a:t>you.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94300" y="4675251"/>
            <a:ext cx="6513830" cy="1681480"/>
            <a:chOff x="5194300" y="4675251"/>
            <a:chExt cx="6513830" cy="1681480"/>
          </a:xfrm>
        </p:grpSpPr>
        <p:sp>
          <p:nvSpPr>
            <p:cNvPr id="12" name="object 12"/>
            <p:cNvSpPr/>
            <p:nvPr/>
          </p:nvSpPr>
          <p:spPr>
            <a:xfrm>
              <a:off x="5194300" y="4675251"/>
              <a:ext cx="6513830" cy="1681480"/>
            </a:xfrm>
            <a:custGeom>
              <a:avLst/>
              <a:gdLst/>
              <a:ahLst/>
              <a:cxnLst/>
              <a:rect l="l" t="t" r="r" b="b"/>
              <a:pathLst>
                <a:path w="6513830" h="1681479">
                  <a:moveTo>
                    <a:pt x="6345428" y="0"/>
                  </a:moveTo>
                  <a:lnTo>
                    <a:pt x="168148" y="0"/>
                  </a:lnTo>
                  <a:lnTo>
                    <a:pt x="123457" y="5998"/>
                  </a:lnTo>
                  <a:lnTo>
                    <a:pt x="83293" y="22930"/>
                  </a:lnTo>
                  <a:lnTo>
                    <a:pt x="49260" y="49196"/>
                  </a:lnTo>
                  <a:lnTo>
                    <a:pt x="22963" y="83199"/>
                  </a:lnTo>
                  <a:lnTo>
                    <a:pt x="6008" y="123339"/>
                  </a:lnTo>
                  <a:lnTo>
                    <a:pt x="0" y="168021"/>
                  </a:lnTo>
                  <a:lnTo>
                    <a:pt x="0" y="1512989"/>
                  </a:lnTo>
                  <a:lnTo>
                    <a:pt x="6008" y="1557676"/>
                  </a:lnTo>
                  <a:lnTo>
                    <a:pt x="22963" y="1597834"/>
                  </a:lnTo>
                  <a:lnTo>
                    <a:pt x="49260" y="1631857"/>
                  </a:lnTo>
                  <a:lnTo>
                    <a:pt x="83293" y="1658145"/>
                  </a:lnTo>
                  <a:lnTo>
                    <a:pt x="123457" y="1675093"/>
                  </a:lnTo>
                  <a:lnTo>
                    <a:pt x="168148" y="1681099"/>
                  </a:lnTo>
                  <a:lnTo>
                    <a:pt x="6345428" y="1681099"/>
                  </a:lnTo>
                  <a:lnTo>
                    <a:pt x="6390162" y="1675093"/>
                  </a:lnTo>
                  <a:lnTo>
                    <a:pt x="6430339" y="1658145"/>
                  </a:lnTo>
                  <a:lnTo>
                    <a:pt x="6464363" y="1631857"/>
                  </a:lnTo>
                  <a:lnTo>
                    <a:pt x="6490640" y="1597834"/>
                  </a:lnTo>
                  <a:lnTo>
                    <a:pt x="6507576" y="1557676"/>
                  </a:lnTo>
                  <a:lnTo>
                    <a:pt x="6513576" y="1512989"/>
                  </a:lnTo>
                  <a:lnTo>
                    <a:pt x="6513576" y="168021"/>
                  </a:lnTo>
                  <a:lnTo>
                    <a:pt x="6507576" y="123339"/>
                  </a:lnTo>
                  <a:lnTo>
                    <a:pt x="6490640" y="83199"/>
                  </a:lnTo>
                  <a:lnTo>
                    <a:pt x="6464363" y="49196"/>
                  </a:lnTo>
                  <a:lnTo>
                    <a:pt x="6430339" y="22930"/>
                  </a:lnTo>
                  <a:lnTo>
                    <a:pt x="6390162" y="5998"/>
                  </a:lnTo>
                  <a:lnTo>
                    <a:pt x="6345428" y="0"/>
                  </a:lnTo>
                  <a:close/>
                </a:path>
              </a:pathLst>
            </a:custGeom>
            <a:solidFill>
              <a:srgbClr val="27C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02808" y="5052745"/>
              <a:ext cx="924623" cy="9246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02245" y="4954270"/>
            <a:ext cx="3447415" cy="106489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525"/>
              </a:spcBef>
            </a:pPr>
            <a:r>
              <a:rPr sz="2500" spc="-5" dirty="0">
                <a:solidFill>
                  <a:srgbClr val="005451"/>
                </a:solidFill>
                <a:latin typeface="Arial"/>
                <a:cs typeface="Arial"/>
              </a:rPr>
              <a:t>Use some relaxation,  breathing </a:t>
            </a:r>
            <a:r>
              <a:rPr sz="2500" dirty="0">
                <a:solidFill>
                  <a:srgbClr val="005451"/>
                </a:solidFill>
                <a:latin typeface="Arial"/>
                <a:cs typeface="Arial"/>
              </a:rPr>
              <a:t>or </a:t>
            </a:r>
            <a:r>
              <a:rPr sz="2500" spc="-5" dirty="0">
                <a:solidFill>
                  <a:srgbClr val="005451"/>
                </a:solidFill>
                <a:latin typeface="Arial"/>
                <a:cs typeface="Arial"/>
              </a:rPr>
              <a:t>warming</a:t>
            </a:r>
            <a:r>
              <a:rPr sz="2500" spc="-3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5451"/>
                </a:solidFill>
                <a:latin typeface="Arial"/>
                <a:cs typeface="Arial"/>
              </a:rPr>
              <a:t>up  practice </a:t>
            </a:r>
            <a:r>
              <a:rPr sz="2500" dirty="0">
                <a:solidFill>
                  <a:srgbClr val="005451"/>
                </a:solidFill>
                <a:latin typeface="Arial"/>
                <a:cs typeface="Arial"/>
              </a:rPr>
              <a:t>, </a:t>
            </a:r>
            <a:r>
              <a:rPr sz="2500" spc="-5" dirty="0">
                <a:solidFill>
                  <a:srgbClr val="005451"/>
                </a:solidFill>
                <a:latin typeface="Arial"/>
                <a:cs typeface="Arial"/>
              </a:rPr>
              <a:t>if it is</a:t>
            </a:r>
            <a:r>
              <a:rPr sz="2500" spc="-1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5451"/>
                </a:solidFill>
                <a:latin typeface="Arial"/>
                <a:cs typeface="Arial"/>
              </a:rPr>
              <a:t>needed.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2981"/>
            <a:ext cx="82657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Most frequent asked</a:t>
            </a:r>
            <a:r>
              <a:rPr sz="4400" spc="-20" dirty="0"/>
              <a:t> </a:t>
            </a:r>
            <a:r>
              <a:rPr sz="4400" dirty="0"/>
              <a:t>quesions:</a:t>
            </a:r>
            <a:endParaRPr sz="4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5F9DEE-F39C-4351-A118-B52F2767EEC9}"/>
              </a:ext>
            </a:extLst>
          </p:cNvPr>
          <p:cNvGrpSpPr/>
          <p:nvPr/>
        </p:nvGrpSpPr>
        <p:grpSpPr>
          <a:xfrm>
            <a:off x="1240339" y="1930118"/>
            <a:ext cx="6000115" cy="4899660"/>
            <a:chOff x="379475" y="1513332"/>
            <a:chExt cx="6000115" cy="4899660"/>
          </a:xfrm>
        </p:grpSpPr>
        <p:grpSp>
          <p:nvGrpSpPr>
            <p:cNvPr id="3" name="object 3"/>
            <p:cNvGrpSpPr/>
            <p:nvPr/>
          </p:nvGrpSpPr>
          <p:grpSpPr>
            <a:xfrm>
              <a:off x="379475" y="1513332"/>
              <a:ext cx="6000115" cy="4899660"/>
              <a:chOff x="379475" y="1513332"/>
              <a:chExt cx="6000115" cy="489966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496823" y="1513332"/>
                <a:ext cx="5882640" cy="489966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379475" y="2052828"/>
                <a:ext cx="5103876" cy="339242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544715" y="1540764"/>
                <a:ext cx="5786996" cy="480523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544715" y="1540764"/>
                <a:ext cx="5787390" cy="4805680"/>
              </a:xfrm>
              <a:custGeom>
                <a:avLst/>
                <a:gdLst/>
                <a:ahLst/>
                <a:cxnLst/>
                <a:rect l="l" t="t" r="r" b="b"/>
                <a:pathLst>
                  <a:path w="5787390" h="4805680">
                    <a:moveTo>
                      <a:pt x="0" y="0"/>
                    </a:moveTo>
                    <a:lnTo>
                      <a:pt x="964552" y="0"/>
                    </a:lnTo>
                    <a:lnTo>
                      <a:pt x="2411209" y="0"/>
                    </a:lnTo>
                    <a:lnTo>
                      <a:pt x="5786996" y="0"/>
                    </a:lnTo>
                    <a:lnTo>
                      <a:pt x="5786996" y="2491613"/>
                    </a:lnTo>
                    <a:lnTo>
                      <a:pt x="5786996" y="3559429"/>
                    </a:lnTo>
                    <a:lnTo>
                      <a:pt x="5786996" y="4271314"/>
                    </a:lnTo>
                    <a:lnTo>
                      <a:pt x="2411209" y="4271314"/>
                    </a:lnTo>
                    <a:lnTo>
                      <a:pt x="1687944" y="4805235"/>
                    </a:lnTo>
                    <a:lnTo>
                      <a:pt x="964552" y="4271314"/>
                    </a:lnTo>
                    <a:lnTo>
                      <a:pt x="0" y="4271314"/>
                    </a:lnTo>
                    <a:lnTo>
                      <a:pt x="0" y="3559429"/>
                    </a:lnTo>
                    <a:lnTo>
                      <a:pt x="0" y="2491613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B8F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8"/>
            <p:cNvSpPr txBox="1"/>
            <p:nvPr/>
          </p:nvSpPr>
          <p:spPr>
            <a:xfrm>
              <a:off x="986992" y="2162513"/>
              <a:ext cx="4422140" cy="301307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480695">
                <a:lnSpc>
                  <a:spcPct val="100000"/>
                </a:lnSpc>
                <a:spcBef>
                  <a:spcPts val="95"/>
                </a:spcBef>
              </a:pPr>
              <a:r>
                <a:rPr sz="2800" spc="-80" dirty="0">
                  <a:solidFill>
                    <a:srgbClr val="005451"/>
                  </a:solidFill>
                  <a:latin typeface="Arial"/>
                  <a:cs typeface="Arial"/>
                </a:rPr>
                <a:t>Tell </a:t>
              </a:r>
              <a:r>
                <a:rPr sz="2800" dirty="0">
                  <a:solidFill>
                    <a:srgbClr val="005451"/>
                  </a:solidFill>
                  <a:latin typeface="Arial"/>
                  <a:cs typeface="Arial"/>
                </a:rPr>
                <a:t>about yourself?  </a:t>
              </a:r>
              <a:r>
                <a:rPr sz="2800" spc="-5" dirty="0">
                  <a:solidFill>
                    <a:srgbClr val="005451"/>
                  </a:solidFill>
                  <a:latin typeface="Arial"/>
                  <a:cs typeface="Arial"/>
                </a:rPr>
                <a:t>What do </a:t>
              </a:r>
              <a:r>
                <a:rPr sz="2800" dirty="0">
                  <a:solidFill>
                    <a:srgbClr val="005451"/>
                  </a:solidFill>
                  <a:latin typeface="Arial"/>
                  <a:cs typeface="Arial"/>
                </a:rPr>
                <a:t>you know</a:t>
              </a:r>
              <a:r>
                <a:rPr sz="2800" spc="-40" dirty="0">
                  <a:solidFill>
                    <a:srgbClr val="005451"/>
                  </a:solidFill>
                  <a:latin typeface="Arial"/>
                  <a:cs typeface="Arial"/>
                </a:rPr>
                <a:t> </a:t>
              </a:r>
              <a:r>
                <a:rPr sz="2800" dirty="0">
                  <a:solidFill>
                    <a:srgbClr val="005451"/>
                  </a:solidFill>
                  <a:latin typeface="Arial"/>
                  <a:cs typeface="Arial"/>
                </a:rPr>
                <a:t>about  company?</a:t>
              </a:r>
              <a:endParaRPr sz="28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2800" spc="-5" dirty="0">
                  <a:solidFill>
                    <a:srgbClr val="005451"/>
                  </a:solidFill>
                  <a:latin typeface="Arial"/>
                  <a:cs typeface="Arial"/>
                </a:rPr>
                <a:t>Why </a:t>
              </a:r>
              <a:r>
                <a:rPr sz="2800" dirty="0">
                  <a:solidFill>
                    <a:srgbClr val="005451"/>
                  </a:solidFill>
                  <a:latin typeface="Arial"/>
                  <a:cs typeface="Arial"/>
                </a:rPr>
                <a:t>did you</a:t>
              </a:r>
              <a:r>
                <a:rPr sz="2800" spc="-10" dirty="0">
                  <a:solidFill>
                    <a:srgbClr val="005451"/>
                  </a:solidFill>
                  <a:latin typeface="Arial"/>
                  <a:cs typeface="Arial"/>
                </a:rPr>
                <a:t> </a:t>
              </a:r>
              <a:r>
                <a:rPr sz="2800" dirty="0">
                  <a:solidFill>
                    <a:srgbClr val="005451"/>
                  </a:solidFill>
                  <a:latin typeface="Arial"/>
                  <a:cs typeface="Arial"/>
                </a:rPr>
                <a:t>apply?</a:t>
              </a:r>
              <a:endParaRPr sz="2800" dirty="0">
                <a:latin typeface="Arial"/>
                <a:cs typeface="Arial"/>
              </a:endParaRPr>
            </a:p>
            <a:p>
              <a:pPr marL="12700" marR="135890">
                <a:lnSpc>
                  <a:spcPct val="100000"/>
                </a:lnSpc>
              </a:pPr>
              <a:r>
                <a:rPr sz="2800" spc="-65" dirty="0">
                  <a:solidFill>
                    <a:srgbClr val="005451"/>
                  </a:solidFill>
                  <a:latin typeface="Arial"/>
                  <a:cs typeface="Arial"/>
                </a:rPr>
                <a:t>Your </a:t>
              </a:r>
              <a:r>
                <a:rPr sz="2800" dirty="0">
                  <a:solidFill>
                    <a:srgbClr val="005451"/>
                  </a:solidFill>
                  <a:latin typeface="Arial"/>
                  <a:cs typeface="Arial"/>
                </a:rPr>
                <a:t>biggest acievements?  </a:t>
              </a:r>
              <a:r>
                <a:rPr sz="2800" spc="-5" dirty="0">
                  <a:solidFill>
                    <a:srgbClr val="005451"/>
                  </a:solidFill>
                  <a:latin typeface="Arial"/>
                  <a:cs typeface="Arial"/>
                </a:rPr>
                <a:t>When you </a:t>
              </a:r>
              <a:r>
                <a:rPr sz="2800" dirty="0">
                  <a:solidFill>
                    <a:srgbClr val="005451"/>
                  </a:solidFill>
                  <a:latin typeface="Arial"/>
                  <a:cs typeface="Arial"/>
                </a:rPr>
                <a:t>can</a:t>
              </a:r>
              <a:r>
                <a:rPr sz="2800" spc="10" dirty="0">
                  <a:solidFill>
                    <a:srgbClr val="005451"/>
                  </a:solidFill>
                  <a:latin typeface="Arial"/>
                  <a:cs typeface="Arial"/>
                </a:rPr>
                <a:t> </a:t>
              </a:r>
              <a:r>
                <a:rPr sz="2800" dirty="0">
                  <a:solidFill>
                    <a:srgbClr val="005451"/>
                  </a:solidFill>
                  <a:latin typeface="Arial"/>
                  <a:cs typeface="Arial"/>
                </a:rPr>
                <a:t>start?</a:t>
              </a:r>
              <a:endParaRPr sz="28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2800" dirty="0">
                  <a:solidFill>
                    <a:srgbClr val="005451"/>
                  </a:solidFill>
                  <a:latin typeface="Arial"/>
                  <a:cs typeface="Arial"/>
                </a:rPr>
                <a:t>What salary do you</a:t>
              </a:r>
              <a:r>
                <a:rPr sz="2800" spc="-60" dirty="0">
                  <a:solidFill>
                    <a:srgbClr val="005451"/>
                  </a:solidFill>
                  <a:latin typeface="Arial"/>
                  <a:cs typeface="Arial"/>
                </a:rPr>
                <a:t> </a:t>
              </a:r>
              <a:r>
                <a:rPr sz="2800" dirty="0">
                  <a:solidFill>
                    <a:srgbClr val="005451"/>
                  </a:solidFill>
                  <a:latin typeface="Arial"/>
                  <a:cs typeface="Arial"/>
                </a:rPr>
                <a:t>expect?</a:t>
              </a:r>
              <a:endParaRPr sz="2800" dirty="0">
                <a:latin typeface="Arial"/>
                <a:cs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205A8C-A8FC-42B8-BD32-2419789FC155}"/>
              </a:ext>
            </a:extLst>
          </p:cNvPr>
          <p:cNvGrpSpPr/>
          <p:nvPr/>
        </p:nvGrpSpPr>
        <p:grpSpPr>
          <a:xfrm>
            <a:off x="6392107" y="1209605"/>
            <a:ext cx="4817745" cy="4450080"/>
            <a:chOff x="7171943" y="923544"/>
            <a:chExt cx="4817745" cy="4450080"/>
          </a:xfrm>
        </p:grpSpPr>
        <p:grpSp>
          <p:nvGrpSpPr>
            <p:cNvPr id="9" name="object 9"/>
            <p:cNvGrpSpPr/>
            <p:nvPr/>
          </p:nvGrpSpPr>
          <p:grpSpPr>
            <a:xfrm>
              <a:off x="7171943" y="923544"/>
              <a:ext cx="4817745" cy="4450080"/>
              <a:chOff x="7171943" y="923544"/>
              <a:chExt cx="4817745" cy="4450080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7171943" y="923544"/>
                <a:ext cx="4817364" cy="445007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8069579" y="1478280"/>
                <a:ext cx="3119628" cy="296570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7218792" y="951720"/>
                <a:ext cx="4723057" cy="435459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7218792" y="951720"/>
                <a:ext cx="4723130" cy="4354830"/>
              </a:xfrm>
              <a:custGeom>
                <a:avLst/>
                <a:gdLst/>
                <a:ahLst/>
                <a:cxnLst/>
                <a:rect l="l" t="t" r="r" b="b"/>
                <a:pathLst>
                  <a:path w="4723130" h="4354830">
                    <a:moveTo>
                      <a:pt x="1377709" y="4354593"/>
                    </a:moveTo>
                    <a:lnTo>
                      <a:pt x="1201179" y="3621041"/>
                    </a:lnTo>
                    <a:lnTo>
                      <a:pt x="1153633" y="3598459"/>
                    </a:lnTo>
                    <a:lnTo>
                      <a:pt x="1106965" y="3575112"/>
                    </a:lnTo>
                    <a:lnTo>
                      <a:pt x="1061183" y="3551016"/>
                    </a:lnTo>
                    <a:lnTo>
                      <a:pt x="1016289" y="3526185"/>
                    </a:lnTo>
                    <a:lnTo>
                      <a:pt x="972291" y="3500636"/>
                    </a:lnTo>
                    <a:lnTo>
                      <a:pt x="929193" y="3474382"/>
                    </a:lnTo>
                    <a:lnTo>
                      <a:pt x="886999" y="3447440"/>
                    </a:lnTo>
                    <a:lnTo>
                      <a:pt x="845716" y="3419823"/>
                    </a:lnTo>
                    <a:lnTo>
                      <a:pt x="805348" y="3391549"/>
                    </a:lnTo>
                    <a:lnTo>
                      <a:pt x="765901" y="3362631"/>
                    </a:lnTo>
                    <a:lnTo>
                      <a:pt x="727380" y="3333085"/>
                    </a:lnTo>
                    <a:lnTo>
                      <a:pt x="689789" y="3302926"/>
                    </a:lnTo>
                    <a:lnTo>
                      <a:pt x="653135" y="3272169"/>
                    </a:lnTo>
                    <a:lnTo>
                      <a:pt x="617422" y="3240830"/>
                    </a:lnTo>
                    <a:lnTo>
                      <a:pt x="582655" y="3208923"/>
                    </a:lnTo>
                    <a:lnTo>
                      <a:pt x="548839" y="3176464"/>
                    </a:lnTo>
                    <a:lnTo>
                      <a:pt x="515981" y="3143467"/>
                    </a:lnTo>
                    <a:lnTo>
                      <a:pt x="484084" y="3109949"/>
                    </a:lnTo>
                    <a:lnTo>
                      <a:pt x="453154" y="3075924"/>
                    </a:lnTo>
                    <a:lnTo>
                      <a:pt x="423196" y="3041407"/>
                    </a:lnTo>
                    <a:lnTo>
                      <a:pt x="394216" y="3006414"/>
                    </a:lnTo>
                    <a:lnTo>
                      <a:pt x="366217" y="2970959"/>
                    </a:lnTo>
                    <a:lnTo>
                      <a:pt x="339207" y="2935059"/>
                    </a:lnTo>
                    <a:lnTo>
                      <a:pt x="313189" y="2898727"/>
                    </a:lnTo>
                    <a:lnTo>
                      <a:pt x="288170" y="2861980"/>
                    </a:lnTo>
                    <a:lnTo>
                      <a:pt x="264153" y="2824832"/>
                    </a:lnTo>
                    <a:lnTo>
                      <a:pt x="241144" y="2787299"/>
                    </a:lnTo>
                    <a:lnTo>
                      <a:pt x="219149" y="2749395"/>
                    </a:lnTo>
                    <a:lnTo>
                      <a:pt x="198173" y="2711137"/>
                    </a:lnTo>
                    <a:lnTo>
                      <a:pt x="178220" y="2672538"/>
                    </a:lnTo>
                    <a:lnTo>
                      <a:pt x="159296" y="2633615"/>
                    </a:lnTo>
                    <a:lnTo>
                      <a:pt x="141406" y="2594382"/>
                    </a:lnTo>
                    <a:lnTo>
                      <a:pt x="124555" y="2554854"/>
                    </a:lnTo>
                    <a:lnTo>
                      <a:pt x="108749" y="2515048"/>
                    </a:lnTo>
                    <a:lnTo>
                      <a:pt x="93992" y="2474977"/>
                    </a:lnTo>
                    <a:lnTo>
                      <a:pt x="80289" y="2434657"/>
                    </a:lnTo>
                    <a:lnTo>
                      <a:pt x="67647" y="2394104"/>
                    </a:lnTo>
                    <a:lnTo>
                      <a:pt x="56069" y="2353332"/>
                    </a:lnTo>
                    <a:lnTo>
                      <a:pt x="45561" y="2312357"/>
                    </a:lnTo>
                    <a:lnTo>
                      <a:pt x="36129" y="2271193"/>
                    </a:lnTo>
                    <a:lnTo>
                      <a:pt x="27777" y="2229856"/>
                    </a:lnTo>
                    <a:lnTo>
                      <a:pt x="20511" y="2188362"/>
                    </a:lnTo>
                    <a:lnTo>
                      <a:pt x="14336" y="2146724"/>
                    </a:lnTo>
                    <a:lnTo>
                      <a:pt x="9256" y="2104960"/>
                    </a:lnTo>
                    <a:lnTo>
                      <a:pt x="5277" y="2063082"/>
                    </a:lnTo>
                    <a:lnTo>
                      <a:pt x="2405" y="2021108"/>
                    </a:lnTo>
                    <a:lnTo>
                      <a:pt x="644" y="1979051"/>
                    </a:lnTo>
                    <a:lnTo>
                      <a:pt x="0" y="1936928"/>
                    </a:lnTo>
                    <a:lnTo>
                      <a:pt x="477" y="1894753"/>
                    </a:lnTo>
                    <a:lnTo>
                      <a:pt x="2081" y="1852541"/>
                    </a:lnTo>
                    <a:lnTo>
                      <a:pt x="4817" y="1810308"/>
                    </a:lnTo>
                    <a:lnTo>
                      <a:pt x="8690" y="1768069"/>
                    </a:lnTo>
                    <a:lnTo>
                      <a:pt x="13705" y="1725839"/>
                    </a:lnTo>
                    <a:lnTo>
                      <a:pt x="19868" y="1683633"/>
                    </a:lnTo>
                    <a:lnTo>
                      <a:pt x="27184" y="1641466"/>
                    </a:lnTo>
                    <a:lnTo>
                      <a:pt x="35657" y="1599354"/>
                    </a:lnTo>
                    <a:lnTo>
                      <a:pt x="45293" y="1557311"/>
                    </a:lnTo>
                    <a:lnTo>
                      <a:pt x="56097" y="1515353"/>
                    </a:lnTo>
                    <a:lnTo>
                      <a:pt x="68075" y="1473495"/>
                    </a:lnTo>
                    <a:lnTo>
                      <a:pt x="81231" y="1431752"/>
                    </a:lnTo>
                    <a:lnTo>
                      <a:pt x="95570" y="1390140"/>
                    </a:lnTo>
                    <a:lnTo>
                      <a:pt x="111098" y="1348673"/>
                    </a:lnTo>
                    <a:lnTo>
                      <a:pt x="127820" y="1307367"/>
                    </a:lnTo>
                    <a:lnTo>
                      <a:pt x="145741" y="1266236"/>
                    </a:lnTo>
                    <a:lnTo>
                      <a:pt x="164867" y="1225297"/>
                    </a:lnTo>
                    <a:lnTo>
                      <a:pt x="185201" y="1184564"/>
                    </a:lnTo>
                    <a:lnTo>
                      <a:pt x="206750" y="1144052"/>
                    </a:lnTo>
                    <a:lnTo>
                      <a:pt x="229519" y="1103776"/>
                    </a:lnTo>
                    <a:lnTo>
                      <a:pt x="253512" y="1063752"/>
                    </a:lnTo>
                    <a:lnTo>
                      <a:pt x="278736" y="1023995"/>
                    </a:lnTo>
                    <a:lnTo>
                      <a:pt x="305194" y="984521"/>
                    </a:lnTo>
                    <a:lnTo>
                      <a:pt x="330903" y="948087"/>
                    </a:lnTo>
                    <a:lnTo>
                      <a:pt x="357428" y="912283"/>
                    </a:lnTo>
                    <a:lnTo>
                      <a:pt x="384752" y="877111"/>
                    </a:lnTo>
                    <a:lnTo>
                      <a:pt x="412862" y="842575"/>
                    </a:lnTo>
                    <a:lnTo>
                      <a:pt x="441741" y="808678"/>
                    </a:lnTo>
                    <a:lnTo>
                      <a:pt x="471375" y="775424"/>
                    </a:lnTo>
                    <a:lnTo>
                      <a:pt x="501750" y="742816"/>
                    </a:lnTo>
                    <a:lnTo>
                      <a:pt x="532849" y="710857"/>
                    </a:lnTo>
                    <a:lnTo>
                      <a:pt x="564657" y="679552"/>
                    </a:lnTo>
                    <a:lnTo>
                      <a:pt x="597160" y="648903"/>
                    </a:lnTo>
                    <a:lnTo>
                      <a:pt x="630343" y="618914"/>
                    </a:lnTo>
                    <a:lnTo>
                      <a:pt x="664190" y="589588"/>
                    </a:lnTo>
                    <a:lnTo>
                      <a:pt x="698686" y="560929"/>
                    </a:lnTo>
                    <a:lnTo>
                      <a:pt x="733817" y="532940"/>
                    </a:lnTo>
                    <a:lnTo>
                      <a:pt x="769566" y="505625"/>
                    </a:lnTo>
                    <a:lnTo>
                      <a:pt x="805920" y="478987"/>
                    </a:lnTo>
                    <a:lnTo>
                      <a:pt x="842862" y="453030"/>
                    </a:lnTo>
                    <a:lnTo>
                      <a:pt x="880378" y="427756"/>
                    </a:lnTo>
                    <a:lnTo>
                      <a:pt x="918453" y="403170"/>
                    </a:lnTo>
                    <a:lnTo>
                      <a:pt x="957072" y="379275"/>
                    </a:lnTo>
                    <a:lnTo>
                      <a:pt x="996219" y="356074"/>
                    </a:lnTo>
                    <a:lnTo>
                      <a:pt x="1035880" y="333571"/>
                    </a:lnTo>
                    <a:lnTo>
                      <a:pt x="1076039" y="311769"/>
                    </a:lnTo>
                    <a:lnTo>
                      <a:pt x="1116682" y="290672"/>
                    </a:lnTo>
                    <a:lnTo>
                      <a:pt x="1157793" y="270283"/>
                    </a:lnTo>
                    <a:lnTo>
                      <a:pt x="1199356" y="250606"/>
                    </a:lnTo>
                    <a:lnTo>
                      <a:pt x="1241358" y="231644"/>
                    </a:lnTo>
                    <a:lnTo>
                      <a:pt x="1283783" y="213400"/>
                    </a:lnTo>
                    <a:lnTo>
                      <a:pt x="1326616" y="195877"/>
                    </a:lnTo>
                    <a:lnTo>
                      <a:pt x="1369841" y="179081"/>
                    </a:lnTo>
                    <a:lnTo>
                      <a:pt x="1413445" y="163013"/>
                    </a:lnTo>
                    <a:lnTo>
                      <a:pt x="1457411" y="147677"/>
                    </a:lnTo>
                    <a:lnTo>
                      <a:pt x="1501724" y="133077"/>
                    </a:lnTo>
                    <a:lnTo>
                      <a:pt x="1546370" y="119216"/>
                    </a:lnTo>
                    <a:lnTo>
                      <a:pt x="1591333" y="106097"/>
                    </a:lnTo>
                    <a:lnTo>
                      <a:pt x="1636598" y="93725"/>
                    </a:lnTo>
                    <a:lnTo>
                      <a:pt x="1682151" y="82102"/>
                    </a:lnTo>
                    <a:lnTo>
                      <a:pt x="1727975" y="71232"/>
                    </a:lnTo>
                    <a:lnTo>
                      <a:pt x="1774057" y="61118"/>
                    </a:lnTo>
                    <a:lnTo>
                      <a:pt x="1820380" y="51764"/>
                    </a:lnTo>
                    <a:lnTo>
                      <a:pt x="1866931" y="43173"/>
                    </a:lnTo>
                    <a:lnTo>
                      <a:pt x="1913693" y="35349"/>
                    </a:lnTo>
                    <a:lnTo>
                      <a:pt x="1960651" y="28295"/>
                    </a:lnTo>
                    <a:lnTo>
                      <a:pt x="2007792" y="22014"/>
                    </a:lnTo>
                    <a:lnTo>
                      <a:pt x="2055098" y="16511"/>
                    </a:lnTo>
                    <a:lnTo>
                      <a:pt x="2102556" y="11788"/>
                    </a:lnTo>
                    <a:lnTo>
                      <a:pt x="2150151" y="7849"/>
                    </a:lnTo>
                    <a:lnTo>
                      <a:pt x="2197866" y="4697"/>
                    </a:lnTo>
                    <a:lnTo>
                      <a:pt x="2245688" y="2336"/>
                    </a:lnTo>
                    <a:lnTo>
                      <a:pt x="2293601" y="769"/>
                    </a:lnTo>
                    <a:lnTo>
                      <a:pt x="2341589" y="0"/>
                    </a:lnTo>
                    <a:lnTo>
                      <a:pt x="2389639" y="31"/>
                    </a:lnTo>
                    <a:lnTo>
                      <a:pt x="2437734" y="868"/>
                    </a:lnTo>
                    <a:lnTo>
                      <a:pt x="2485860" y="2512"/>
                    </a:lnTo>
                    <a:lnTo>
                      <a:pt x="2534001" y="4968"/>
                    </a:lnTo>
                    <a:lnTo>
                      <a:pt x="2582143" y="8239"/>
                    </a:lnTo>
                    <a:lnTo>
                      <a:pt x="2630271" y="12328"/>
                    </a:lnTo>
                    <a:lnTo>
                      <a:pt x="2678368" y="17238"/>
                    </a:lnTo>
                    <a:lnTo>
                      <a:pt x="2726421" y="22974"/>
                    </a:lnTo>
                    <a:lnTo>
                      <a:pt x="2774414" y="29539"/>
                    </a:lnTo>
                    <a:lnTo>
                      <a:pt x="2822332" y="36936"/>
                    </a:lnTo>
                    <a:lnTo>
                      <a:pt x="2870160" y="45168"/>
                    </a:lnTo>
                    <a:lnTo>
                      <a:pt x="2917883" y="54239"/>
                    </a:lnTo>
                    <a:lnTo>
                      <a:pt x="2965486" y="64153"/>
                    </a:lnTo>
                    <a:lnTo>
                      <a:pt x="3012953" y="74912"/>
                    </a:lnTo>
                    <a:lnTo>
                      <a:pt x="3060270" y="86521"/>
                    </a:lnTo>
                    <a:lnTo>
                      <a:pt x="3107422" y="98983"/>
                    </a:lnTo>
                    <a:lnTo>
                      <a:pt x="3154393" y="112301"/>
                    </a:lnTo>
                    <a:lnTo>
                      <a:pt x="3201168" y="126478"/>
                    </a:lnTo>
                    <a:lnTo>
                      <a:pt x="3247733" y="141519"/>
                    </a:lnTo>
                    <a:lnTo>
                      <a:pt x="3294072" y="157426"/>
                    </a:lnTo>
                    <a:lnTo>
                      <a:pt x="3340170" y="174203"/>
                    </a:lnTo>
                    <a:lnTo>
                      <a:pt x="3386012" y="191853"/>
                    </a:lnTo>
                    <a:lnTo>
                      <a:pt x="3431582" y="210381"/>
                    </a:lnTo>
                    <a:lnTo>
                      <a:pt x="3476867" y="229788"/>
                    </a:lnTo>
                    <a:lnTo>
                      <a:pt x="3521850" y="250080"/>
                    </a:lnTo>
                    <a:lnTo>
                      <a:pt x="3569402" y="272661"/>
                    </a:lnTo>
                    <a:lnTo>
                      <a:pt x="3616074" y="296008"/>
                    </a:lnTo>
                    <a:lnTo>
                      <a:pt x="3661862" y="320104"/>
                    </a:lnTo>
                    <a:lnTo>
                      <a:pt x="3706759" y="344934"/>
                    </a:lnTo>
                    <a:lnTo>
                      <a:pt x="3750762" y="370483"/>
                    </a:lnTo>
                    <a:lnTo>
                      <a:pt x="3793864" y="396736"/>
                    </a:lnTo>
                    <a:lnTo>
                      <a:pt x="3836061" y="423677"/>
                    </a:lnTo>
                    <a:lnTo>
                      <a:pt x="3877347" y="451292"/>
                    </a:lnTo>
                    <a:lnTo>
                      <a:pt x="3917718" y="479566"/>
                    </a:lnTo>
                    <a:lnTo>
                      <a:pt x="3957168" y="508483"/>
                    </a:lnTo>
                    <a:lnTo>
                      <a:pt x="3995692" y="538027"/>
                    </a:lnTo>
                    <a:lnTo>
                      <a:pt x="4033284" y="568185"/>
                    </a:lnTo>
                    <a:lnTo>
                      <a:pt x="4069941" y="598941"/>
                    </a:lnTo>
                    <a:lnTo>
                      <a:pt x="4105656" y="630279"/>
                    </a:lnTo>
                    <a:lnTo>
                      <a:pt x="4140425" y="662184"/>
                    </a:lnTo>
                    <a:lnTo>
                      <a:pt x="4174242" y="694642"/>
                    </a:lnTo>
                    <a:lnTo>
                      <a:pt x="4207102" y="727636"/>
                    </a:lnTo>
                    <a:lnTo>
                      <a:pt x="4238999" y="761153"/>
                    </a:lnTo>
                    <a:lnTo>
                      <a:pt x="4269930" y="795176"/>
                    </a:lnTo>
                    <a:lnTo>
                      <a:pt x="4299889" y="829691"/>
                    </a:lnTo>
                    <a:lnTo>
                      <a:pt x="4328870" y="864683"/>
                    </a:lnTo>
                    <a:lnTo>
                      <a:pt x="4356868" y="900135"/>
                    </a:lnTo>
                    <a:lnTo>
                      <a:pt x="4383879" y="936034"/>
                    </a:lnTo>
                    <a:lnTo>
                      <a:pt x="4409897" y="972364"/>
                    </a:lnTo>
                    <a:lnTo>
                      <a:pt x="4434916" y="1009109"/>
                    </a:lnTo>
                    <a:lnTo>
                      <a:pt x="4458933" y="1046256"/>
                    </a:lnTo>
                    <a:lnTo>
                      <a:pt x="4481941" y="1083787"/>
                    </a:lnTo>
                    <a:lnTo>
                      <a:pt x="4503935" y="1121689"/>
                    </a:lnTo>
                    <a:lnTo>
                      <a:pt x="4524911" y="1159946"/>
                    </a:lnTo>
                    <a:lnTo>
                      <a:pt x="4544863" y="1198543"/>
                    </a:lnTo>
                    <a:lnTo>
                      <a:pt x="4563786" y="1237465"/>
                    </a:lnTo>
                    <a:lnTo>
                      <a:pt x="4581675" y="1276696"/>
                    </a:lnTo>
                    <a:lnTo>
                      <a:pt x="4598525" y="1316222"/>
                    </a:lnTo>
                    <a:lnTo>
                      <a:pt x="4614330" y="1356027"/>
                    </a:lnTo>
                    <a:lnTo>
                      <a:pt x="4629086" y="1396096"/>
                    </a:lnTo>
                    <a:lnTo>
                      <a:pt x="4642787" y="1436415"/>
                    </a:lnTo>
                    <a:lnTo>
                      <a:pt x="4655428" y="1476967"/>
                    </a:lnTo>
                    <a:lnTo>
                      <a:pt x="4667005" y="1517738"/>
                    </a:lnTo>
                    <a:lnTo>
                      <a:pt x="4677510" y="1558712"/>
                    </a:lnTo>
                    <a:lnTo>
                      <a:pt x="4686941" y="1599874"/>
                    </a:lnTo>
                    <a:lnTo>
                      <a:pt x="4695291" y="1641210"/>
                    </a:lnTo>
                    <a:lnTo>
                      <a:pt x="4702556" y="1682704"/>
                    </a:lnTo>
                    <a:lnTo>
                      <a:pt x="4708730" y="1724341"/>
                    </a:lnTo>
                    <a:lnTo>
                      <a:pt x="4713808" y="1766105"/>
                    </a:lnTo>
                    <a:lnTo>
                      <a:pt x="4717784" y="1807982"/>
                    </a:lnTo>
                    <a:lnTo>
                      <a:pt x="4720655" y="1849956"/>
                    </a:lnTo>
                    <a:lnTo>
                      <a:pt x="4722414" y="1892012"/>
                    </a:lnTo>
                    <a:lnTo>
                      <a:pt x="4723057" y="1934136"/>
                    </a:lnTo>
                    <a:lnTo>
                      <a:pt x="4722578" y="1976311"/>
                    </a:lnTo>
                    <a:lnTo>
                      <a:pt x="4720972" y="2018523"/>
                    </a:lnTo>
                    <a:lnTo>
                      <a:pt x="4718235" y="2060756"/>
                    </a:lnTo>
                    <a:lnTo>
                      <a:pt x="4714360" y="2102996"/>
                    </a:lnTo>
                    <a:lnTo>
                      <a:pt x="4709343" y="2145227"/>
                    </a:lnTo>
                    <a:lnTo>
                      <a:pt x="4703178" y="2187435"/>
                    </a:lnTo>
                    <a:lnTo>
                      <a:pt x="4695861" y="2229603"/>
                    </a:lnTo>
                    <a:lnTo>
                      <a:pt x="4687386" y="2271716"/>
                    </a:lnTo>
                    <a:lnTo>
                      <a:pt x="4677748" y="2313761"/>
                    </a:lnTo>
                    <a:lnTo>
                      <a:pt x="4666943" y="2355720"/>
                    </a:lnTo>
                    <a:lnTo>
                      <a:pt x="4654964" y="2397580"/>
                    </a:lnTo>
                    <a:lnTo>
                      <a:pt x="4641807" y="2439326"/>
                    </a:lnTo>
                    <a:lnTo>
                      <a:pt x="4627466" y="2480940"/>
                    </a:lnTo>
                    <a:lnTo>
                      <a:pt x="4611937" y="2522410"/>
                    </a:lnTo>
                    <a:lnTo>
                      <a:pt x="4595213" y="2563720"/>
                    </a:lnTo>
                    <a:lnTo>
                      <a:pt x="4577292" y="2604853"/>
                    </a:lnTo>
                    <a:lnTo>
                      <a:pt x="4558165" y="2645796"/>
                    </a:lnTo>
                    <a:lnTo>
                      <a:pt x="4537830" y="2686533"/>
                    </a:lnTo>
                    <a:lnTo>
                      <a:pt x="4516281" y="2727049"/>
                    </a:lnTo>
                    <a:lnTo>
                      <a:pt x="4493511" y="2767329"/>
                    </a:lnTo>
                    <a:lnTo>
                      <a:pt x="4469518" y="2807358"/>
                    </a:lnTo>
                    <a:lnTo>
                      <a:pt x="4444294" y="2847119"/>
                    </a:lnTo>
                    <a:lnTo>
                      <a:pt x="4417835" y="2886600"/>
                    </a:lnTo>
                    <a:lnTo>
                      <a:pt x="4391583" y="2923773"/>
                    </a:lnTo>
                    <a:lnTo>
                      <a:pt x="4364431" y="2960337"/>
                    </a:lnTo>
                    <a:lnTo>
                      <a:pt x="4336396" y="2996285"/>
                    </a:lnTo>
                    <a:lnTo>
                      <a:pt x="4307493" y="3031610"/>
                    </a:lnTo>
                    <a:lnTo>
                      <a:pt x="4277739" y="3066305"/>
                    </a:lnTo>
                    <a:lnTo>
                      <a:pt x="4247148" y="3100365"/>
                    </a:lnTo>
                    <a:lnTo>
                      <a:pt x="4215738" y="3133782"/>
                    </a:lnTo>
                    <a:lnTo>
                      <a:pt x="4183524" y="3166550"/>
                    </a:lnTo>
                    <a:lnTo>
                      <a:pt x="4150522" y="3198662"/>
                    </a:lnTo>
                    <a:lnTo>
                      <a:pt x="4116747" y="3230113"/>
                    </a:lnTo>
                    <a:lnTo>
                      <a:pt x="4082217" y="3260895"/>
                    </a:lnTo>
                    <a:lnTo>
                      <a:pt x="4046946" y="3291002"/>
                    </a:lnTo>
                    <a:lnTo>
                      <a:pt x="4010951" y="3320427"/>
                    </a:lnTo>
                    <a:lnTo>
                      <a:pt x="3974248" y="3349165"/>
                    </a:lnTo>
                    <a:lnTo>
                      <a:pt x="3936852" y="3377208"/>
                    </a:lnTo>
                    <a:lnTo>
                      <a:pt x="3898780" y="3404549"/>
                    </a:lnTo>
                    <a:lnTo>
                      <a:pt x="3860047" y="3431183"/>
                    </a:lnTo>
                    <a:lnTo>
                      <a:pt x="3820669" y="3457103"/>
                    </a:lnTo>
                    <a:lnTo>
                      <a:pt x="3780663" y="3482302"/>
                    </a:lnTo>
                    <a:lnTo>
                      <a:pt x="3740043" y="3506774"/>
                    </a:lnTo>
                    <a:lnTo>
                      <a:pt x="3698827" y="3530512"/>
                    </a:lnTo>
                    <a:lnTo>
                      <a:pt x="3657030" y="3553510"/>
                    </a:lnTo>
                    <a:lnTo>
                      <a:pt x="3614668" y="3575761"/>
                    </a:lnTo>
                    <a:lnTo>
                      <a:pt x="3571756" y="3597259"/>
                    </a:lnTo>
                    <a:lnTo>
                      <a:pt x="3528312" y="3617997"/>
                    </a:lnTo>
                    <a:lnTo>
                      <a:pt x="3484350" y="3637969"/>
                    </a:lnTo>
                    <a:lnTo>
                      <a:pt x="3439887" y="3657167"/>
                    </a:lnTo>
                    <a:lnTo>
                      <a:pt x="3394938" y="3675587"/>
                    </a:lnTo>
                    <a:lnTo>
                      <a:pt x="3349520" y="3693220"/>
                    </a:lnTo>
                    <a:lnTo>
                      <a:pt x="3303648" y="3710061"/>
                    </a:lnTo>
                    <a:lnTo>
                      <a:pt x="3257339" y="3726103"/>
                    </a:lnTo>
                    <a:lnTo>
                      <a:pt x="3210607" y="3741340"/>
                    </a:lnTo>
                    <a:lnTo>
                      <a:pt x="3163470" y="3755764"/>
                    </a:lnTo>
                    <a:lnTo>
                      <a:pt x="3115944" y="3769370"/>
                    </a:lnTo>
                    <a:lnTo>
                      <a:pt x="3068043" y="3782151"/>
                    </a:lnTo>
                    <a:lnTo>
                      <a:pt x="3019784" y="3794101"/>
                    </a:lnTo>
                    <a:lnTo>
                      <a:pt x="2971183" y="3805212"/>
                    </a:lnTo>
                    <a:lnTo>
                      <a:pt x="2922256" y="3815479"/>
                    </a:lnTo>
                    <a:lnTo>
                      <a:pt x="2873018" y="3824894"/>
                    </a:lnTo>
                    <a:lnTo>
                      <a:pt x="2823486" y="3833452"/>
                    </a:lnTo>
                    <a:lnTo>
                      <a:pt x="2773676" y="3841146"/>
                    </a:lnTo>
                    <a:lnTo>
                      <a:pt x="2723603" y="3847969"/>
                    </a:lnTo>
                    <a:lnTo>
                      <a:pt x="2673284" y="3853915"/>
                    </a:lnTo>
                    <a:lnTo>
                      <a:pt x="2622734" y="3858977"/>
                    </a:lnTo>
                    <a:lnTo>
                      <a:pt x="2571969" y="3863148"/>
                    </a:lnTo>
                    <a:lnTo>
                      <a:pt x="2521006" y="3866423"/>
                    </a:lnTo>
                    <a:lnTo>
                      <a:pt x="2469859" y="3868795"/>
                    </a:lnTo>
                    <a:lnTo>
                      <a:pt x="2418546" y="3870257"/>
                    </a:lnTo>
                    <a:lnTo>
                      <a:pt x="2367082" y="3870802"/>
                    </a:lnTo>
                    <a:lnTo>
                      <a:pt x="2315482" y="3870425"/>
                    </a:lnTo>
                    <a:lnTo>
                      <a:pt x="2263764" y="3869118"/>
                    </a:lnTo>
                    <a:lnTo>
                      <a:pt x="2211942" y="3866875"/>
                    </a:lnTo>
                    <a:lnTo>
                      <a:pt x="2160033" y="3863690"/>
                    </a:lnTo>
                    <a:lnTo>
                      <a:pt x="2108052" y="3859556"/>
                    </a:lnTo>
                    <a:lnTo>
                      <a:pt x="2056016" y="3854467"/>
                    </a:lnTo>
                    <a:lnTo>
                      <a:pt x="1377709" y="4354593"/>
                    </a:lnTo>
                    <a:close/>
                  </a:path>
                </a:pathLst>
              </a:custGeom>
              <a:ln w="9525">
                <a:solidFill>
                  <a:srgbClr val="FDC52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14"/>
            <p:cNvSpPr txBox="1"/>
            <p:nvPr/>
          </p:nvSpPr>
          <p:spPr>
            <a:xfrm>
              <a:off x="8313801" y="1585722"/>
              <a:ext cx="2532380" cy="25857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 marR="31750" algn="ctr">
                <a:lnSpc>
                  <a:spcPct val="100000"/>
                </a:lnSpc>
                <a:spcBef>
                  <a:spcPts val="95"/>
                </a:spcBef>
              </a:pPr>
              <a:r>
                <a:rPr sz="2800" spc="-5" dirty="0">
                  <a:solidFill>
                    <a:srgbClr val="005451"/>
                  </a:solidFill>
                  <a:latin typeface="Arial"/>
                  <a:cs typeface="Arial"/>
                </a:rPr>
                <a:t>Prepare a</a:t>
              </a:r>
              <a:r>
                <a:rPr sz="2800" spc="-50" dirty="0">
                  <a:solidFill>
                    <a:srgbClr val="005451"/>
                  </a:solidFill>
                  <a:latin typeface="Arial"/>
                  <a:cs typeface="Arial"/>
                </a:rPr>
                <a:t> </a:t>
              </a:r>
              <a:r>
                <a:rPr sz="2800" dirty="0">
                  <a:solidFill>
                    <a:srgbClr val="005451"/>
                  </a:solidFill>
                  <a:latin typeface="Arial"/>
                  <a:cs typeface="Arial"/>
                </a:rPr>
                <a:t>short  story;</a:t>
              </a:r>
              <a:endParaRPr sz="2800">
                <a:latin typeface="Arial"/>
                <a:cs typeface="Arial"/>
              </a:endParaRPr>
            </a:p>
            <a:p>
              <a:pPr marL="12700" marR="5080" indent="-1270" algn="ctr">
                <a:lnSpc>
                  <a:spcPct val="100000"/>
                </a:lnSpc>
              </a:pPr>
              <a:r>
                <a:rPr sz="2800" spc="-5" dirty="0">
                  <a:solidFill>
                    <a:srgbClr val="005451"/>
                  </a:solidFill>
                  <a:latin typeface="Arial"/>
                  <a:cs typeface="Arial"/>
                </a:rPr>
                <a:t>Think </a:t>
              </a:r>
              <a:r>
                <a:rPr sz="2800" dirty="0">
                  <a:solidFill>
                    <a:srgbClr val="005451"/>
                  </a:solidFill>
                  <a:latin typeface="Arial"/>
                  <a:cs typeface="Arial"/>
                </a:rPr>
                <a:t>before;  </a:t>
              </a:r>
              <a:r>
                <a:rPr sz="2800" spc="-5" dirty="0">
                  <a:solidFill>
                    <a:srgbClr val="005451"/>
                  </a:solidFill>
                  <a:latin typeface="Arial"/>
                  <a:cs typeface="Arial"/>
                </a:rPr>
                <a:t>Do a research  about</a:t>
              </a:r>
              <a:r>
                <a:rPr sz="2800" spc="-70" dirty="0">
                  <a:solidFill>
                    <a:srgbClr val="005451"/>
                  </a:solidFill>
                  <a:latin typeface="Arial"/>
                  <a:cs typeface="Arial"/>
                </a:rPr>
                <a:t> </a:t>
              </a:r>
              <a:r>
                <a:rPr sz="2800" spc="-25" dirty="0">
                  <a:solidFill>
                    <a:srgbClr val="005451"/>
                  </a:solidFill>
                  <a:latin typeface="Arial"/>
                  <a:cs typeface="Arial"/>
                </a:rPr>
                <a:t>company, </a:t>
              </a:r>
              <a:r>
                <a:rPr sz="2800" dirty="0">
                  <a:solidFill>
                    <a:srgbClr val="005451"/>
                  </a:solidFill>
                  <a:latin typeface="Arial"/>
                  <a:cs typeface="Arial"/>
                </a:rPr>
                <a:t> salaries.</a:t>
              </a:r>
              <a:endParaRPr sz="28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383981C-8C53-46DD-93B5-6995D837C5F8}"/>
              </a:ext>
            </a:extLst>
          </p:cNvPr>
          <p:cNvGrpSpPr/>
          <p:nvPr/>
        </p:nvGrpSpPr>
        <p:grpSpPr>
          <a:xfrm>
            <a:off x="914400" y="1828953"/>
            <a:ext cx="3674745" cy="3200093"/>
            <a:chOff x="800138" y="1699641"/>
            <a:chExt cx="3674745" cy="3200093"/>
          </a:xfrm>
        </p:grpSpPr>
        <p:sp>
          <p:nvSpPr>
            <p:cNvPr id="10" name="object 10"/>
            <p:cNvSpPr/>
            <p:nvPr/>
          </p:nvSpPr>
          <p:spPr>
            <a:xfrm>
              <a:off x="800138" y="1699641"/>
              <a:ext cx="3674745" cy="502920"/>
            </a:xfrm>
            <a:custGeom>
              <a:avLst/>
              <a:gdLst/>
              <a:ahLst/>
              <a:cxnLst/>
              <a:rect l="l" t="t" r="r" b="b"/>
              <a:pathLst>
                <a:path w="3674745" h="502919">
                  <a:moveTo>
                    <a:pt x="3674491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3674491" y="502920"/>
                  </a:lnTo>
                  <a:lnTo>
                    <a:pt x="3674491" y="0"/>
                  </a:lnTo>
                  <a:close/>
                </a:path>
              </a:pathLst>
            </a:custGeom>
            <a:solidFill>
              <a:srgbClr val="005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8715" y="4627319"/>
              <a:ext cx="316230" cy="272415"/>
            </a:xfrm>
            <a:custGeom>
              <a:avLst/>
              <a:gdLst/>
              <a:ahLst/>
              <a:cxnLst/>
              <a:rect l="l" t="t" r="r" b="b"/>
              <a:pathLst>
                <a:path w="316230" h="272414">
                  <a:moveTo>
                    <a:pt x="315975" y="0"/>
                  </a:moveTo>
                  <a:lnTo>
                    <a:pt x="0" y="0"/>
                  </a:lnTo>
                  <a:lnTo>
                    <a:pt x="157987" y="272415"/>
                  </a:lnTo>
                  <a:lnTo>
                    <a:pt x="315975" y="0"/>
                  </a:lnTo>
                  <a:close/>
                </a:path>
              </a:pathLst>
            </a:custGeom>
            <a:solidFill>
              <a:srgbClr val="005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806335" y="2275713"/>
              <a:ext cx="3668395" cy="2391680"/>
            </a:xfrm>
            <a:prstGeom prst="rect">
              <a:avLst/>
            </a:prstGeom>
            <a:solidFill>
              <a:srgbClr val="005451"/>
            </a:solidFill>
          </p:spPr>
          <p:txBody>
            <a:bodyPr vert="horz" wrap="square" lIns="0" tIns="173990" rIns="0" bIns="0" rtlCol="0">
              <a:spAutoFit/>
            </a:bodyPr>
            <a:lstStyle/>
            <a:p>
              <a:pPr marL="197485" marR="210185" indent="635" algn="ctr">
                <a:lnSpc>
                  <a:spcPct val="100000"/>
                </a:lnSpc>
                <a:spcBef>
                  <a:spcPts val="1370"/>
                </a:spcBef>
              </a:pPr>
              <a:r>
                <a:rPr sz="3600" b="1" dirty="0">
                  <a:solidFill>
                    <a:srgbClr val="FFFFFF"/>
                  </a:solidFill>
                  <a:latin typeface="Arial"/>
                  <a:cs typeface="Arial"/>
                </a:rPr>
                <a:t>More </a:t>
              </a:r>
              <a:r>
                <a:rPr sz="3600" b="1" spc="-5" dirty="0">
                  <a:solidFill>
                    <a:srgbClr val="FFFFFF"/>
                  </a:solidFill>
                  <a:latin typeface="Arial"/>
                  <a:cs typeface="Arial"/>
                </a:rPr>
                <a:t>tips </a:t>
              </a:r>
              <a:r>
                <a:rPr sz="3600" b="1" dirty="0">
                  <a:solidFill>
                    <a:srgbClr val="FFFFFF"/>
                  </a:solidFill>
                  <a:latin typeface="Arial"/>
                  <a:cs typeface="Arial"/>
                </a:rPr>
                <a:t>and  </a:t>
              </a:r>
              <a:r>
                <a:rPr sz="3600" b="1" spc="-5" dirty="0">
                  <a:solidFill>
                    <a:srgbClr val="FFFFFF"/>
                  </a:solidFill>
                  <a:latin typeface="Arial"/>
                  <a:cs typeface="Arial"/>
                </a:rPr>
                <a:t>information at  </a:t>
              </a:r>
              <a:r>
                <a:rPr sz="3600" b="1" dirty="0">
                  <a:solidFill>
                    <a:srgbClr val="FFFFFF"/>
                  </a:solidFill>
                  <a:latin typeface="Arial"/>
                  <a:cs typeface="Arial"/>
                </a:rPr>
                <a:t>RTU Career  </a:t>
              </a:r>
              <a:r>
                <a:rPr sz="3600" b="1" spc="-5" dirty="0">
                  <a:solidFill>
                    <a:srgbClr val="FFFFFF"/>
                  </a:solidFill>
                  <a:latin typeface="Arial"/>
                  <a:cs typeface="Arial"/>
                </a:rPr>
                <a:t>center</a:t>
              </a:r>
              <a:endParaRPr sz="3600" dirty="0">
                <a:latin typeface="Arial"/>
                <a:cs typeface="Arial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1155" y="1705285"/>
            <a:ext cx="5604510" cy="3118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005451"/>
                </a:solidFill>
                <a:latin typeface="Arial"/>
                <a:cs typeface="Arial"/>
              </a:rPr>
              <a:t>RTU </a:t>
            </a:r>
            <a:r>
              <a:rPr sz="2800" b="1" spc="-5" dirty="0">
                <a:solidFill>
                  <a:srgbClr val="005451"/>
                </a:solidFill>
                <a:latin typeface="Arial"/>
                <a:cs typeface="Arial"/>
              </a:rPr>
              <a:t>Student </a:t>
            </a:r>
            <a:r>
              <a:rPr sz="2800" b="1" dirty="0">
                <a:solidFill>
                  <a:srgbClr val="005451"/>
                </a:solidFill>
                <a:latin typeface="Arial"/>
                <a:cs typeface="Arial"/>
              </a:rPr>
              <a:t>service  </a:t>
            </a:r>
            <a:endParaRPr lang="lv-LV" sz="2800" b="1" dirty="0">
              <a:solidFill>
                <a:srgbClr val="005451"/>
              </a:solidFill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lv-LV" sz="2800" dirty="0" err="1">
                <a:solidFill>
                  <a:srgbClr val="005451"/>
                </a:solidFill>
                <a:latin typeface="Arial"/>
                <a:cs typeface="Arial"/>
              </a:rPr>
              <a:t>Web</a:t>
            </a:r>
            <a:r>
              <a:rPr lang="lv-LV" sz="280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lang="lv-LV" sz="2800" dirty="0" err="1">
                <a:solidFill>
                  <a:srgbClr val="005451"/>
                </a:solidFill>
                <a:latin typeface="Arial"/>
                <a:cs typeface="Arial"/>
              </a:rPr>
              <a:t>page</a:t>
            </a:r>
            <a:r>
              <a:rPr lang="lv-LV" sz="2800" dirty="0">
                <a:solidFill>
                  <a:srgbClr val="005451"/>
                </a:solidFill>
                <a:latin typeface="Arial"/>
                <a:cs typeface="Arial"/>
              </a:rPr>
              <a:t>: </a:t>
            </a:r>
            <a:r>
              <a:rPr lang="lv-LV" sz="2800" spc="-5" dirty="0">
                <a:solidFill>
                  <a:srgbClr val="005451"/>
                </a:solidFill>
                <a:latin typeface="Arial"/>
                <a:cs typeface="Arial"/>
                <a:hlinkClick r:id="rId2"/>
              </a:rPr>
              <a:t>rtu.lv/en/studentservice</a:t>
            </a:r>
            <a:r>
              <a:rPr lang="lv-LV" sz="2800" spc="-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5" dirty="0">
                <a:solidFill>
                  <a:srgbClr val="005451"/>
                </a:solidFill>
                <a:latin typeface="Arial"/>
                <a:cs typeface="Arial"/>
              </a:rPr>
              <a:t>Facebook: </a:t>
            </a:r>
            <a:r>
              <a:rPr sz="2800" spc="-5" dirty="0">
                <a:solidFill>
                  <a:srgbClr val="005451"/>
                </a:solidFill>
                <a:latin typeface="Arial"/>
                <a:cs typeface="Arial"/>
                <a:hlinkClick r:id="rId3"/>
              </a:rPr>
              <a:t>RTU</a:t>
            </a:r>
            <a:r>
              <a:rPr lang="lv-LV" sz="2800" spc="-5" dirty="0">
                <a:solidFill>
                  <a:srgbClr val="005451"/>
                </a:solidFill>
                <a:latin typeface="Arial"/>
                <a:cs typeface="Arial"/>
                <a:hlinkClick r:id="rId3"/>
              </a:rPr>
              <a:t> </a:t>
            </a:r>
            <a:r>
              <a:rPr sz="2800" spc="-5" dirty="0" err="1">
                <a:solidFill>
                  <a:srgbClr val="005451"/>
                </a:solidFill>
                <a:latin typeface="Arial"/>
                <a:cs typeface="Arial"/>
                <a:hlinkClick r:id="rId3"/>
              </a:rPr>
              <a:t>Studentu</a:t>
            </a:r>
            <a:r>
              <a:rPr lang="lv-LV" sz="2800" spc="-5" dirty="0">
                <a:solidFill>
                  <a:srgbClr val="005451"/>
                </a:solidFill>
                <a:latin typeface="Arial"/>
                <a:cs typeface="Arial"/>
                <a:hlinkClick r:id="rId3"/>
              </a:rPr>
              <a:t> </a:t>
            </a:r>
            <a:r>
              <a:rPr sz="2800" spc="-5" dirty="0" err="1">
                <a:solidFill>
                  <a:srgbClr val="005451"/>
                </a:solidFill>
                <a:latin typeface="Arial"/>
                <a:cs typeface="Arial"/>
                <a:hlinkClick r:id="rId3"/>
              </a:rPr>
              <a:t>serviss</a:t>
            </a:r>
            <a:r>
              <a:rPr sz="2800" spc="-5" dirty="0">
                <a:solidFill>
                  <a:srgbClr val="005451"/>
                </a:solidFill>
                <a:latin typeface="Arial"/>
                <a:cs typeface="Arial"/>
                <a:hlinkClick r:id="rId3"/>
              </a:rPr>
              <a:t>  </a:t>
            </a:r>
            <a:r>
              <a:rPr sz="2800" dirty="0">
                <a:solidFill>
                  <a:srgbClr val="005451"/>
                </a:solidFill>
                <a:latin typeface="Arial"/>
                <a:cs typeface="Arial"/>
              </a:rPr>
              <a:t>Instagram:</a:t>
            </a:r>
            <a:r>
              <a:rPr sz="2800" spc="-2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5451"/>
                </a:solidFill>
                <a:latin typeface="Arial"/>
                <a:cs typeface="Arial"/>
                <a:hlinkClick r:id="rId4"/>
              </a:rPr>
              <a:t>rtu_studentu_serviss</a:t>
            </a:r>
            <a:endParaRPr lang="lv-LV" sz="2800" dirty="0">
              <a:solidFill>
                <a:srgbClr val="005451"/>
              </a:solidFill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lv-LV" sz="2800" dirty="0" err="1">
                <a:solidFill>
                  <a:srgbClr val="005451"/>
                </a:solidFill>
                <a:latin typeface="Arial"/>
                <a:cs typeface="Arial"/>
              </a:rPr>
              <a:t>Adress</a:t>
            </a:r>
            <a:r>
              <a:rPr lang="lv-LV" sz="2800" dirty="0">
                <a:solidFill>
                  <a:srgbClr val="005451"/>
                </a:solidFill>
                <a:latin typeface="Arial"/>
                <a:cs typeface="Arial"/>
              </a:rPr>
              <a:t>: </a:t>
            </a:r>
            <a:r>
              <a:rPr lang="lv-LV" sz="2800" dirty="0" err="1">
                <a:solidFill>
                  <a:srgbClr val="005451"/>
                </a:solidFill>
                <a:latin typeface="Arial"/>
                <a:cs typeface="Arial"/>
              </a:rPr>
              <a:t>Āzenes</a:t>
            </a:r>
            <a:r>
              <a:rPr lang="lv-LV" sz="280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lang="lv-LV" sz="2800" dirty="0" err="1">
                <a:solidFill>
                  <a:srgbClr val="005451"/>
                </a:solidFill>
                <a:latin typeface="Arial"/>
                <a:cs typeface="Arial"/>
              </a:rPr>
              <a:t>street</a:t>
            </a:r>
            <a:r>
              <a:rPr lang="lv-LV" sz="2800" dirty="0">
                <a:solidFill>
                  <a:srgbClr val="005451"/>
                </a:solidFill>
                <a:latin typeface="Arial"/>
                <a:cs typeface="Arial"/>
              </a:rPr>
              <a:t> 6, 1st </a:t>
            </a:r>
            <a:r>
              <a:rPr lang="lv-LV" sz="2800" dirty="0" err="1">
                <a:solidFill>
                  <a:srgbClr val="005451"/>
                </a:solidFill>
                <a:latin typeface="Arial"/>
                <a:cs typeface="Arial"/>
              </a:rPr>
              <a:t>floor</a:t>
            </a:r>
            <a:endParaRPr lang="lv-LV" sz="2800" dirty="0">
              <a:solidFill>
                <a:srgbClr val="005451"/>
              </a:solidFill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lv-LV" sz="2800" dirty="0" err="1">
                <a:solidFill>
                  <a:srgbClr val="005451"/>
                </a:solidFill>
                <a:latin typeface="Arial"/>
                <a:cs typeface="Arial"/>
              </a:rPr>
              <a:t>Email</a:t>
            </a:r>
            <a:r>
              <a:rPr lang="lv-LV" sz="2800" dirty="0">
                <a:solidFill>
                  <a:srgbClr val="005451"/>
                </a:solidFill>
                <a:latin typeface="Arial"/>
                <a:cs typeface="Arial"/>
              </a:rPr>
              <a:t>: </a:t>
            </a:r>
            <a:r>
              <a:rPr lang="lv-LV" sz="2800" dirty="0">
                <a:solidFill>
                  <a:srgbClr val="005451"/>
                </a:solidFill>
                <a:latin typeface="Arial"/>
                <a:cs typeface="Arial"/>
                <a:hlinkClick r:id="rId5"/>
              </a:rPr>
              <a:t>ssc@rtu.lv</a:t>
            </a:r>
            <a:r>
              <a:rPr lang="lv-LV" sz="280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lang="lv-LV" sz="2800" dirty="0" err="1">
                <a:solidFill>
                  <a:srgbClr val="005451"/>
                </a:solidFill>
                <a:latin typeface="Arial"/>
                <a:cs typeface="Arial"/>
              </a:rPr>
              <a:t>or</a:t>
            </a:r>
            <a:r>
              <a:rPr lang="lv-LV" sz="280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lang="lv-LV" sz="2800" dirty="0">
                <a:solidFill>
                  <a:srgbClr val="005451"/>
                </a:solidFill>
                <a:latin typeface="Arial"/>
                <a:cs typeface="Arial"/>
                <a:hlinkClick r:id="rId6"/>
              </a:rPr>
              <a:t>karjera@rtu.lv</a:t>
            </a:r>
            <a:r>
              <a:rPr lang="lv-LV" sz="280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15334" y="0"/>
            <a:ext cx="8371205" cy="6858000"/>
            <a:chOff x="3315334" y="0"/>
            <a:chExt cx="8371205" cy="6858000"/>
          </a:xfrm>
        </p:grpSpPr>
        <p:sp>
          <p:nvSpPr>
            <p:cNvPr id="3" name="object 3"/>
            <p:cNvSpPr/>
            <p:nvPr/>
          </p:nvSpPr>
          <p:spPr>
            <a:xfrm>
              <a:off x="3621658" y="0"/>
              <a:ext cx="1122680" cy="5329555"/>
            </a:xfrm>
            <a:custGeom>
              <a:avLst/>
              <a:gdLst/>
              <a:ahLst/>
              <a:cxnLst/>
              <a:rect l="l" t="t" r="r" b="b"/>
              <a:pathLst>
                <a:path w="1122679" h="5329555">
                  <a:moveTo>
                    <a:pt x="1122426" y="0"/>
                  </a:moveTo>
                  <a:lnTo>
                    <a:pt x="868426" y="0"/>
                  </a:lnTo>
                  <a:lnTo>
                    <a:pt x="0" y="5286375"/>
                  </a:lnTo>
                  <a:lnTo>
                    <a:pt x="247650" y="5329301"/>
                  </a:lnTo>
                  <a:lnTo>
                    <a:pt x="1122426" y="0"/>
                  </a:lnTo>
                  <a:close/>
                </a:path>
              </a:pathLst>
            </a:custGeom>
            <a:solidFill>
              <a:srgbClr val="005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15334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1117600" h="5276850">
                  <a:moveTo>
                    <a:pt x="1117600" y="0"/>
                  </a:moveTo>
                  <a:lnTo>
                    <a:pt x="865124" y="0"/>
                  </a:lnTo>
                  <a:lnTo>
                    <a:pt x="0" y="5238750"/>
                  </a:lnTo>
                  <a:lnTo>
                    <a:pt x="249174" y="5276850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5334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1228725" h="1619250">
                  <a:moveTo>
                    <a:pt x="0" y="0"/>
                  </a:moveTo>
                  <a:lnTo>
                    <a:pt x="1174750" y="1619249"/>
                  </a:lnTo>
                  <a:lnTo>
                    <a:pt x="1228725" y="1619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1658" y="5291201"/>
              <a:ext cx="1495425" cy="1567180"/>
            </a:xfrm>
            <a:custGeom>
              <a:avLst/>
              <a:gdLst/>
              <a:ahLst/>
              <a:cxnLst/>
              <a:rect l="l" t="t" r="r" b="b"/>
              <a:pathLst>
                <a:path w="1495425" h="1567179">
                  <a:moveTo>
                    <a:pt x="0" y="0"/>
                  </a:moveTo>
                  <a:lnTo>
                    <a:pt x="1443101" y="1566799"/>
                  </a:lnTo>
                  <a:lnTo>
                    <a:pt x="1495425" y="1566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2165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2130425" h="1571625">
                  <a:moveTo>
                    <a:pt x="0" y="0"/>
                  </a:moveTo>
                  <a:lnTo>
                    <a:pt x="0" y="4699"/>
                  </a:lnTo>
                  <a:lnTo>
                    <a:pt x="1495425" y="1571624"/>
                  </a:lnTo>
                  <a:lnTo>
                    <a:pt x="2130425" y="1571624"/>
                  </a:lnTo>
                  <a:lnTo>
                    <a:pt x="247650" y="42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15334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695450" h="1619250">
                  <a:moveTo>
                    <a:pt x="0" y="0"/>
                  </a:moveTo>
                  <a:lnTo>
                    <a:pt x="1228725" y="1619249"/>
                  </a:lnTo>
                  <a:lnTo>
                    <a:pt x="1695450" y="1619249"/>
                  </a:lnTo>
                  <a:lnTo>
                    <a:pt x="292100" y="95250"/>
                  </a:lnTo>
                  <a:lnTo>
                    <a:pt x="244475" y="42799"/>
                  </a:lnTo>
                  <a:lnTo>
                    <a:pt x="249174" y="42799"/>
                  </a:lnTo>
                  <a:lnTo>
                    <a:pt x="249174" y="38100"/>
                  </a:lnTo>
                  <a:lnTo>
                    <a:pt x="244475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59146" y="574294"/>
              <a:ext cx="6814820" cy="0"/>
            </a:xfrm>
            <a:custGeom>
              <a:avLst/>
              <a:gdLst/>
              <a:ahLst/>
              <a:cxnLst/>
              <a:rect l="l" t="t" r="r" b="b"/>
              <a:pathLst>
                <a:path w="6814820">
                  <a:moveTo>
                    <a:pt x="0" y="0"/>
                  </a:moveTo>
                  <a:lnTo>
                    <a:pt x="6814438" y="0"/>
                  </a:lnTo>
                </a:path>
              </a:pathLst>
            </a:custGeom>
            <a:ln w="25400">
              <a:solidFill>
                <a:srgbClr val="BCCF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3968" y="705358"/>
            <a:ext cx="222694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Steps</a:t>
            </a:r>
            <a:r>
              <a:rPr sz="4000" spc="-90" dirty="0"/>
              <a:t> </a:t>
            </a:r>
            <a:r>
              <a:rPr sz="4000" spc="-5" dirty="0"/>
              <a:t>we  advise</a:t>
            </a:r>
            <a:r>
              <a:rPr sz="4000" spc="-75" dirty="0"/>
              <a:t> </a:t>
            </a:r>
            <a:r>
              <a:rPr sz="4000" spc="-5" dirty="0"/>
              <a:t>to  concider</a:t>
            </a:r>
            <a:endParaRPr sz="4000"/>
          </a:p>
        </p:txBody>
      </p:sp>
      <p:sp>
        <p:nvSpPr>
          <p:cNvPr id="11" name="object 11"/>
          <p:cNvSpPr txBox="1"/>
          <p:nvPr/>
        </p:nvSpPr>
        <p:spPr>
          <a:xfrm>
            <a:off x="4953761" y="606043"/>
            <a:ext cx="6449060" cy="82041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575"/>
              </a:spcBef>
            </a:pPr>
            <a:r>
              <a:rPr sz="2800" spc="-5" dirty="0">
                <a:solidFill>
                  <a:srgbClr val="005451"/>
                </a:solidFill>
                <a:latin typeface="Arial"/>
                <a:cs typeface="Arial"/>
              </a:rPr>
              <a:t>1. Consider your goals </a:t>
            </a:r>
            <a:r>
              <a:rPr sz="2800" dirty="0">
                <a:solidFill>
                  <a:srgbClr val="005451"/>
                </a:solidFill>
                <a:latin typeface="Arial"/>
                <a:cs typeface="Arial"/>
              </a:rPr>
              <a:t>first. </a:t>
            </a:r>
            <a:r>
              <a:rPr sz="2800" spc="-5" dirty="0">
                <a:solidFill>
                  <a:srgbClr val="005451"/>
                </a:solidFill>
                <a:latin typeface="Arial"/>
                <a:cs typeface="Arial"/>
              </a:rPr>
              <a:t>What do you  want to</a:t>
            </a:r>
            <a:r>
              <a:rPr sz="280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5451"/>
                </a:solidFill>
                <a:latin typeface="Arial"/>
                <a:cs typeface="Arial"/>
              </a:rPr>
              <a:t>find?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59146" y="1525905"/>
            <a:ext cx="6814820" cy="0"/>
          </a:xfrm>
          <a:custGeom>
            <a:avLst/>
            <a:gdLst/>
            <a:ahLst/>
            <a:cxnLst/>
            <a:rect l="l" t="t" r="r" b="b"/>
            <a:pathLst>
              <a:path w="6814820">
                <a:moveTo>
                  <a:pt x="0" y="0"/>
                </a:moveTo>
                <a:lnTo>
                  <a:pt x="6814438" y="0"/>
                </a:lnTo>
              </a:path>
            </a:pathLst>
          </a:custGeom>
          <a:ln w="25400">
            <a:solidFill>
              <a:srgbClr val="B72D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53761" y="1557604"/>
            <a:ext cx="5740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5451"/>
                </a:solidFill>
                <a:latin typeface="Arial"/>
                <a:cs typeface="Arial"/>
              </a:rPr>
              <a:t>2. Analyze </a:t>
            </a:r>
            <a:r>
              <a:rPr sz="2800" dirty="0">
                <a:solidFill>
                  <a:srgbClr val="005451"/>
                </a:solidFill>
                <a:latin typeface="Arial"/>
                <a:cs typeface="Arial"/>
              </a:rPr>
              <a:t>your previous</a:t>
            </a:r>
            <a:r>
              <a:rPr sz="2800" spc="-204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5451"/>
                </a:solidFill>
                <a:latin typeface="Arial"/>
                <a:cs typeface="Arial"/>
              </a:rPr>
              <a:t>experience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01501" y="2428573"/>
            <a:ext cx="6814820" cy="2880360"/>
            <a:chOff x="4859146" y="2464689"/>
            <a:chExt cx="6814820" cy="2880360"/>
          </a:xfrm>
        </p:grpSpPr>
        <p:sp>
          <p:nvSpPr>
            <p:cNvPr id="15" name="object 15"/>
            <p:cNvSpPr/>
            <p:nvPr/>
          </p:nvSpPr>
          <p:spPr>
            <a:xfrm>
              <a:off x="4859146" y="2477389"/>
              <a:ext cx="6814820" cy="0"/>
            </a:xfrm>
            <a:custGeom>
              <a:avLst/>
              <a:gdLst/>
              <a:ahLst/>
              <a:cxnLst/>
              <a:rect l="l" t="t" r="r" b="b"/>
              <a:pathLst>
                <a:path w="6814820">
                  <a:moveTo>
                    <a:pt x="0" y="0"/>
                  </a:moveTo>
                  <a:lnTo>
                    <a:pt x="6814438" y="0"/>
                  </a:lnTo>
                </a:path>
              </a:pathLst>
            </a:custGeom>
            <a:ln w="25400">
              <a:solidFill>
                <a:srgbClr val="27C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59146" y="3429000"/>
              <a:ext cx="6814820" cy="0"/>
            </a:xfrm>
            <a:custGeom>
              <a:avLst/>
              <a:gdLst/>
              <a:ahLst/>
              <a:cxnLst/>
              <a:rect l="l" t="t" r="r" b="b"/>
              <a:pathLst>
                <a:path w="6814820">
                  <a:moveTo>
                    <a:pt x="0" y="0"/>
                  </a:moveTo>
                  <a:lnTo>
                    <a:pt x="6814438" y="0"/>
                  </a:lnTo>
                </a:path>
              </a:pathLst>
            </a:custGeom>
            <a:ln w="25400">
              <a:solidFill>
                <a:srgbClr val="FFC7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59146" y="4380611"/>
              <a:ext cx="6814820" cy="0"/>
            </a:xfrm>
            <a:custGeom>
              <a:avLst/>
              <a:gdLst/>
              <a:ahLst/>
              <a:cxnLst/>
              <a:rect l="l" t="t" r="r" b="b"/>
              <a:pathLst>
                <a:path w="6814820">
                  <a:moveTo>
                    <a:pt x="0" y="0"/>
                  </a:moveTo>
                  <a:lnTo>
                    <a:pt x="6814438" y="0"/>
                  </a:lnTo>
                </a:path>
              </a:pathLst>
            </a:custGeom>
            <a:ln w="25400">
              <a:solidFill>
                <a:srgbClr val="00B8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59146" y="5332095"/>
              <a:ext cx="6814820" cy="0"/>
            </a:xfrm>
            <a:custGeom>
              <a:avLst/>
              <a:gdLst/>
              <a:ahLst/>
              <a:cxnLst/>
              <a:rect l="l" t="t" r="r" b="b"/>
              <a:pathLst>
                <a:path w="6814820">
                  <a:moveTo>
                    <a:pt x="0" y="0"/>
                  </a:moveTo>
                  <a:lnTo>
                    <a:pt x="6814438" y="0"/>
                  </a:lnTo>
                </a:path>
              </a:pathLst>
            </a:custGeom>
            <a:ln w="25400">
              <a:solidFill>
                <a:srgbClr val="BCCF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xfrm>
            <a:off x="851408" y="2509519"/>
            <a:ext cx="10489183" cy="3352841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4114800" marR="5080">
              <a:lnSpc>
                <a:spcPts val="2910"/>
              </a:lnSpc>
              <a:spcBef>
                <a:spcPts val="565"/>
              </a:spcBef>
              <a:tabLst>
                <a:tab pos="4509770" algn="l"/>
              </a:tabLst>
            </a:pPr>
            <a:r>
              <a:rPr lang="lv-LV" spc="-5" dirty="0"/>
              <a:t>3. </a:t>
            </a:r>
            <a:r>
              <a:rPr spc="-5" dirty="0"/>
              <a:t>Do </a:t>
            </a:r>
            <a:r>
              <a:rPr dirty="0"/>
              <a:t>field </a:t>
            </a:r>
            <a:r>
              <a:rPr spc="-5" dirty="0"/>
              <a:t>research. Select </a:t>
            </a:r>
            <a:r>
              <a:rPr dirty="0"/>
              <a:t>vacancies</a:t>
            </a:r>
            <a:r>
              <a:rPr spc="-50" dirty="0"/>
              <a:t> </a:t>
            </a:r>
            <a:r>
              <a:rPr spc="-5" dirty="0"/>
              <a:t>or  </a:t>
            </a:r>
            <a:r>
              <a:rPr dirty="0"/>
              <a:t>companies</a:t>
            </a:r>
          </a:p>
          <a:p>
            <a:pPr marL="4114800" marR="260350">
              <a:lnSpc>
                <a:spcPts val="2900"/>
              </a:lnSpc>
              <a:spcBef>
                <a:spcPts val="1685"/>
              </a:spcBef>
              <a:buAutoNum type="arabicPeriod" startAt="4"/>
              <a:tabLst>
                <a:tab pos="4509770" algn="l"/>
              </a:tabLst>
            </a:pPr>
            <a:r>
              <a:rPr lang="lv-LV" spc="-5" dirty="0"/>
              <a:t> </a:t>
            </a:r>
            <a:r>
              <a:rPr spc="-5" dirty="0"/>
              <a:t>Prepare or adapt your CV and cover  </a:t>
            </a:r>
            <a:r>
              <a:rPr dirty="0"/>
              <a:t>letter</a:t>
            </a:r>
          </a:p>
          <a:p>
            <a:pPr marL="4509135" indent="-394970">
              <a:lnSpc>
                <a:spcPct val="100000"/>
              </a:lnSpc>
              <a:spcBef>
                <a:spcPts val="1215"/>
              </a:spcBef>
              <a:buAutoNum type="arabicPeriod" startAt="4"/>
              <a:tabLst>
                <a:tab pos="4509770" algn="l"/>
              </a:tabLst>
            </a:pPr>
            <a:r>
              <a:rPr spc="-5" dirty="0"/>
              <a:t>Send an</a:t>
            </a:r>
            <a:r>
              <a:rPr spc="5" dirty="0"/>
              <a:t> </a:t>
            </a:r>
            <a:r>
              <a:rPr spc="-5" dirty="0"/>
              <a:t>application</a:t>
            </a:r>
          </a:p>
          <a:p>
            <a:pPr marL="4102100">
              <a:lnSpc>
                <a:spcPct val="100000"/>
              </a:lnSpc>
              <a:spcBef>
                <a:spcPts val="50"/>
              </a:spcBef>
              <a:buClr>
                <a:srgbClr val="005451"/>
              </a:buClr>
              <a:buFont typeface="Arial"/>
              <a:buAutoNum type="arabicPeriod" startAt="4"/>
            </a:pPr>
            <a:endParaRPr sz="3550" dirty="0"/>
          </a:p>
          <a:p>
            <a:pPr marL="4509135" indent="-39497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4509770" algn="l"/>
              </a:tabLst>
            </a:pPr>
            <a:r>
              <a:rPr spc="-5" dirty="0"/>
              <a:t>Have a </a:t>
            </a:r>
            <a:r>
              <a:rPr dirty="0"/>
              <a:t>successful</a:t>
            </a:r>
            <a:r>
              <a:rPr spc="-25" dirty="0"/>
              <a:t> </a:t>
            </a:r>
            <a:r>
              <a:rPr dirty="0"/>
              <a:t>interview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Consider your</a:t>
            </a:r>
            <a:r>
              <a:rPr spc="-30" dirty="0"/>
              <a:t> </a:t>
            </a:r>
            <a:r>
              <a:rPr spc="-5" dirty="0"/>
              <a:t>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16807"/>
            <a:ext cx="9784080" cy="38303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005451"/>
                </a:solidFill>
                <a:latin typeface="Arial"/>
                <a:cs typeface="Arial"/>
              </a:rPr>
              <a:t>What </a:t>
            </a:r>
            <a:r>
              <a:rPr sz="2400" b="1" spc="-5" dirty="0">
                <a:solidFill>
                  <a:srgbClr val="005451"/>
                </a:solidFill>
                <a:latin typeface="Arial"/>
                <a:cs typeface="Arial"/>
              </a:rPr>
              <a:t>is my</a:t>
            </a:r>
            <a:r>
              <a:rPr sz="2400" b="1" spc="-2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5451"/>
                </a:solidFill>
                <a:latin typeface="Arial"/>
                <a:cs typeface="Arial"/>
              </a:rPr>
              <a:t>goal?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CV for job or internship may </a:t>
            </a:r>
            <a:r>
              <a:rPr sz="2400" spc="-25" dirty="0">
                <a:solidFill>
                  <a:srgbClr val="005451"/>
                </a:solidFill>
                <a:latin typeface="Arial"/>
                <a:cs typeface="Arial"/>
              </a:rPr>
              <a:t>differ.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CV for Latvian or International</a:t>
            </a:r>
            <a:r>
              <a:rPr sz="2400" spc="-8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market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may </a:t>
            </a:r>
            <a:r>
              <a:rPr sz="2400" spc="-10" dirty="0">
                <a:solidFill>
                  <a:srgbClr val="005451"/>
                </a:solidFill>
                <a:latin typeface="Arial"/>
                <a:cs typeface="Arial"/>
              </a:rPr>
              <a:t>differ</a:t>
            </a:r>
            <a:r>
              <a:rPr sz="2400" spc="1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also.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005451"/>
                </a:solidFill>
                <a:latin typeface="Arial"/>
                <a:cs typeface="Arial"/>
              </a:rPr>
              <a:t>What position I am aiming</a:t>
            </a:r>
            <a:r>
              <a:rPr sz="2400" b="1" spc="-5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5451"/>
                </a:solidFill>
                <a:latin typeface="Arial"/>
                <a:cs typeface="Arial"/>
              </a:rPr>
              <a:t>at?</a:t>
            </a:r>
            <a:endParaRPr sz="2400">
              <a:latin typeface="Arial"/>
              <a:cs typeface="Arial"/>
            </a:endParaRPr>
          </a:p>
          <a:p>
            <a:pPr marL="12700" marR="13081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Intern or professional? Junior or expert? Local business or International  company?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State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private</a:t>
            </a:r>
            <a:r>
              <a:rPr sz="2400" spc="3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company?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005451"/>
                </a:solidFill>
                <a:latin typeface="Arial"/>
                <a:cs typeface="Arial"/>
              </a:rPr>
              <a:t>What kind of impression </a:t>
            </a:r>
            <a:r>
              <a:rPr sz="2400" b="1" spc="-15" dirty="0">
                <a:solidFill>
                  <a:srgbClr val="005451"/>
                </a:solidFill>
                <a:latin typeface="Arial"/>
                <a:cs typeface="Arial"/>
              </a:rPr>
              <a:t>you </a:t>
            </a:r>
            <a:r>
              <a:rPr sz="2400" b="1" spc="5" dirty="0">
                <a:solidFill>
                  <a:srgbClr val="005451"/>
                </a:solidFill>
                <a:latin typeface="Arial"/>
                <a:cs typeface="Arial"/>
              </a:rPr>
              <a:t>would </a:t>
            </a:r>
            <a:r>
              <a:rPr sz="2400" b="1" dirty="0">
                <a:solidFill>
                  <a:srgbClr val="005451"/>
                </a:solidFill>
                <a:latin typeface="Arial"/>
                <a:cs typeface="Arial"/>
              </a:rPr>
              <a:t>like to</a:t>
            </a:r>
            <a:r>
              <a:rPr sz="2400" b="1" spc="-4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5451"/>
                </a:solidFill>
                <a:latin typeface="Arial"/>
                <a:cs typeface="Arial"/>
              </a:rPr>
              <a:t>make?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001" y="361899"/>
            <a:ext cx="593852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Selecting</a:t>
            </a:r>
            <a:r>
              <a:rPr spc="-35" dirty="0"/>
              <a:t> </a:t>
            </a:r>
            <a:r>
              <a:rPr spc="-5" dirty="0"/>
              <a:t>vacancies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8493760" cy="39770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005451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005451"/>
                </a:solidFill>
                <a:latin typeface="Arial"/>
                <a:cs typeface="Arial"/>
              </a:rPr>
              <a:t>selection process </a:t>
            </a:r>
            <a:r>
              <a:rPr sz="2400" b="1" spc="-10" dirty="0">
                <a:solidFill>
                  <a:srgbClr val="005451"/>
                </a:solidFill>
                <a:latin typeface="Arial"/>
                <a:cs typeface="Arial"/>
              </a:rPr>
              <a:t>you </a:t>
            </a:r>
            <a:r>
              <a:rPr sz="2400" b="1" spc="-5" dirty="0">
                <a:solidFill>
                  <a:srgbClr val="005451"/>
                </a:solidFill>
                <a:latin typeface="Arial"/>
                <a:cs typeface="Arial"/>
              </a:rPr>
              <a:t>can focus </a:t>
            </a:r>
            <a:r>
              <a:rPr sz="2400" b="1" dirty="0">
                <a:solidFill>
                  <a:srgbClr val="005451"/>
                </a:solidFill>
                <a:latin typeface="Arial"/>
                <a:cs typeface="Arial"/>
              </a:rPr>
              <a:t>in </a:t>
            </a:r>
            <a:r>
              <a:rPr sz="2400" b="1" spc="10" dirty="0">
                <a:solidFill>
                  <a:srgbClr val="005451"/>
                </a:solidFill>
                <a:latin typeface="Arial"/>
                <a:cs typeface="Arial"/>
              </a:rPr>
              <a:t>two</a:t>
            </a:r>
            <a:r>
              <a:rPr sz="2400" b="1" spc="4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5451"/>
                </a:solidFill>
                <a:latin typeface="Arial"/>
                <a:cs typeface="Arial"/>
              </a:rPr>
              <a:t>directions:</a:t>
            </a:r>
            <a:endParaRPr sz="2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solidFill>
                  <a:srgbClr val="005451"/>
                </a:solidFill>
                <a:latin typeface="Arial"/>
                <a:cs typeface="Arial"/>
              </a:rPr>
              <a:t>Work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tasks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and</a:t>
            </a:r>
            <a:r>
              <a:rPr sz="2400" spc="3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content</a:t>
            </a:r>
            <a:endParaRPr sz="2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Companies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or</a:t>
            </a:r>
            <a:r>
              <a:rPr sz="2400" spc="1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brands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5451"/>
                </a:solidFill>
                <a:latin typeface="Arial"/>
                <a:cs typeface="Arial"/>
              </a:rPr>
              <a:t>Chances </a:t>
            </a:r>
            <a:r>
              <a:rPr sz="2400" b="1" dirty="0">
                <a:solidFill>
                  <a:srgbClr val="005451"/>
                </a:solidFill>
                <a:latin typeface="Arial"/>
                <a:cs typeface="Arial"/>
              </a:rPr>
              <a:t>will increase, </a:t>
            </a:r>
            <a:r>
              <a:rPr sz="2400" b="1" spc="5" dirty="0">
                <a:solidFill>
                  <a:srgbClr val="005451"/>
                </a:solidFill>
                <a:latin typeface="Arial"/>
                <a:cs typeface="Arial"/>
              </a:rPr>
              <a:t>if</a:t>
            </a:r>
            <a:r>
              <a:rPr sz="2400" b="1" spc="-1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5451"/>
                </a:solidFill>
                <a:latin typeface="Arial"/>
                <a:cs typeface="Arial"/>
              </a:rPr>
              <a:t>you: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spc="-15" dirty="0">
                <a:solidFill>
                  <a:srgbClr val="005451"/>
                </a:solidFill>
                <a:latin typeface="Arial"/>
                <a:cs typeface="Arial"/>
              </a:rPr>
              <a:t>Visit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Open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Days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and other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events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organized by</a:t>
            </a:r>
            <a:r>
              <a:rPr sz="2400" spc="8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5451"/>
                </a:solidFill>
                <a:latin typeface="Arial"/>
                <a:cs typeface="Arial"/>
              </a:rPr>
              <a:t>companies,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Register your CV on vacancy websites and</a:t>
            </a:r>
            <a:r>
              <a:rPr sz="2400" spc="14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5451"/>
                </a:solidFill>
                <a:latin typeface="Arial"/>
                <a:cs typeface="Arial"/>
              </a:rPr>
              <a:t>LinkedIn,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Ask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around you</a:t>
            </a:r>
            <a:r>
              <a:rPr sz="2400" spc="2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friends,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Pay attention to information boards in </a:t>
            </a:r>
            <a:r>
              <a:rPr sz="2400" spc="-25" dirty="0">
                <a:solidFill>
                  <a:srgbClr val="005451"/>
                </a:solidFill>
                <a:latin typeface="Arial"/>
                <a:cs typeface="Arial"/>
              </a:rPr>
              <a:t>University.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7398" y="6452192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A6A6A6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75400" y="4381498"/>
            <a:ext cx="5816600" cy="2476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95233" y="234631"/>
            <a:ext cx="77603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5" dirty="0"/>
              <a:t>Vacancies </a:t>
            </a:r>
            <a:r>
              <a:rPr sz="5400" spc="-10" dirty="0"/>
              <a:t>that </a:t>
            </a:r>
            <a:r>
              <a:rPr sz="5400" spc="-5" dirty="0"/>
              <a:t>suits</a:t>
            </a:r>
            <a:r>
              <a:rPr sz="5400" dirty="0"/>
              <a:t> </a:t>
            </a:r>
            <a:r>
              <a:rPr sz="5400" spc="-5" dirty="0"/>
              <a:t>me</a:t>
            </a:r>
            <a:endParaRPr sz="5400" dirty="0"/>
          </a:p>
        </p:txBody>
      </p:sp>
      <p:grpSp>
        <p:nvGrpSpPr>
          <p:cNvPr id="5" name="object 5"/>
          <p:cNvGrpSpPr/>
          <p:nvPr/>
        </p:nvGrpSpPr>
        <p:grpSpPr>
          <a:xfrm>
            <a:off x="1592681" y="1628138"/>
            <a:ext cx="3019425" cy="2616200"/>
            <a:chOff x="1177264" y="1505838"/>
            <a:chExt cx="3019425" cy="2616200"/>
          </a:xfrm>
        </p:grpSpPr>
        <p:sp>
          <p:nvSpPr>
            <p:cNvPr id="6" name="object 6"/>
            <p:cNvSpPr/>
            <p:nvPr/>
          </p:nvSpPr>
          <p:spPr>
            <a:xfrm>
              <a:off x="1189964" y="1518538"/>
              <a:ext cx="2994025" cy="2590800"/>
            </a:xfrm>
            <a:custGeom>
              <a:avLst/>
              <a:gdLst/>
              <a:ahLst/>
              <a:cxnLst/>
              <a:rect l="l" t="t" r="r" b="b"/>
              <a:pathLst>
                <a:path w="2994025" h="2590800">
                  <a:moveTo>
                    <a:pt x="2245258" y="0"/>
                  </a:moveTo>
                  <a:lnTo>
                    <a:pt x="748436" y="0"/>
                  </a:lnTo>
                  <a:lnTo>
                    <a:pt x="748436" y="1295273"/>
                  </a:lnTo>
                  <a:lnTo>
                    <a:pt x="0" y="1295273"/>
                  </a:lnTo>
                  <a:lnTo>
                    <a:pt x="1496847" y="2590419"/>
                  </a:lnTo>
                  <a:lnTo>
                    <a:pt x="2993669" y="1295273"/>
                  </a:lnTo>
                  <a:lnTo>
                    <a:pt x="2245258" y="1295273"/>
                  </a:lnTo>
                  <a:lnTo>
                    <a:pt x="2245258" y="0"/>
                  </a:lnTo>
                  <a:close/>
                </a:path>
              </a:pathLst>
            </a:custGeom>
            <a:solidFill>
              <a:srgbClr val="005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9964" y="1518538"/>
              <a:ext cx="2994025" cy="2590800"/>
            </a:xfrm>
            <a:custGeom>
              <a:avLst/>
              <a:gdLst/>
              <a:ahLst/>
              <a:cxnLst/>
              <a:rect l="l" t="t" r="r" b="b"/>
              <a:pathLst>
                <a:path w="2994025" h="2590800">
                  <a:moveTo>
                    <a:pt x="0" y="1295273"/>
                  </a:moveTo>
                  <a:lnTo>
                    <a:pt x="748436" y="1295273"/>
                  </a:lnTo>
                  <a:lnTo>
                    <a:pt x="748436" y="0"/>
                  </a:lnTo>
                  <a:lnTo>
                    <a:pt x="2245258" y="0"/>
                  </a:lnTo>
                  <a:lnTo>
                    <a:pt x="2245258" y="1295273"/>
                  </a:lnTo>
                  <a:lnTo>
                    <a:pt x="2993669" y="1295273"/>
                  </a:lnTo>
                  <a:lnTo>
                    <a:pt x="1496847" y="2590419"/>
                  </a:lnTo>
                  <a:lnTo>
                    <a:pt x="0" y="1295273"/>
                  </a:lnTo>
                  <a:close/>
                </a:path>
              </a:pathLst>
            </a:custGeom>
            <a:ln w="25400">
              <a:solidFill>
                <a:srgbClr val="003B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477515" y="1908173"/>
            <a:ext cx="12522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Ads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Portals,  agencies, 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RTU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related  portals,  boards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306690" y="1628138"/>
            <a:ext cx="3019425" cy="2616200"/>
            <a:chOff x="6891273" y="1505838"/>
            <a:chExt cx="3019425" cy="2616200"/>
          </a:xfrm>
        </p:grpSpPr>
        <p:sp>
          <p:nvSpPr>
            <p:cNvPr id="10" name="object 10"/>
            <p:cNvSpPr/>
            <p:nvPr/>
          </p:nvSpPr>
          <p:spPr>
            <a:xfrm>
              <a:off x="6903973" y="1518538"/>
              <a:ext cx="2994025" cy="2590800"/>
            </a:xfrm>
            <a:custGeom>
              <a:avLst/>
              <a:gdLst/>
              <a:ahLst/>
              <a:cxnLst/>
              <a:rect l="l" t="t" r="r" b="b"/>
              <a:pathLst>
                <a:path w="2994025" h="2590800">
                  <a:moveTo>
                    <a:pt x="2245232" y="0"/>
                  </a:moveTo>
                  <a:lnTo>
                    <a:pt x="748410" y="0"/>
                  </a:lnTo>
                  <a:lnTo>
                    <a:pt x="748410" y="1295273"/>
                  </a:lnTo>
                  <a:lnTo>
                    <a:pt x="0" y="1295273"/>
                  </a:lnTo>
                  <a:lnTo>
                    <a:pt x="1496822" y="2590419"/>
                  </a:lnTo>
                  <a:lnTo>
                    <a:pt x="2993644" y="1295273"/>
                  </a:lnTo>
                  <a:lnTo>
                    <a:pt x="2245232" y="1295273"/>
                  </a:lnTo>
                  <a:lnTo>
                    <a:pt x="2245232" y="0"/>
                  </a:lnTo>
                  <a:close/>
                </a:path>
              </a:pathLst>
            </a:custGeom>
            <a:solidFill>
              <a:srgbClr val="005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03973" y="1518538"/>
              <a:ext cx="2994025" cy="2590800"/>
            </a:xfrm>
            <a:custGeom>
              <a:avLst/>
              <a:gdLst/>
              <a:ahLst/>
              <a:cxnLst/>
              <a:rect l="l" t="t" r="r" b="b"/>
              <a:pathLst>
                <a:path w="2994025" h="2590800">
                  <a:moveTo>
                    <a:pt x="0" y="1295273"/>
                  </a:moveTo>
                  <a:lnTo>
                    <a:pt x="748410" y="1295273"/>
                  </a:lnTo>
                  <a:lnTo>
                    <a:pt x="748410" y="0"/>
                  </a:lnTo>
                  <a:lnTo>
                    <a:pt x="2245232" y="0"/>
                  </a:lnTo>
                  <a:lnTo>
                    <a:pt x="2245232" y="1295273"/>
                  </a:lnTo>
                  <a:lnTo>
                    <a:pt x="2993644" y="1295273"/>
                  </a:lnTo>
                  <a:lnTo>
                    <a:pt x="1496822" y="2590419"/>
                  </a:lnTo>
                  <a:lnTo>
                    <a:pt x="0" y="1295273"/>
                  </a:lnTo>
                  <a:close/>
                </a:path>
              </a:pathLst>
            </a:custGeom>
            <a:ln w="25400">
              <a:solidFill>
                <a:srgbClr val="003B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192135" y="1908173"/>
            <a:ext cx="12509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Companies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websites,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career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fairs,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Open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days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88076" y="4294884"/>
            <a:ext cx="3136323" cy="1746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9E3C3A-9EF5-4688-9EAC-14D282993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723" y="4298404"/>
            <a:ext cx="3505200" cy="17461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876" y="304800"/>
            <a:ext cx="4262248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lv-LV" sz="4400" spc="-10" dirty="0"/>
              <a:t>RTU </a:t>
            </a:r>
            <a:r>
              <a:rPr sz="4400" dirty="0"/>
              <a:t>Career day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32C0D-0079-458A-B913-5334DB900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066800"/>
            <a:ext cx="7846466" cy="408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5D19EF-6921-4968-87B4-6AF06E7B3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61"/>
          <a:stretch/>
        </p:blipFill>
        <p:spPr>
          <a:xfrm>
            <a:off x="-705689" y="1073150"/>
            <a:ext cx="6403703" cy="4089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78812E-A15F-4EE3-BB22-AD78EF691718}"/>
              </a:ext>
            </a:extLst>
          </p:cNvPr>
          <p:cNvSpPr txBox="1"/>
          <p:nvPr/>
        </p:nvSpPr>
        <p:spPr>
          <a:xfrm>
            <a:off x="647700" y="5352871"/>
            <a:ext cx="1089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5" dirty="0">
                <a:solidFill>
                  <a:srgbClr val="005451"/>
                </a:solidFill>
                <a:latin typeface="Arial"/>
                <a:cs typeface="Arial"/>
              </a:rPr>
              <a:t>Event takes place each year in spring. Career day brings together companies and job seekers from RTU and other institutions. More information about event and it’s history </a:t>
            </a:r>
            <a:r>
              <a:rPr lang="en-US" sz="2400" dirty="0">
                <a:hlinkClick r:id="rId4"/>
              </a:rPr>
              <a:t>HERE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1204" y="380187"/>
            <a:ext cx="814895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Application documents: CV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89835"/>
            <a:ext cx="9627870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CV is the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first impression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about</a:t>
            </a:r>
            <a:r>
              <a:rPr sz="2400" spc="3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5451"/>
                </a:solidFill>
                <a:latin typeface="Arial"/>
                <a:cs typeface="Arial"/>
              </a:rPr>
              <a:t>you.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is important </a:t>
            </a:r>
            <a:r>
              <a:rPr sz="2400" spc="-15" dirty="0">
                <a:solidFill>
                  <a:srgbClr val="005451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only </a:t>
            </a:r>
            <a:r>
              <a:rPr sz="2400" b="1" spc="-50" dirty="0">
                <a:solidFill>
                  <a:srgbClr val="005451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you are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sending, but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also </a:t>
            </a:r>
            <a:r>
              <a:rPr sz="2400" b="1" dirty="0">
                <a:solidFill>
                  <a:srgbClr val="005451"/>
                </a:solidFill>
                <a:latin typeface="Arial"/>
                <a:cs typeface="Arial"/>
              </a:rPr>
              <a:t>HOW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you do</a:t>
            </a:r>
            <a:r>
              <a:rPr sz="2400" spc="19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it.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5451"/>
                </a:solidFill>
                <a:latin typeface="Arial"/>
                <a:cs typeface="Arial"/>
              </a:rPr>
              <a:t>Before </a:t>
            </a:r>
            <a:r>
              <a:rPr sz="2400" b="1" spc="-10" dirty="0">
                <a:solidFill>
                  <a:srgbClr val="005451"/>
                </a:solidFill>
                <a:latin typeface="Arial"/>
                <a:cs typeface="Arial"/>
              </a:rPr>
              <a:t>you </a:t>
            </a:r>
            <a:r>
              <a:rPr sz="2400" b="1" dirty="0">
                <a:solidFill>
                  <a:srgbClr val="005451"/>
                </a:solidFill>
                <a:latin typeface="Arial"/>
                <a:cs typeface="Arial"/>
              </a:rPr>
              <a:t>make </a:t>
            </a:r>
            <a:r>
              <a:rPr sz="2400" b="1" spc="-10" dirty="0">
                <a:solidFill>
                  <a:srgbClr val="005451"/>
                </a:solidFill>
                <a:latin typeface="Arial"/>
                <a:cs typeface="Arial"/>
              </a:rPr>
              <a:t>your </a:t>
            </a:r>
            <a:r>
              <a:rPr sz="2400" b="1" spc="-75" dirty="0">
                <a:solidFill>
                  <a:srgbClr val="005451"/>
                </a:solidFill>
                <a:latin typeface="Arial"/>
                <a:cs typeface="Arial"/>
              </a:rPr>
              <a:t>CV, </a:t>
            </a:r>
            <a:r>
              <a:rPr sz="2400" b="1" dirty="0">
                <a:solidFill>
                  <a:srgbClr val="005451"/>
                </a:solidFill>
                <a:latin typeface="Arial"/>
                <a:cs typeface="Arial"/>
              </a:rPr>
              <a:t>ask</a:t>
            </a:r>
            <a:r>
              <a:rPr sz="2400" b="1" spc="16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5451"/>
                </a:solidFill>
                <a:latin typeface="Arial"/>
                <a:cs typeface="Arial"/>
              </a:rPr>
              <a:t>yourself: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kind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impression you would like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to</a:t>
            </a:r>
            <a:r>
              <a:rPr sz="2400" spc="125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5451"/>
                </a:solidFill>
                <a:latin typeface="Arial"/>
                <a:cs typeface="Arial"/>
              </a:rPr>
              <a:t>make?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Which CV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form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005451"/>
                </a:solidFill>
                <a:latin typeface="Arial"/>
                <a:cs typeface="Arial"/>
              </a:rPr>
              <a:t>the best for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this</a:t>
            </a:r>
            <a:r>
              <a:rPr sz="2400" spc="-20" dirty="0">
                <a:solidFill>
                  <a:srgbClr val="0054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5451"/>
                </a:solidFill>
                <a:latin typeface="Arial"/>
                <a:cs typeface="Arial"/>
              </a:rPr>
              <a:t>purpose?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0635" y="464261"/>
            <a:ext cx="30753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CV</a:t>
            </a:r>
            <a:r>
              <a:rPr sz="5400" spc="-90" dirty="0"/>
              <a:t> </a:t>
            </a:r>
            <a:r>
              <a:rPr sz="5400" dirty="0"/>
              <a:t>forms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2230120" y="1522349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571" y="3313938"/>
            <a:ext cx="5290589" cy="1747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065520" y="2596895"/>
            <a:ext cx="6126480" cy="3657600"/>
            <a:chOff x="6065520" y="2596895"/>
            <a:chExt cx="6126480" cy="3657600"/>
          </a:xfrm>
        </p:grpSpPr>
        <p:sp>
          <p:nvSpPr>
            <p:cNvPr id="6" name="object 6"/>
            <p:cNvSpPr/>
            <p:nvPr/>
          </p:nvSpPr>
          <p:spPr>
            <a:xfrm>
              <a:off x="6065520" y="2596895"/>
              <a:ext cx="101600" cy="3657600"/>
            </a:xfrm>
            <a:custGeom>
              <a:avLst/>
              <a:gdLst/>
              <a:ahLst/>
              <a:cxnLst/>
              <a:rect l="l" t="t" r="r" b="b"/>
              <a:pathLst>
                <a:path w="101600" h="3657600">
                  <a:moveTo>
                    <a:pt x="33782" y="0"/>
                  </a:moveTo>
                  <a:lnTo>
                    <a:pt x="0" y="0"/>
                  </a:lnTo>
                  <a:lnTo>
                    <a:pt x="0" y="3657536"/>
                  </a:lnTo>
                  <a:lnTo>
                    <a:pt x="33782" y="3657549"/>
                  </a:lnTo>
                  <a:lnTo>
                    <a:pt x="33782" y="0"/>
                  </a:lnTo>
                  <a:close/>
                </a:path>
                <a:path w="101600" h="3657600">
                  <a:moveTo>
                    <a:pt x="101600" y="0"/>
                  </a:moveTo>
                  <a:lnTo>
                    <a:pt x="67691" y="0"/>
                  </a:lnTo>
                  <a:lnTo>
                    <a:pt x="67691" y="3657536"/>
                  </a:lnTo>
                  <a:lnTo>
                    <a:pt x="101600" y="36575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03061" y="3272789"/>
              <a:ext cx="5988939" cy="18637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805</Words>
  <Application>Microsoft Office PowerPoint</Application>
  <PresentationFormat>Widescreen</PresentationFormat>
  <Paragraphs>117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Carlito</vt:lpstr>
      <vt:lpstr>Wingdings</vt:lpstr>
      <vt:lpstr>Office Theme</vt:lpstr>
      <vt:lpstr>PowerPoint Presentation</vt:lpstr>
      <vt:lpstr>PowerPoint Presentation</vt:lpstr>
      <vt:lpstr>Steps we  advise to  concider</vt:lpstr>
      <vt:lpstr>Consider your goals</vt:lpstr>
      <vt:lpstr>Selecting vacancies</vt:lpstr>
      <vt:lpstr>Vacancies that suits me</vt:lpstr>
      <vt:lpstr>RTU Career day</vt:lpstr>
      <vt:lpstr>Application documents: CV</vt:lpstr>
      <vt:lpstr>CV 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Cover letter:</vt:lpstr>
      <vt:lpstr>PowerPoint Presentation</vt:lpstr>
      <vt:lpstr>Check before sending</vt:lpstr>
      <vt:lpstr>Depending on the company, there  are various ways of holding a job  interview:</vt:lpstr>
      <vt:lpstr>Pay attention to first contact  and first impression you  make: e-mail, phone  conversation, social media.</vt:lpstr>
      <vt:lpstr>Most frequent asked quesions: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JZ</dc:creator>
  <cp:lastModifiedBy>Santa Latkovska</cp:lastModifiedBy>
  <cp:revision>11</cp:revision>
  <dcterms:created xsi:type="dcterms:W3CDTF">2023-10-25T09:26:34Z</dcterms:created>
  <dcterms:modified xsi:type="dcterms:W3CDTF">2023-10-25T12:36:04Z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2023-10-25T00:00:00Z</vt:filetime>
  </property>
</Properties>
</file>