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1"/>
  </p:sldMasterIdLst>
  <p:notesMasterIdLst>
    <p:notesMasterId r:id="rId18"/>
  </p:notesMasterIdLst>
  <p:handoutMasterIdLst>
    <p:handoutMasterId r:id="rId19"/>
  </p:handoutMasterIdLst>
  <p:sldIdLst>
    <p:sldId id="260" r:id="rId2"/>
    <p:sldId id="258" r:id="rId3"/>
    <p:sldId id="262" r:id="rId4"/>
    <p:sldId id="263" r:id="rId5"/>
    <p:sldId id="264" r:id="rId6"/>
    <p:sldId id="265" r:id="rId7"/>
    <p:sldId id="274" r:id="rId8"/>
    <p:sldId id="266" r:id="rId9"/>
    <p:sldId id="267" r:id="rId10"/>
    <p:sldId id="268" r:id="rId11"/>
    <p:sldId id="269" r:id="rId12"/>
    <p:sldId id="270" r:id="rId13"/>
    <p:sldId id="271" r:id="rId14"/>
    <p:sldId id="272" r:id="rId15"/>
    <p:sldId id="273" r:id="rId16"/>
    <p:sldId id="261" r:id="rId17"/>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51"/>
    <a:srgbClr val="B72E91"/>
    <a:srgbClr val="293B97"/>
    <a:srgbClr val="1E2785"/>
    <a:srgbClr val="313131"/>
    <a:srgbClr val="1E297F"/>
    <a:srgbClr val="424242"/>
    <a:srgbClr val="F4F4F4"/>
    <a:srgbClr val="F4F498"/>
    <a:srgbClr val="9898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13" autoAdjust="0"/>
    <p:restoredTop sz="94679" autoAdjust="0"/>
  </p:normalViewPr>
  <p:slideViewPr>
    <p:cSldViewPr snapToGrid="0" snapToObjects="1">
      <p:cViewPr varScale="1">
        <p:scale>
          <a:sx n="73" d="100"/>
          <a:sy n="73" d="100"/>
        </p:scale>
        <p:origin x="1229" y="-8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774"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16957-9D26-49F2-9E48-27836AC52B00}"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GB"/>
        </a:p>
      </dgm:t>
    </dgm:pt>
    <dgm:pt modelId="{13861C27-1AAB-4CD2-A573-AFA2BD25CB48}">
      <dgm:prSet phldrT="[Text]"/>
      <dgm:spPr>
        <a:solidFill>
          <a:schemeClr val="accent3"/>
        </a:solidFill>
      </dgm:spPr>
      <dgm:t>
        <a:bodyPr/>
        <a:lstStyle/>
        <a:p>
          <a:r>
            <a:rPr lang="lv-LV" dirty="0" err="1"/>
            <a:t>Stud</a:t>
          </a:r>
          <a:r>
            <a:rPr lang="en-US" dirty="0"/>
            <a:t>y course</a:t>
          </a:r>
          <a:r>
            <a:rPr lang="lv-LV" baseline="-25000" dirty="0"/>
            <a:t>A</a:t>
          </a:r>
          <a:endParaRPr lang="en-GB" baseline="-25000" dirty="0"/>
        </a:p>
      </dgm:t>
    </dgm:pt>
    <dgm:pt modelId="{F8357F50-EB3D-471D-AA7B-9A3F802C7182}" type="parTrans" cxnId="{E1ECC5DC-C5B5-4484-BA61-E89F48983EA9}">
      <dgm:prSet/>
      <dgm:spPr/>
      <dgm:t>
        <a:bodyPr/>
        <a:lstStyle/>
        <a:p>
          <a:endParaRPr lang="en-GB"/>
        </a:p>
      </dgm:t>
    </dgm:pt>
    <dgm:pt modelId="{697F9DE3-DBBE-43F5-A426-CA124D11777C}" type="sibTrans" cxnId="{E1ECC5DC-C5B5-4484-BA61-E89F48983EA9}">
      <dgm:prSet/>
      <dgm:spPr/>
      <dgm:t>
        <a:bodyPr/>
        <a:lstStyle/>
        <a:p>
          <a:endParaRPr lang="en-GB"/>
        </a:p>
      </dgm:t>
    </dgm:pt>
    <dgm:pt modelId="{145E6A3F-865D-4E65-9D3B-A239E9F30F76}">
      <dgm:prSet phldrT="[Text]"/>
      <dgm:spPr>
        <a:solidFill>
          <a:schemeClr val="accent2"/>
        </a:solidFill>
      </dgm:spPr>
      <dgm:t>
        <a:bodyPr/>
        <a:lstStyle/>
        <a:p>
          <a:r>
            <a:rPr lang="lv-LV" dirty="0" err="1"/>
            <a:t>Stud</a:t>
          </a:r>
          <a:r>
            <a:rPr lang="en-US" dirty="0"/>
            <a:t>y</a:t>
          </a:r>
          <a:r>
            <a:rPr lang="lv-LV" dirty="0"/>
            <a:t> </a:t>
          </a:r>
          <a:r>
            <a:rPr lang="en-US" dirty="0"/>
            <a:t>course</a:t>
          </a:r>
          <a:r>
            <a:rPr lang="lv-LV" baseline="-25000" dirty="0"/>
            <a:t>B</a:t>
          </a:r>
          <a:endParaRPr lang="en-GB" baseline="-25000" dirty="0"/>
        </a:p>
      </dgm:t>
    </dgm:pt>
    <dgm:pt modelId="{AA93BBA7-83DB-4FDA-9D3C-570001F5569B}" type="parTrans" cxnId="{D26224FE-B96C-4595-B867-14DF7AE3D036}">
      <dgm:prSet/>
      <dgm:spPr/>
      <dgm:t>
        <a:bodyPr/>
        <a:lstStyle/>
        <a:p>
          <a:endParaRPr lang="en-GB"/>
        </a:p>
      </dgm:t>
    </dgm:pt>
    <dgm:pt modelId="{57F25B38-FBF0-4E03-AD85-903426CACE80}" type="sibTrans" cxnId="{D26224FE-B96C-4595-B867-14DF7AE3D036}">
      <dgm:prSet/>
      <dgm:spPr/>
      <dgm:t>
        <a:bodyPr/>
        <a:lstStyle/>
        <a:p>
          <a:endParaRPr lang="en-GB"/>
        </a:p>
      </dgm:t>
    </dgm:pt>
    <dgm:pt modelId="{D1DBFA59-0CB7-45D4-9A29-699B987C6FE1}">
      <dgm:prSet phldrT="[Text]"/>
      <dgm:spPr/>
      <dgm:t>
        <a:bodyPr/>
        <a:lstStyle/>
        <a:p>
          <a:r>
            <a:rPr lang="lv-LV" dirty="0" err="1"/>
            <a:t>Stud</a:t>
          </a:r>
          <a:r>
            <a:rPr lang="en-US" dirty="0"/>
            <a:t>y</a:t>
          </a:r>
          <a:r>
            <a:rPr lang="lv-LV" dirty="0"/>
            <a:t> </a:t>
          </a:r>
          <a:r>
            <a:rPr lang="en-US" dirty="0"/>
            <a:t>course</a:t>
          </a:r>
          <a:r>
            <a:rPr lang="lv-LV" baseline="-25000" dirty="0"/>
            <a:t>i</a:t>
          </a:r>
          <a:endParaRPr lang="en-GB" baseline="-25000" dirty="0"/>
        </a:p>
      </dgm:t>
    </dgm:pt>
    <dgm:pt modelId="{0A411587-BC07-466D-BB35-8C4CC2ADFCF4}" type="parTrans" cxnId="{BE91FD6D-A872-48C3-84FE-607645223042}">
      <dgm:prSet/>
      <dgm:spPr/>
      <dgm:t>
        <a:bodyPr/>
        <a:lstStyle/>
        <a:p>
          <a:endParaRPr lang="en-GB"/>
        </a:p>
      </dgm:t>
    </dgm:pt>
    <dgm:pt modelId="{DE519DFC-7771-4B4D-BE7F-517095DFE563}" type="sibTrans" cxnId="{BE91FD6D-A872-48C3-84FE-607645223042}">
      <dgm:prSet/>
      <dgm:spPr/>
      <dgm:t>
        <a:bodyPr/>
        <a:lstStyle/>
        <a:p>
          <a:endParaRPr lang="en-GB"/>
        </a:p>
      </dgm:t>
    </dgm:pt>
    <dgm:pt modelId="{A0DF7FF0-7D38-4D3D-8B0E-0B7A0A87DBDD}">
      <dgm:prSet phldrT="[Text]"/>
      <dgm:spPr/>
      <dgm:t>
        <a:bodyPr/>
        <a:lstStyle/>
        <a:p>
          <a:r>
            <a:rPr lang="en-US" b="1" dirty="0"/>
            <a:t>Bachelor thesis</a:t>
          </a:r>
          <a:endParaRPr lang="en-GB" b="1" baseline="-25000" dirty="0"/>
        </a:p>
      </dgm:t>
    </dgm:pt>
    <dgm:pt modelId="{63CA0E23-C55B-4CC0-A3BD-86AEB3CE231F}" type="parTrans" cxnId="{5E46B4D4-C6E3-4026-9683-A012D4E02290}">
      <dgm:prSet/>
      <dgm:spPr/>
      <dgm:t>
        <a:bodyPr/>
        <a:lstStyle/>
        <a:p>
          <a:endParaRPr lang="en-GB"/>
        </a:p>
      </dgm:t>
    </dgm:pt>
    <dgm:pt modelId="{7760075F-242E-406B-8EAC-C7EDA7A4582D}" type="sibTrans" cxnId="{5E46B4D4-C6E3-4026-9683-A012D4E02290}">
      <dgm:prSet/>
      <dgm:spPr/>
      <dgm:t>
        <a:bodyPr/>
        <a:lstStyle/>
        <a:p>
          <a:endParaRPr lang="en-GB"/>
        </a:p>
      </dgm:t>
    </dgm:pt>
    <dgm:pt modelId="{BAA710F9-0458-4CB8-9C45-2F9B0C73B4E4}" type="pres">
      <dgm:prSet presAssocID="{2F016957-9D26-49F2-9E48-27836AC52B00}" presName="Name0" presStyleCnt="0">
        <dgm:presLayoutVars>
          <dgm:chMax val="4"/>
          <dgm:resizeHandles val="exact"/>
        </dgm:presLayoutVars>
      </dgm:prSet>
      <dgm:spPr/>
    </dgm:pt>
    <dgm:pt modelId="{E1DC111B-EEE6-4E2F-BF34-6E659FB31814}" type="pres">
      <dgm:prSet presAssocID="{2F016957-9D26-49F2-9E48-27836AC52B00}" presName="ellipse" presStyleLbl="trBgShp" presStyleIdx="0" presStyleCnt="1"/>
      <dgm:spPr/>
    </dgm:pt>
    <dgm:pt modelId="{8797FA00-7CF6-46CE-8C03-EC94CDC54F5B}" type="pres">
      <dgm:prSet presAssocID="{2F016957-9D26-49F2-9E48-27836AC52B00}" presName="arrow1" presStyleLbl="fgShp" presStyleIdx="0" presStyleCnt="1"/>
      <dgm:spPr>
        <a:solidFill>
          <a:schemeClr val="accent5"/>
        </a:solidFill>
      </dgm:spPr>
    </dgm:pt>
    <dgm:pt modelId="{AF48A303-0567-4992-9628-A8DA4141010E}" type="pres">
      <dgm:prSet presAssocID="{2F016957-9D26-49F2-9E48-27836AC52B00}" presName="rectangle" presStyleLbl="revTx" presStyleIdx="0" presStyleCnt="1">
        <dgm:presLayoutVars>
          <dgm:bulletEnabled val="1"/>
        </dgm:presLayoutVars>
      </dgm:prSet>
      <dgm:spPr/>
    </dgm:pt>
    <dgm:pt modelId="{48F6ED05-6403-43A7-8F0B-D435D12962A9}" type="pres">
      <dgm:prSet presAssocID="{145E6A3F-865D-4E65-9D3B-A239E9F30F76}" presName="item1" presStyleLbl="node1" presStyleIdx="0" presStyleCnt="3">
        <dgm:presLayoutVars>
          <dgm:bulletEnabled val="1"/>
        </dgm:presLayoutVars>
      </dgm:prSet>
      <dgm:spPr/>
    </dgm:pt>
    <dgm:pt modelId="{7EEBDC7C-FDEC-4B42-9BDB-1D9820AC3E18}" type="pres">
      <dgm:prSet presAssocID="{D1DBFA59-0CB7-45D4-9A29-699B987C6FE1}" presName="item2" presStyleLbl="node1" presStyleIdx="1" presStyleCnt="3">
        <dgm:presLayoutVars>
          <dgm:bulletEnabled val="1"/>
        </dgm:presLayoutVars>
      </dgm:prSet>
      <dgm:spPr/>
    </dgm:pt>
    <dgm:pt modelId="{204579A4-827D-4218-AE9C-74F5859C8834}" type="pres">
      <dgm:prSet presAssocID="{A0DF7FF0-7D38-4D3D-8B0E-0B7A0A87DBDD}" presName="item3" presStyleLbl="node1" presStyleIdx="2" presStyleCnt="3">
        <dgm:presLayoutVars>
          <dgm:bulletEnabled val="1"/>
        </dgm:presLayoutVars>
      </dgm:prSet>
      <dgm:spPr/>
    </dgm:pt>
    <dgm:pt modelId="{50E40A52-BC71-4151-B443-46838EDE18B2}" type="pres">
      <dgm:prSet presAssocID="{2F016957-9D26-49F2-9E48-27836AC52B00}" presName="funnel" presStyleLbl="trAlignAcc1" presStyleIdx="0" presStyleCnt="1" custLinFactNeighborX="1979" custLinFactNeighborY="-932"/>
      <dgm:spPr/>
    </dgm:pt>
  </dgm:ptLst>
  <dgm:cxnLst>
    <dgm:cxn modelId="{BE91FD6D-A872-48C3-84FE-607645223042}" srcId="{2F016957-9D26-49F2-9E48-27836AC52B00}" destId="{D1DBFA59-0CB7-45D4-9A29-699B987C6FE1}" srcOrd="2" destOrd="0" parTransId="{0A411587-BC07-466D-BB35-8C4CC2ADFCF4}" sibTransId="{DE519DFC-7771-4B4D-BE7F-517095DFE563}"/>
    <dgm:cxn modelId="{25E2FA57-C7E0-4E7E-B34B-8421EDEBF6DA}" type="presOf" srcId="{A0DF7FF0-7D38-4D3D-8B0E-0B7A0A87DBDD}" destId="{AF48A303-0567-4992-9628-A8DA4141010E}" srcOrd="0" destOrd="0" presId="urn:microsoft.com/office/officeart/2005/8/layout/funnel1"/>
    <dgm:cxn modelId="{C8A0CB97-308C-4CF5-A478-513D8E0A72C1}" type="presOf" srcId="{145E6A3F-865D-4E65-9D3B-A239E9F30F76}" destId="{7EEBDC7C-FDEC-4B42-9BDB-1D9820AC3E18}" srcOrd="0" destOrd="0" presId="urn:microsoft.com/office/officeart/2005/8/layout/funnel1"/>
    <dgm:cxn modelId="{1E709FB9-F0A4-43EB-95C7-A2A696222F7A}" type="presOf" srcId="{2F016957-9D26-49F2-9E48-27836AC52B00}" destId="{BAA710F9-0458-4CB8-9C45-2F9B0C73B4E4}" srcOrd="0" destOrd="0" presId="urn:microsoft.com/office/officeart/2005/8/layout/funnel1"/>
    <dgm:cxn modelId="{60C3C0C4-4F5C-4ACD-AAA0-2F550C8890C2}" type="presOf" srcId="{D1DBFA59-0CB7-45D4-9A29-699B987C6FE1}" destId="{48F6ED05-6403-43A7-8F0B-D435D12962A9}" srcOrd="0" destOrd="0" presId="urn:microsoft.com/office/officeart/2005/8/layout/funnel1"/>
    <dgm:cxn modelId="{5E46B4D4-C6E3-4026-9683-A012D4E02290}" srcId="{2F016957-9D26-49F2-9E48-27836AC52B00}" destId="{A0DF7FF0-7D38-4D3D-8B0E-0B7A0A87DBDD}" srcOrd="3" destOrd="0" parTransId="{63CA0E23-C55B-4CC0-A3BD-86AEB3CE231F}" sibTransId="{7760075F-242E-406B-8EAC-C7EDA7A4582D}"/>
    <dgm:cxn modelId="{E1ECC5DC-C5B5-4484-BA61-E89F48983EA9}" srcId="{2F016957-9D26-49F2-9E48-27836AC52B00}" destId="{13861C27-1AAB-4CD2-A573-AFA2BD25CB48}" srcOrd="0" destOrd="0" parTransId="{F8357F50-EB3D-471D-AA7B-9A3F802C7182}" sibTransId="{697F9DE3-DBBE-43F5-A426-CA124D11777C}"/>
    <dgm:cxn modelId="{F8D1C1E1-4989-4317-B0D4-12CCAFAB517A}" type="presOf" srcId="{13861C27-1AAB-4CD2-A573-AFA2BD25CB48}" destId="{204579A4-827D-4218-AE9C-74F5859C8834}" srcOrd="0" destOrd="0" presId="urn:microsoft.com/office/officeart/2005/8/layout/funnel1"/>
    <dgm:cxn modelId="{D26224FE-B96C-4595-B867-14DF7AE3D036}" srcId="{2F016957-9D26-49F2-9E48-27836AC52B00}" destId="{145E6A3F-865D-4E65-9D3B-A239E9F30F76}" srcOrd="1" destOrd="0" parTransId="{AA93BBA7-83DB-4FDA-9D3C-570001F5569B}" sibTransId="{57F25B38-FBF0-4E03-AD85-903426CACE80}"/>
    <dgm:cxn modelId="{8E647F12-D376-4B7C-8FD5-04409C4642BD}" type="presParOf" srcId="{BAA710F9-0458-4CB8-9C45-2F9B0C73B4E4}" destId="{E1DC111B-EEE6-4E2F-BF34-6E659FB31814}" srcOrd="0" destOrd="0" presId="urn:microsoft.com/office/officeart/2005/8/layout/funnel1"/>
    <dgm:cxn modelId="{B18B0485-CBED-4D86-B77E-A2B3C40040D0}" type="presParOf" srcId="{BAA710F9-0458-4CB8-9C45-2F9B0C73B4E4}" destId="{8797FA00-7CF6-46CE-8C03-EC94CDC54F5B}" srcOrd="1" destOrd="0" presId="urn:microsoft.com/office/officeart/2005/8/layout/funnel1"/>
    <dgm:cxn modelId="{FBE33ACF-3658-4F5D-8C60-89215EAF2AD5}" type="presParOf" srcId="{BAA710F9-0458-4CB8-9C45-2F9B0C73B4E4}" destId="{AF48A303-0567-4992-9628-A8DA4141010E}" srcOrd="2" destOrd="0" presId="urn:microsoft.com/office/officeart/2005/8/layout/funnel1"/>
    <dgm:cxn modelId="{06FF5A0D-50DC-4D5F-BC13-12BF1B34836F}" type="presParOf" srcId="{BAA710F9-0458-4CB8-9C45-2F9B0C73B4E4}" destId="{48F6ED05-6403-43A7-8F0B-D435D12962A9}" srcOrd="3" destOrd="0" presId="urn:microsoft.com/office/officeart/2005/8/layout/funnel1"/>
    <dgm:cxn modelId="{EE2AB198-2649-48AD-B112-D671947F9F74}" type="presParOf" srcId="{BAA710F9-0458-4CB8-9C45-2F9B0C73B4E4}" destId="{7EEBDC7C-FDEC-4B42-9BDB-1D9820AC3E18}" srcOrd="4" destOrd="0" presId="urn:microsoft.com/office/officeart/2005/8/layout/funnel1"/>
    <dgm:cxn modelId="{5E42BECB-DFC7-4510-BC4C-183D57478CCA}" type="presParOf" srcId="{BAA710F9-0458-4CB8-9C45-2F9B0C73B4E4}" destId="{204579A4-827D-4218-AE9C-74F5859C8834}" srcOrd="5" destOrd="0" presId="urn:microsoft.com/office/officeart/2005/8/layout/funnel1"/>
    <dgm:cxn modelId="{9D07D94C-00D7-4F39-8D40-35469403FA5A}" type="presParOf" srcId="{BAA710F9-0458-4CB8-9C45-2F9B0C73B4E4}" destId="{50E40A52-BC71-4151-B443-46838EDE18B2}"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F7E500-4B4E-451D-B18E-FD87AA869BA0}"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34AE8E2B-AF1B-47A4-9524-3032B299CC78}">
      <dgm:prSet phldrT="[Text]"/>
      <dgm:spPr>
        <a:solidFill>
          <a:schemeClr val="accent3"/>
        </a:solidFill>
      </dgm:spPr>
      <dgm:t>
        <a:bodyPr/>
        <a:lstStyle/>
        <a:p>
          <a:r>
            <a:rPr lang="en-US" dirty="0"/>
            <a:t>theoretical knowledge</a:t>
          </a:r>
          <a:endParaRPr lang="en-GB" dirty="0"/>
        </a:p>
      </dgm:t>
    </dgm:pt>
    <dgm:pt modelId="{14721A45-5E00-4673-9443-8FDE51412F59}" type="parTrans" cxnId="{0240736B-4770-4324-B521-EB491A9C3783}">
      <dgm:prSet/>
      <dgm:spPr/>
      <dgm:t>
        <a:bodyPr/>
        <a:lstStyle/>
        <a:p>
          <a:endParaRPr lang="en-GB"/>
        </a:p>
      </dgm:t>
    </dgm:pt>
    <dgm:pt modelId="{41BF32E9-BD23-4926-8823-D9982BF5833E}" type="sibTrans" cxnId="{0240736B-4770-4324-B521-EB491A9C3783}">
      <dgm:prSet/>
      <dgm:spPr>
        <a:solidFill>
          <a:schemeClr val="accent5"/>
        </a:solidFill>
      </dgm:spPr>
      <dgm:t>
        <a:bodyPr/>
        <a:lstStyle/>
        <a:p>
          <a:endParaRPr lang="en-GB"/>
        </a:p>
      </dgm:t>
    </dgm:pt>
    <dgm:pt modelId="{BEF6B00B-9F51-4AE6-B834-CA7B8C482325}">
      <dgm:prSet phldrT="[Text]"/>
      <dgm:spPr>
        <a:solidFill>
          <a:schemeClr val="accent4"/>
        </a:solidFill>
      </dgm:spPr>
      <dgm:t>
        <a:bodyPr/>
        <a:lstStyle/>
        <a:p>
          <a:r>
            <a:rPr lang="en-US" dirty="0"/>
            <a:t>practical skills</a:t>
          </a:r>
          <a:endParaRPr lang="en-GB" dirty="0"/>
        </a:p>
      </dgm:t>
    </dgm:pt>
    <dgm:pt modelId="{F11258FA-AF6D-492D-A271-C724030B85B7}" type="parTrans" cxnId="{966BD0EF-F4D9-45C9-A222-A692FFCC4C67}">
      <dgm:prSet/>
      <dgm:spPr/>
      <dgm:t>
        <a:bodyPr/>
        <a:lstStyle/>
        <a:p>
          <a:endParaRPr lang="en-GB"/>
        </a:p>
      </dgm:t>
    </dgm:pt>
    <dgm:pt modelId="{88D8A852-3BE7-409B-9D40-6ACE3EAE72AD}" type="sibTrans" cxnId="{966BD0EF-F4D9-45C9-A222-A692FFCC4C67}">
      <dgm:prSet/>
      <dgm:spPr>
        <a:solidFill>
          <a:schemeClr val="accent6"/>
        </a:solidFill>
      </dgm:spPr>
      <dgm:t>
        <a:bodyPr/>
        <a:lstStyle/>
        <a:p>
          <a:r>
            <a:rPr lang="en-US" dirty="0"/>
            <a:t>are applied to</a:t>
          </a:r>
          <a:endParaRPr lang="en-GB" dirty="0"/>
        </a:p>
      </dgm:t>
    </dgm:pt>
    <dgm:pt modelId="{9C64A172-73A7-47D6-A46F-135821D4AC04}">
      <dgm:prSet phldrT="[Text]"/>
      <dgm:spPr>
        <a:solidFill>
          <a:schemeClr val="accent2"/>
        </a:solidFill>
      </dgm:spPr>
      <dgm:t>
        <a:bodyPr/>
        <a:lstStyle/>
        <a:p>
          <a:r>
            <a:rPr lang="en-US" dirty="0"/>
            <a:t>development of the bachelor thesis</a:t>
          </a:r>
          <a:endParaRPr lang="en-GB" dirty="0"/>
        </a:p>
      </dgm:t>
    </dgm:pt>
    <dgm:pt modelId="{7A97EB47-1A50-479A-A49B-4BEA8544944A}" type="parTrans" cxnId="{C49C8F07-7862-4742-8D9A-440E57DE61AB}">
      <dgm:prSet/>
      <dgm:spPr/>
      <dgm:t>
        <a:bodyPr/>
        <a:lstStyle/>
        <a:p>
          <a:endParaRPr lang="en-GB"/>
        </a:p>
      </dgm:t>
    </dgm:pt>
    <dgm:pt modelId="{A4CD2035-4398-4B4E-A6EB-51AC4EA79598}" type="sibTrans" cxnId="{C49C8F07-7862-4742-8D9A-440E57DE61AB}">
      <dgm:prSet/>
      <dgm:spPr/>
      <dgm:t>
        <a:bodyPr/>
        <a:lstStyle/>
        <a:p>
          <a:endParaRPr lang="en-GB"/>
        </a:p>
      </dgm:t>
    </dgm:pt>
    <dgm:pt modelId="{F0C49C80-1995-4A63-8D04-A4819F2939D8}" type="pres">
      <dgm:prSet presAssocID="{D1F7E500-4B4E-451D-B18E-FD87AA869BA0}" presName="Name0" presStyleCnt="0">
        <dgm:presLayoutVars>
          <dgm:dir/>
          <dgm:resizeHandles val="exact"/>
        </dgm:presLayoutVars>
      </dgm:prSet>
      <dgm:spPr/>
    </dgm:pt>
    <dgm:pt modelId="{ECAD5474-E005-4ECB-B8EA-AC62668B8674}" type="pres">
      <dgm:prSet presAssocID="{D1F7E500-4B4E-451D-B18E-FD87AA869BA0}" presName="vNodes" presStyleCnt="0"/>
      <dgm:spPr/>
    </dgm:pt>
    <dgm:pt modelId="{6C6BB1AE-DF50-4648-BA47-EE8AF2AA8620}" type="pres">
      <dgm:prSet presAssocID="{34AE8E2B-AF1B-47A4-9524-3032B299CC78}" presName="node" presStyleLbl="node1" presStyleIdx="0" presStyleCnt="3">
        <dgm:presLayoutVars>
          <dgm:bulletEnabled val="1"/>
        </dgm:presLayoutVars>
      </dgm:prSet>
      <dgm:spPr/>
    </dgm:pt>
    <dgm:pt modelId="{2D435000-609F-46A3-A0A8-98BDD406468A}" type="pres">
      <dgm:prSet presAssocID="{41BF32E9-BD23-4926-8823-D9982BF5833E}" presName="spacerT" presStyleCnt="0"/>
      <dgm:spPr/>
    </dgm:pt>
    <dgm:pt modelId="{AA67725F-2E49-45E0-83F1-73CD355CC014}" type="pres">
      <dgm:prSet presAssocID="{41BF32E9-BD23-4926-8823-D9982BF5833E}" presName="sibTrans" presStyleLbl="sibTrans2D1" presStyleIdx="0" presStyleCnt="2"/>
      <dgm:spPr/>
    </dgm:pt>
    <dgm:pt modelId="{F10B34F8-59F1-44E3-AC5B-7F89FE96A034}" type="pres">
      <dgm:prSet presAssocID="{41BF32E9-BD23-4926-8823-D9982BF5833E}" presName="spacerB" presStyleCnt="0"/>
      <dgm:spPr/>
    </dgm:pt>
    <dgm:pt modelId="{2C70B13E-750F-41C3-B9B2-A0229DD29CE8}" type="pres">
      <dgm:prSet presAssocID="{BEF6B00B-9F51-4AE6-B834-CA7B8C482325}" presName="node" presStyleLbl="node1" presStyleIdx="1" presStyleCnt="3">
        <dgm:presLayoutVars>
          <dgm:bulletEnabled val="1"/>
        </dgm:presLayoutVars>
      </dgm:prSet>
      <dgm:spPr/>
    </dgm:pt>
    <dgm:pt modelId="{64F062D4-FC47-4B14-8212-84912B881BF9}" type="pres">
      <dgm:prSet presAssocID="{D1F7E500-4B4E-451D-B18E-FD87AA869BA0}" presName="sibTransLast" presStyleLbl="sibTrans2D1" presStyleIdx="1" presStyleCnt="2" custScaleX="198867" custLinFactNeighborX="-6760"/>
      <dgm:spPr/>
    </dgm:pt>
    <dgm:pt modelId="{6A085ADF-BC8B-4064-92D1-ECFDA3D917DD}" type="pres">
      <dgm:prSet presAssocID="{D1F7E500-4B4E-451D-B18E-FD87AA869BA0}" presName="connectorText" presStyleLbl="sibTrans2D1" presStyleIdx="1" presStyleCnt="2"/>
      <dgm:spPr/>
    </dgm:pt>
    <dgm:pt modelId="{FA500096-7276-4D80-8AAF-E7D2B47E21E8}" type="pres">
      <dgm:prSet presAssocID="{D1F7E500-4B4E-451D-B18E-FD87AA869BA0}" presName="lastNode" presStyleLbl="node1" presStyleIdx="2" presStyleCnt="3" custLinFactNeighborX="24318">
        <dgm:presLayoutVars>
          <dgm:bulletEnabled val="1"/>
        </dgm:presLayoutVars>
      </dgm:prSet>
      <dgm:spPr/>
    </dgm:pt>
  </dgm:ptLst>
  <dgm:cxnLst>
    <dgm:cxn modelId="{0E035303-7092-4F5C-AABD-83BE343084E6}" type="presOf" srcId="{9C64A172-73A7-47D6-A46F-135821D4AC04}" destId="{FA500096-7276-4D80-8AAF-E7D2B47E21E8}" srcOrd="0" destOrd="0" presId="urn:microsoft.com/office/officeart/2005/8/layout/equation2"/>
    <dgm:cxn modelId="{C49C8F07-7862-4742-8D9A-440E57DE61AB}" srcId="{D1F7E500-4B4E-451D-B18E-FD87AA869BA0}" destId="{9C64A172-73A7-47D6-A46F-135821D4AC04}" srcOrd="2" destOrd="0" parTransId="{7A97EB47-1A50-479A-A49B-4BEA8544944A}" sibTransId="{A4CD2035-4398-4B4E-A6EB-51AC4EA79598}"/>
    <dgm:cxn modelId="{E68CD428-032E-4CF4-BE1C-07DF9CC97F26}" type="presOf" srcId="{41BF32E9-BD23-4926-8823-D9982BF5833E}" destId="{AA67725F-2E49-45E0-83F1-73CD355CC014}" srcOrd="0" destOrd="0" presId="urn:microsoft.com/office/officeart/2005/8/layout/equation2"/>
    <dgm:cxn modelId="{0240736B-4770-4324-B521-EB491A9C3783}" srcId="{D1F7E500-4B4E-451D-B18E-FD87AA869BA0}" destId="{34AE8E2B-AF1B-47A4-9524-3032B299CC78}" srcOrd="0" destOrd="0" parTransId="{14721A45-5E00-4673-9443-8FDE51412F59}" sibTransId="{41BF32E9-BD23-4926-8823-D9982BF5833E}"/>
    <dgm:cxn modelId="{A9FB1059-5E4F-4BCE-A59F-C22C9EB5C3BC}" type="presOf" srcId="{88D8A852-3BE7-409B-9D40-6ACE3EAE72AD}" destId="{64F062D4-FC47-4B14-8212-84912B881BF9}" srcOrd="0" destOrd="0" presId="urn:microsoft.com/office/officeart/2005/8/layout/equation2"/>
    <dgm:cxn modelId="{D9BEF0AD-A89E-4C3E-A0E9-C625E9D1F61D}" type="presOf" srcId="{D1F7E500-4B4E-451D-B18E-FD87AA869BA0}" destId="{F0C49C80-1995-4A63-8D04-A4819F2939D8}" srcOrd="0" destOrd="0" presId="urn:microsoft.com/office/officeart/2005/8/layout/equation2"/>
    <dgm:cxn modelId="{10FFD0B6-49CE-4955-93E7-8542A70F1C4D}" type="presOf" srcId="{88D8A852-3BE7-409B-9D40-6ACE3EAE72AD}" destId="{6A085ADF-BC8B-4064-92D1-ECFDA3D917DD}" srcOrd="1" destOrd="0" presId="urn:microsoft.com/office/officeart/2005/8/layout/equation2"/>
    <dgm:cxn modelId="{F618BFDD-B18D-46A8-AC86-C7C7E1AAFD5A}" type="presOf" srcId="{34AE8E2B-AF1B-47A4-9524-3032B299CC78}" destId="{6C6BB1AE-DF50-4648-BA47-EE8AF2AA8620}" srcOrd="0" destOrd="0" presId="urn:microsoft.com/office/officeart/2005/8/layout/equation2"/>
    <dgm:cxn modelId="{E8DEA4ED-47F5-4D9F-906E-D713BA997860}" type="presOf" srcId="{BEF6B00B-9F51-4AE6-B834-CA7B8C482325}" destId="{2C70B13E-750F-41C3-B9B2-A0229DD29CE8}" srcOrd="0" destOrd="0" presId="urn:microsoft.com/office/officeart/2005/8/layout/equation2"/>
    <dgm:cxn modelId="{966BD0EF-F4D9-45C9-A222-A692FFCC4C67}" srcId="{D1F7E500-4B4E-451D-B18E-FD87AA869BA0}" destId="{BEF6B00B-9F51-4AE6-B834-CA7B8C482325}" srcOrd="1" destOrd="0" parTransId="{F11258FA-AF6D-492D-A271-C724030B85B7}" sibTransId="{88D8A852-3BE7-409B-9D40-6ACE3EAE72AD}"/>
    <dgm:cxn modelId="{26BAD523-1AA5-40E6-B0FB-F82A1E0D5FD7}" type="presParOf" srcId="{F0C49C80-1995-4A63-8D04-A4819F2939D8}" destId="{ECAD5474-E005-4ECB-B8EA-AC62668B8674}" srcOrd="0" destOrd="0" presId="urn:microsoft.com/office/officeart/2005/8/layout/equation2"/>
    <dgm:cxn modelId="{C625D6F3-CD5A-4D35-BF0A-97F55372742C}" type="presParOf" srcId="{ECAD5474-E005-4ECB-B8EA-AC62668B8674}" destId="{6C6BB1AE-DF50-4648-BA47-EE8AF2AA8620}" srcOrd="0" destOrd="0" presId="urn:microsoft.com/office/officeart/2005/8/layout/equation2"/>
    <dgm:cxn modelId="{45BE1A95-1F70-4DAB-AAB0-E921DDBC9C48}" type="presParOf" srcId="{ECAD5474-E005-4ECB-B8EA-AC62668B8674}" destId="{2D435000-609F-46A3-A0A8-98BDD406468A}" srcOrd="1" destOrd="0" presId="urn:microsoft.com/office/officeart/2005/8/layout/equation2"/>
    <dgm:cxn modelId="{EB1828F4-4FDE-423C-8517-2336450D2D0B}" type="presParOf" srcId="{ECAD5474-E005-4ECB-B8EA-AC62668B8674}" destId="{AA67725F-2E49-45E0-83F1-73CD355CC014}" srcOrd="2" destOrd="0" presId="urn:microsoft.com/office/officeart/2005/8/layout/equation2"/>
    <dgm:cxn modelId="{2C75F6F1-B5B4-4D72-8EEF-C2AFA26E9E0E}" type="presParOf" srcId="{ECAD5474-E005-4ECB-B8EA-AC62668B8674}" destId="{F10B34F8-59F1-44E3-AC5B-7F89FE96A034}" srcOrd="3" destOrd="0" presId="urn:microsoft.com/office/officeart/2005/8/layout/equation2"/>
    <dgm:cxn modelId="{C92ABF18-A973-4165-825F-B4C37D858FAB}" type="presParOf" srcId="{ECAD5474-E005-4ECB-B8EA-AC62668B8674}" destId="{2C70B13E-750F-41C3-B9B2-A0229DD29CE8}" srcOrd="4" destOrd="0" presId="urn:microsoft.com/office/officeart/2005/8/layout/equation2"/>
    <dgm:cxn modelId="{05A9AFA1-06D2-4D46-A3B8-85755DF56F1A}" type="presParOf" srcId="{F0C49C80-1995-4A63-8D04-A4819F2939D8}" destId="{64F062D4-FC47-4B14-8212-84912B881BF9}" srcOrd="1" destOrd="0" presId="urn:microsoft.com/office/officeart/2005/8/layout/equation2"/>
    <dgm:cxn modelId="{D43B8C32-FADA-421B-AF7F-710B18AFF2C7}" type="presParOf" srcId="{64F062D4-FC47-4B14-8212-84912B881BF9}" destId="{6A085ADF-BC8B-4064-92D1-ECFDA3D917DD}" srcOrd="0" destOrd="0" presId="urn:microsoft.com/office/officeart/2005/8/layout/equation2"/>
    <dgm:cxn modelId="{C8776AF4-DC5A-4B23-A463-9E4885DBF079}" type="presParOf" srcId="{F0C49C80-1995-4A63-8D04-A4819F2939D8}" destId="{FA500096-7276-4D80-8AAF-E7D2B47E21E8}"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53C771-E88E-49DB-96D1-BB2A6814903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98BFD898-95CB-458D-926E-D0584E635090}">
      <dgm:prSet phldrT="[Text]"/>
      <dgm:spPr>
        <a:solidFill>
          <a:schemeClr val="accent2"/>
        </a:solidFill>
      </dgm:spPr>
      <dgm:t>
        <a:bodyPr/>
        <a:lstStyle/>
        <a:p>
          <a:r>
            <a:rPr lang="lv-LV" dirty="0"/>
            <a:t>Student</a:t>
          </a:r>
          <a:r>
            <a:rPr lang="en-US" dirty="0"/>
            <a:t>’s motivation</a:t>
          </a:r>
          <a:endParaRPr lang="en-GB" dirty="0"/>
        </a:p>
      </dgm:t>
    </dgm:pt>
    <dgm:pt modelId="{970FA73C-822D-463C-B795-B3DD69F2E135}" type="parTrans" cxnId="{CA2C4830-71B2-40F6-B52E-C027E104AA5B}">
      <dgm:prSet/>
      <dgm:spPr/>
      <dgm:t>
        <a:bodyPr/>
        <a:lstStyle/>
        <a:p>
          <a:endParaRPr lang="en-GB"/>
        </a:p>
      </dgm:t>
    </dgm:pt>
    <dgm:pt modelId="{996369F6-1A61-4945-B4AD-9D6AEEBFBCDD}" type="sibTrans" cxnId="{CA2C4830-71B2-40F6-B52E-C027E104AA5B}">
      <dgm:prSet/>
      <dgm:spPr/>
      <dgm:t>
        <a:bodyPr/>
        <a:lstStyle/>
        <a:p>
          <a:endParaRPr lang="en-GB"/>
        </a:p>
      </dgm:t>
    </dgm:pt>
    <dgm:pt modelId="{A0529A5B-4563-4967-BB27-93008C76DB22}">
      <dgm:prSet phldrT="[Text]"/>
      <dgm:spPr>
        <a:solidFill>
          <a:schemeClr val="accent3"/>
        </a:solidFill>
      </dgm:spPr>
      <dgm:t>
        <a:bodyPr/>
        <a:lstStyle/>
        <a:p>
          <a:r>
            <a:rPr lang="lv-LV" dirty="0"/>
            <a:t>A</a:t>
          </a:r>
          <a:r>
            <a:rPr lang="en-US" dirty="0"/>
            <a:t> topic that interests the student</a:t>
          </a:r>
          <a:endParaRPr lang="en-GB" dirty="0"/>
        </a:p>
      </dgm:t>
    </dgm:pt>
    <dgm:pt modelId="{5972CAEE-9E80-4399-912C-835239BCE6AF}" type="parTrans" cxnId="{56A15217-AA7A-4B03-8C5F-6C806360A777}">
      <dgm:prSet/>
      <dgm:spPr/>
      <dgm:t>
        <a:bodyPr/>
        <a:lstStyle/>
        <a:p>
          <a:endParaRPr lang="en-GB"/>
        </a:p>
      </dgm:t>
    </dgm:pt>
    <dgm:pt modelId="{FF884BE5-4AE2-40A9-A507-80BFCC6ABAB5}" type="sibTrans" cxnId="{56A15217-AA7A-4B03-8C5F-6C806360A777}">
      <dgm:prSet/>
      <dgm:spPr/>
      <dgm:t>
        <a:bodyPr/>
        <a:lstStyle/>
        <a:p>
          <a:endParaRPr lang="en-GB"/>
        </a:p>
      </dgm:t>
    </dgm:pt>
    <dgm:pt modelId="{9D7D40AF-AB6A-4626-90A0-D7346F2AAECB}">
      <dgm:prSet phldrT="[Text]"/>
      <dgm:spPr>
        <a:solidFill>
          <a:schemeClr val="accent6"/>
        </a:solidFill>
      </dgm:spPr>
      <dgm:t>
        <a:bodyPr/>
        <a:lstStyle/>
        <a:p>
          <a:r>
            <a:rPr lang="en-US" dirty="0"/>
            <a:t>Regular and productive </a:t>
          </a:r>
          <a:r>
            <a:rPr lang="lv-LV" dirty="0" err="1"/>
            <a:t>cooperation</a:t>
          </a:r>
          <a:r>
            <a:rPr lang="en-US" dirty="0"/>
            <a:t> with the supervisor</a:t>
          </a:r>
          <a:endParaRPr lang="en-GB" dirty="0"/>
        </a:p>
      </dgm:t>
    </dgm:pt>
    <dgm:pt modelId="{68334763-323F-41B1-9E20-5A353E88BF72}" type="parTrans" cxnId="{57DD4AC3-0040-491A-AB9D-18466E54395F}">
      <dgm:prSet/>
      <dgm:spPr/>
      <dgm:t>
        <a:bodyPr/>
        <a:lstStyle/>
        <a:p>
          <a:endParaRPr lang="en-GB"/>
        </a:p>
      </dgm:t>
    </dgm:pt>
    <dgm:pt modelId="{17828CF8-B1F0-438F-A6E1-10F1A8CB95E6}" type="sibTrans" cxnId="{57DD4AC3-0040-491A-AB9D-18466E54395F}">
      <dgm:prSet/>
      <dgm:spPr/>
      <dgm:t>
        <a:bodyPr/>
        <a:lstStyle/>
        <a:p>
          <a:endParaRPr lang="en-GB"/>
        </a:p>
      </dgm:t>
    </dgm:pt>
    <dgm:pt modelId="{A367D41E-52A7-4237-958F-D90EB6643B24}" type="pres">
      <dgm:prSet presAssocID="{BC53C771-E88E-49DB-96D1-BB2A6814903C}" presName="Name0" presStyleCnt="0">
        <dgm:presLayoutVars>
          <dgm:chMax val="7"/>
          <dgm:chPref val="7"/>
          <dgm:dir/>
        </dgm:presLayoutVars>
      </dgm:prSet>
      <dgm:spPr/>
    </dgm:pt>
    <dgm:pt modelId="{97A56646-349F-43A3-A9B3-2E03473354FA}" type="pres">
      <dgm:prSet presAssocID="{BC53C771-E88E-49DB-96D1-BB2A6814903C}" presName="Name1" presStyleCnt="0"/>
      <dgm:spPr/>
    </dgm:pt>
    <dgm:pt modelId="{9A718C74-0D5D-4941-9917-D1E7D7422C28}" type="pres">
      <dgm:prSet presAssocID="{BC53C771-E88E-49DB-96D1-BB2A6814903C}" presName="cycle" presStyleCnt="0"/>
      <dgm:spPr/>
    </dgm:pt>
    <dgm:pt modelId="{056785C1-5FBB-43D4-A136-3CF7F82B1012}" type="pres">
      <dgm:prSet presAssocID="{BC53C771-E88E-49DB-96D1-BB2A6814903C}" presName="srcNode" presStyleLbl="node1" presStyleIdx="0" presStyleCnt="3"/>
      <dgm:spPr/>
    </dgm:pt>
    <dgm:pt modelId="{67B9C562-2DCB-4BF5-B0F4-7A01F4EF6727}" type="pres">
      <dgm:prSet presAssocID="{BC53C771-E88E-49DB-96D1-BB2A6814903C}" presName="conn" presStyleLbl="parChTrans1D2" presStyleIdx="0" presStyleCnt="1"/>
      <dgm:spPr/>
    </dgm:pt>
    <dgm:pt modelId="{6B7B5C12-BA12-40C4-B738-A434986E48A0}" type="pres">
      <dgm:prSet presAssocID="{BC53C771-E88E-49DB-96D1-BB2A6814903C}" presName="extraNode" presStyleLbl="node1" presStyleIdx="0" presStyleCnt="3"/>
      <dgm:spPr/>
    </dgm:pt>
    <dgm:pt modelId="{FABA606E-EECC-4FAB-9D10-4E1A6D3E26C8}" type="pres">
      <dgm:prSet presAssocID="{BC53C771-E88E-49DB-96D1-BB2A6814903C}" presName="dstNode" presStyleLbl="node1" presStyleIdx="0" presStyleCnt="3"/>
      <dgm:spPr/>
    </dgm:pt>
    <dgm:pt modelId="{AECD7B8A-9AE3-436E-B3E9-30D56213580B}" type="pres">
      <dgm:prSet presAssocID="{98BFD898-95CB-458D-926E-D0584E635090}" presName="text_1" presStyleLbl="node1" presStyleIdx="0" presStyleCnt="3">
        <dgm:presLayoutVars>
          <dgm:bulletEnabled val="1"/>
        </dgm:presLayoutVars>
      </dgm:prSet>
      <dgm:spPr/>
    </dgm:pt>
    <dgm:pt modelId="{9A5312FC-3547-4428-BA00-9FC246E71966}" type="pres">
      <dgm:prSet presAssocID="{98BFD898-95CB-458D-926E-D0584E635090}" presName="accent_1" presStyleCnt="0"/>
      <dgm:spPr/>
    </dgm:pt>
    <dgm:pt modelId="{357CC9F7-94B0-4111-9A9D-D28F9671D3BD}" type="pres">
      <dgm:prSet presAssocID="{98BFD898-95CB-458D-926E-D0584E635090}" presName="accentRepeatNode" presStyleLbl="solidFgAcc1" presStyleIdx="0" presStyleCnt="3"/>
      <dgm:spPr>
        <a:ln>
          <a:solidFill>
            <a:schemeClr val="accent2"/>
          </a:solidFill>
        </a:ln>
      </dgm:spPr>
    </dgm:pt>
    <dgm:pt modelId="{BF33E21B-1C06-4140-8F3B-CFC935752A93}" type="pres">
      <dgm:prSet presAssocID="{A0529A5B-4563-4967-BB27-93008C76DB22}" presName="text_2" presStyleLbl="node1" presStyleIdx="1" presStyleCnt="3">
        <dgm:presLayoutVars>
          <dgm:bulletEnabled val="1"/>
        </dgm:presLayoutVars>
      </dgm:prSet>
      <dgm:spPr/>
    </dgm:pt>
    <dgm:pt modelId="{92A0C346-F260-4C36-97BC-C04FC0869BC2}" type="pres">
      <dgm:prSet presAssocID="{A0529A5B-4563-4967-BB27-93008C76DB22}" presName="accent_2" presStyleCnt="0"/>
      <dgm:spPr/>
    </dgm:pt>
    <dgm:pt modelId="{E9F6B4F5-2DBF-4F22-B8E6-3A6BEBB9FEFA}" type="pres">
      <dgm:prSet presAssocID="{A0529A5B-4563-4967-BB27-93008C76DB22}" presName="accentRepeatNode" presStyleLbl="solidFgAcc1" presStyleIdx="1" presStyleCnt="3"/>
      <dgm:spPr>
        <a:ln>
          <a:solidFill>
            <a:schemeClr val="accent3"/>
          </a:solidFill>
        </a:ln>
      </dgm:spPr>
    </dgm:pt>
    <dgm:pt modelId="{7ED54AA1-910A-4DC0-9F08-D638EDAE8D83}" type="pres">
      <dgm:prSet presAssocID="{9D7D40AF-AB6A-4626-90A0-D7346F2AAECB}" presName="text_3" presStyleLbl="node1" presStyleIdx="2" presStyleCnt="3">
        <dgm:presLayoutVars>
          <dgm:bulletEnabled val="1"/>
        </dgm:presLayoutVars>
      </dgm:prSet>
      <dgm:spPr/>
    </dgm:pt>
    <dgm:pt modelId="{50703397-267B-4090-BC6C-DED8AC8394F4}" type="pres">
      <dgm:prSet presAssocID="{9D7D40AF-AB6A-4626-90A0-D7346F2AAECB}" presName="accent_3" presStyleCnt="0"/>
      <dgm:spPr/>
    </dgm:pt>
    <dgm:pt modelId="{1E69A444-988D-4E6E-BB3F-3DE54874405F}" type="pres">
      <dgm:prSet presAssocID="{9D7D40AF-AB6A-4626-90A0-D7346F2AAECB}" presName="accentRepeatNode" presStyleLbl="solidFgAcc1" presStyleIdx="2" presStyleCnt="3"/>
      <dgm:spPr>
        <a:ln>
          <a:solidFill>
            <a:schemeClr val="accent6"/>
          </a:solidFill>
        </a:ln>
      </dgm:spPr>
    </dgm:pt>
  </dgm:ptLst>
  <dgm:cxnLst>
    <dgm:cxn modelId="{56A15217-AA7A-4B03-8C5F-6C806360A777}" srcId="{BC53C771-E88E-49DB-96D1-BB2A6814903C}" destId="{A0529A5B-4563-4967-BB27-93008C76DB22}" srcOrd="1" destOrd="0" parTransId="{5972CAEE-9E80-4399-912C-835239BCE6AF}" sibTransId="{FF884BE5-4AE2-40A9-A507-80BFCC6ABAB5}"/>
    <dgm:cxn modelId="{CA2C4830-71B2-40F6-B52E-C027E104AA5B}" srcId="{BC53C771-E88E-49DB-96D1-BB2A6814903C}" destId="{98BFD898-95CB-458D-926E-D0584E635090}" srcOrd="0" destOrd="0" parTransId="{970FA73C-822D-463C-B795-B3DD69F2E135}" sibTransId="{996369F6-1A61-4945-B4AD-9D6AEEBFBCDD}"/>
    <dgm:cxn modelId="{B270D764-4D0D-4F08-A2DD-1DE11E158F8B}" type="presOf" srcId="{98BFD898-95CB-458D-926E-D0584E635090}" destId="{AECD7B8A-9AE3-436E-B3E9-30D56213580B}" srcOrd="0" destOrd="0" presId="urn:microsoft.com/office/officeart/2008/layout/VerticalCurvedList"/>
    <dgm:cxn modelId="{113BD853-3F2C-4E6D-A9A4-CBAB6CA9849C}" type="presOf" srcId="{A0529A5B-4563-4967-BB27-93008C76DB22}" destId="{BF33E21B-1C06-4140-8F3B-CFC935752A93}" srcOrd="0" destOrd="0" presId="urn:microsoft.com/office/officeart/2008/layout/VerticalCurvedList"/>
    <dgm:cxn modelId="{44D6DB76-66F0-43A6-B502-02521BE463A6}" type="presOf" srcId="{9D7D40AF-AB6A-4626-90A0-D7346F2AAECB}" destId="{7ED54AA1-910A-4DC0-9F08-D638EDAE8D83}" srcOrd="0" destOrd="0" presId="urn:microsoft.com/office/officeart/2008/layout/VerticalCurvedList"/>
    <dgm:cxn modelId="{B6E1698B-1250-4AEE-821B-AC2751078011}" type="presOf" srcId="{996369F6-1A61-4945-B4AD-9D6AEEBFBCDD}" destId="{67B9C562-2DCB-4BF5-B0F4-7A01F4EF6727}" srcOrd="0" destOrd="0" presId="urn:microsoft.com/office/officeart/2008/layout/VerticalCurvedList"/>
    <dgm:cxn modelId="{BCD51AB8-B647-4806-9DF0-55912BF3E519}" type="presOf" srcId="{BC53C771-E88E-49DB-96D1-BB2A6814903C}" destId="{A367D41E-52A7-4237-958F-D90EB6643B24}" srcOrd="0" destOrd="0" presId="urn:microsoft.com/office/officeart/2008/layout/VerticalCurvedList"/>
    <dgm:cxn modelId="{57DD4AC3-0040-491A-AB9D-18466E54395F}" srcId="{BC53C771-E88E-49DB-96D1-BB2A6814903C}" destId="{9D7D40AF-AB6A-4626-90A0-D7346F2AAECB}" srcOrd="2" destOrd="0" parTransId="{68334763-323F-41B1-9E20-5A353E88BF72}" sibTransId="{17828CF8-B1F0-438F-A6E1-10F1A8CB95E6}"/>
    <dgm:cxn modelId="{000E73DA-62EE-4A85-8B2E-6949F2FC8699}" type="presParOf" srcId="{A367D41E-52A7-4237-958F-D90EB6643B24}" destId="{97A56646-349F-43A3-A9B3-2E03473354FA}" srcOrd="0" destOrd="0" presId="urn:microsoft.com/office/officeart/2008/layout/VerticalCurvedList"/>
    <dgm:cxn modelId="{DCCAC10E-8FCE-4CD0-87C3-7602E89C566E}" type="presParOf" srcId="{97A56646-349F-43A3-A9B3-2E03473354FA}" destId="{9A718C74-0D5D-4941-9917-D1E7D7422C28}" srcOrd="0" destOrd="0" presId="urn:microsoft.com/office/officeart/2008/layout/VerticalCurvedList"/>
    <dgm:cxn modelId="{1009B81E-8314-4B4B-BDCC-DC972259C320}" type="presParOf" srcId="{9A718C74-0D5D-4941-9917-D1E7D7422C28}" destId="{056785C1-5FBB-43D4-A136-3CF7F82B1012}" srcOrd="0" destOrd="0" presId="urn:microsoft.com/office/officeart/2008/layout/VerticalCurvedList"/>
    <dgm:cxn modelId="{8F3A1886-F208-4AC9-95F9-9A68F1747130}" type="presParOf" srcId="{9A718C74-0D5D-4941-9917-D1E7D7422C28}" destId="{67B9C562-2DCB-4BF5-B0F4-7A01F4EF6727}" srcOrd="1" destOrd="0" presId="urn:microsoft.com/office/officeart/2008/layout/VerticalCurvedList"/>
    <dgm:cxn modelId="{DC4AF6AC-F067-4D52-9068-0B7D13E24A7E}" type="presParOf" srcId="{9A718C74-0D5D-4941-9917-D1E7D7422C28}" destId="{6B7B5C12-BA12-40C4-B738-A434986E48A0}" srcOrd="2" destOrd="0" presId="urn:microsoft.com/office/officeart/2008/layout/VerticalCurvedList"/>
    <dgm:cxn modelId="{FCAD720C-12E6-49DA-B306-08B2549AC46C}" type="presParOf" srcId="{9A718C74-0D5D-4941-9917-D1E7D7422C28}" destId="{FABA606E-EECC-4FAB-9D10-4E1A6D3E26C8}" srcOrd="3" destOrd="0" presId="urn:microsoft.com/office/officeart/2008/layout/VerticalCurvedList"/>
    <dgm:cxn modelId="{BDE30520-453C-4156-80DF-2818BC6F7365}" type="presParOf" srcId="{97A56646-349F-43A3-A9B3-2E03473354FA}" destId="{AECD7B8A-9AE3-436E-B3E9-30D56213580B}" srcOrd="1" destOrd="0" presId="urn:microsoft.com/office/officeart/2008/layout/VerticalCurvedList"/>
    <dgm:cxn modelId="{9DAF7C54-1FB0-4BE8-867F-B9E868AC1DE6}" type="presParOf" srcId="{97A56646-349F-43A3-A9B3-2E03473354FA}" destId="{9A5312FC-3547-4428-BA00-9FC246E71966}" srcOrd="2" destOrd="0" presId="urn:microsoft.com/office/officeart/2008/layout/VerticalCurvedList"/>
    <dgm:cxn modelId="{FC716F57-2720-47F2-8184-31DBDC43E38B}" type="presParOf" srcId="{9A5312FC-3547-4428-BA00-9FC246E71966}" destId="{357CC9F7-94B0-4111-9A9D-D28F9671D3BD}" srcOrd="0" destOrd="0" presId="urn:microsoft.com/office/officeart/2008/layout/VerticalCurvedList"/>
    <dgm:cxn modelId="{2151073B-1C2C-4478-8B77-41E90627A212}" type="presParOf" srcId="{97A56646-349F-43A3-A9B3-2E03473354FA}" destId="{BF33E21B-1C06-4140-8F3B-CFC935752A93}" srcOrd="3" destOrd="0" presId="urn:microsoft.com/office/officeart/2008/layout/VerticalCurvedList"/>
    <dgm:cxn modelId="{63E9E788-6622-4F30-A814-D51A6835879B}" type="presParOf" srcId="{97A56646-349F-43A3-A9B3-2E03473354FA}" destId="{92A0C346-F260-4C36-97BC-C04FC0869BC2}" srcOrd="4" destOrd="0" presId="urn:microsoft.com/office/officeart/2008/layout/VerticalCurvedList"/>
    <dgm:cxn modelId="{DB605FE9-25A7-42D7-BD4B-9B2D42959F0B}" type="presParOf" srcId="{92A0C346-F260-4C36-97BC-C04FC0869BC2}" destId="{E9F6B4F5-2DBF-4F22-B8E6-3A6BEBB9FEFA}" srcOrd="0" destOrd="0" presId="urn:microsoft.com/office/officeart/2008/layout/VerticalCurvedList"/>
    <dgm:cxn modelId="{5554ADEE-5657-47FA-A44B-DFAD930016A1}" type="presParOf" srcId="{97A56646-349F-43A3-A9B3-2E03473354FA}" destId="{7ED54AA1-910A-4DC0-9F08-D638EDAE8D83}" srcOrd="5" destOrd="0" presId="urn:microsoft.com/office/officeart/2008/layout/VerticalCurvedList"/>
    <dgm:cxn modelId="{8238D3A4-40F9-4FA8-A386-1BC266DE4463}" type="presParOf" srcId="{97A56646-349F-43A3-A9B3-2E03473354FA}" destId="{50703397-267B-4090-BC6C-DED8AC8394F4}" srcOrd="6" destOrd="0" presId="urn:microsoft.com/office/officeart/2008/layout/VerticalCurvedList"/>
    <dgm:cxn modelId="{358A8BAD-C5CB-4A9E-A802-6FCCF744F7EF}" type="presParOf" srcId="{50703397-267B-4090-BC6C-DED8AC8394F4}" destId="{1E69A444-988D-4E6E-BB3F-3DE54874405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B03304-CB18-4D12-BB54-A0F4B269D3B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991D9D77-4973-4BA6-A646-A6B9E24D04D6}">
      <dgm:prSet phldrT="[Text]"/>
      <dgm:spPr>
        <a:solidFill>
          <a:schemeClr val="accent2"/>
        </a:solidFill>
      </dgm:spPr>
      <dgm:t>
        <a:bodyPr/>
        <a:lstStyle/>
        <a:p>
          <a:r>
            <a:rPr lang="en-US" dirty="0"/>
            <a:t>Attend a seminar</a:t>
          </a:r>
          <a:endParaRPr lang="en-GB" dirty="0"/>
        </a:p>
      </dgm:t>
    </dgm:pt>
    <dgm:pt modelId="{75B0C868-35B2-4BA1-BB27-419025888BB0}" type="parTrans" cxnId="{A8EDFB17-AC1C-4287-B0F0-3329B812C201}">
      <dgm:prSet/>
      <dgm:spPr/>
      <dgm:t>
        <a:bodyPr/>
        <a:lstStyle/>
        <a:p>
          <a:endParaRPr lang="en-GB"/>
        </a:p>
      </dgm:t>
    </dgm:pt>
    <dgm:pt modelId="{DEE5F0F1-69C6-4176-A3DC-1F649C28C167}" type="sibTrans" cxnId="{A8EDFB17-AC1C-4287-B0F0-3329B812C201}">
      <dgm:prSet/>
      <dgm:spPr/>
      <dgm:t>
        <a:bodyPr/>
        <a:lstStyle/>
        <a:p>
          <a:endParaRPr lang="en-GB"/>
        </a:p>
      </dgm:t>
    </dgm:pt>
    <dgm:pt modelId="{B75E655F-D7A7-4BEA-BDF1-2FFDA17CB367}">
      <dgm:prSet phldrT="[Text]"/>
      <dgm:spPr>
        <a:solidFill>
          <a:schemeClr val="accent3"/>
        </a:solidFill>
      </dgm:spPr>
      <dgm:t>
        <a:bodyPr/>
        <a:lstStyle/>
        <a:p>
          <a:r>
            <a:rPr lang="en-US" dirty="0"/>
            <a:t>Choose a topic from the list offered or define your own</a:t>
          </a:r>
          <a:endParaRPr lang="en-GB" dirty="0"/>
        </a:p>
      </dgm:t>
    </dgm:pt>
    <dgm:pt modelId="{A0A40C79-5899-4FB8-B268-332604A7F3CF}" type="parTrans" cxnId="{399B89F7-AD33-48C5-B0BB-725307C64062}">
      <dgm:prSet/>
      <dgm:spPr/>
      <dgm:t>
        <a:bodyPr/>
        <a:lstStyle/>
        <a:p>
          <a:endParaRPr lang="en-GB"/>
        </a:p>
      </dgm:t>
    </dgm:pt>
    <dgm:pt modelId="{D10A7CC5-8839-473D-9FDE-EC334A687D2E}" type="sibTrans" cxnId="{399B89F7-AD33-48C5-B0BB-725307C64062}">
      <dgm:prSet/>
      <dgm:spPr/>
      <dgm:t>
        <a:bodyPr/>
        <a:lstStyle/>
        <a:p>
          <a:endParaRPr lang="en-GB"/>
        </a:p>
      </dgm:t>
    </dgm:pt>
    <dgm:pt modelId="{ED33C573-C6B9-4E27-9258-F376DB918823}">
      <dgm:prSet phldrT="[Text]"/>
      <dgm:spPr>
        <a:solidFill>
          <a:schemeClr val="accent4"/>
        </a:solidFill>
      </dgm:spPr>
      <dgm:t>
        <a:bodyPr/>
        <a:lstStyle/>
        <a:p>
          <a:r>
            <a:rPr lang="en-US" dirty="0"/>
            <a:t>Negotiate with the potential supervisor</a:t>
          </a:r>
          <a:endParaRPr lang="en-GB" dirty="0"/>
        </a:p>
      </dgm:t>
    </dgm:pt>
    <dgm:pt modelId="{F5E9898B-5FDC-4D7E-9666-3F8C74547979}" type="parTrans" cxnId="{842D8B93-44C4-4396-A17A-FF4E1C87DF56}">
      <dgm:prSet/>
      <dgm:spPr/>
      <dgm:t>
        <a:bodyPr/>
        <a:lstStyle/>
        <a:p>
          <a:endParaRPr lang="en-GB"/>
        </a:p>
      </dgm:t>
    </dgm:pt>
    <dgm:pt modelId="{715652E9-1AC0-42A8-9B2B-CBE6272812D6}" type="sibTrans" cxnId="{842D8B93-44C4-4396-A17A-FF4E1C87DF56}">
      <dgm:prSet/>
      <dgm:spPr/>
      <dgm:t>
        <a:bodyPr/>
        <a:lstStyle/>
        <a:p>
          <a:endParaRPr lang="en-GB"/>
        </a:p>
      </dgm:t>
    </dgm:pt>
    <dgm:pt modelId="{2A99065C-1C7B-4E03-A5F0-3C53BA15376F}">
      <dgm:prSet phldrT="[Text]"/>
      <dgm:spPr>
        <a:solidFill>
          <a:schemeClr val="accent5"/>
        </a:solidFill>
      </dgm:spPr>
      <dgm:t>
        <a:bodyPr/>
        <a:lstStyle/>
        <a:p>
          <a:r>
            <a:rPr lang="en-US" dirty="0"/>
            <a:t>Prepare the </a:t>
          </a:r>
          <a:r>
            <a:rPr lang="lv-LV" dirty="0" err="1"/>
            <a:t>application</a:t>
          </a:r>
          <a:r>
            <a:rPr lang="en-US" dirty="0"/>
            <a:t> of </a:t>
          </a:r>
          <a:r>
            <a:rPr lang="lv-LV" dirty="0" err="1"/>
            <a:t>the</a:t>
          </a:r>
          <a:r>
            <a:rPr lang="lv-LV" dirty="0"/>
            <a:t> </a:t>
          </a:r>
          <a:r>
            <a:rPr lang="en-US" dirty="0"/>
            <a:t>thesis topic selection</a:t>
          </a:r>
          <a:endParaRPr lang="en-GB" dirty="0"/>
        </a:p>
      </dgm:t>
    </dgm:pt>
    <dgm:pt modelId="{CDE6CAD4-DBE2-42A9-903D-F745CD54D6CE}" type="parTrans" cxnId="{0B2131CA-E6C0-4A22-92C5-96B3832DCD08}">
      <dgm:prSet/>
      <dgm:spPr/>
      <dgm:t>
        <a:bodyPr/>
        <a:lstStyle/>
        <a:p>
          <a:endParaRPr lang="en-GB"/>
        </a:p>
      </dgm:t>
    </dgm:pt>
    <dgm:pt modelId="{B1701797-AA83-44C8-B861-DC45E167E060}" type="sibTrans" cxnId="{0B2131CA-E6C0-4A22-92C5-96B3832DCD08}">
      <dgm:prSet/>
      <dgm:spPr/>
      <dgm:t>
        <a:bodyPr/>
        <a:lstStyle/>
        <a:p>
          <a:endParaRPr lang="en-GB"/>
        </a:p>
      </dgm:t>
    </dgm:pt>
    <dgm:pt modelId="{860CD1AA-7E7A-4D0B-BD53-4718C24A806C}">
      <dgm:prSet phldrT="[Text]"/>
      <dgm:spPr>
        <a:solidFill>
          <a:schemeClr val="accent6"/>
        </a:solidFill>
      </dgm:spPr>
      <dgm:t>
        <a:bodyPr/>
        <a:lstStyle/>
        <a:p>
          <a:r>
            <a:rPr lang="en-US" dirty="0">
              <a:solidFill>
                <a:schemeClr val="bg1"/>
              </a:solidFill>
            </a:rPr>
            <a:t>Submit the application to the designated registry clerk of the study program</a:t>
          </a:r>
          <a:endParaRPr lang="en-GB" dirty="0">
            <a:solidFill>
              <a:schemeClr val="bg1"/>
            </a:solidFill>
          </a:endParaRPr>
        </a:p>
      </dgm:t>
    </dgm:pt>
    <dgm:pt modelId="{949A146E-3716-4825-9B9A-D1A87C53A48D}" type="parTrans" cxnId="{52262AC5-502E-4684-88A9-C68E5F7777FB}">
      <dgm:prSet/>
      <dgm:spPr/>
      <dgm:t>
        <a:bodyPr/>
        <a:lstStyle/>
        <a:p>
          <a:endParaRPr lang="en-GB"/>
        </a:p>
      </dgm:t>
    </dgm:pt>
    <dgm:pt modelId="{5770F73A-84FB-4705-ACEA-56D920D9823F}" type="sibTrans" cxnId="{52262AC5-502E-4684-88A9-C68E5F7777FB}">
      <dgm:prSet/>
      <dgm:spPr/>
      <dgm:t>
        <a:bodyPr/>
        <a:lstStyle/>
        <a:p>
          <a:endParaRPr lang="en-GB"/>
        </a:p>
      </dgm:t>
    </dgm:pt>
    <dgm:pt modelId="{3102135F-DF87-4EFE-B896-6E2D3C627790}" type="pres">
      <dgm:prSet presAssocID="{CCB03304-CB18-4D12-BB54-A0F4B269D3BE}" presName="CompostProcess" presStyleCnt="0">
        <dgm:presLayoutVars>
          <dgm:dir/>
          <dgm:resizeHandles val="exact"/>
        </dgm:presLayoutVars>
      </dgm:prSet>
      <dgm:spPr/>
    </dgm:pt>
    <dgm:pt modelId="{1F0579F4-0CE8-42A4-AC08-98150E0C61C9}" type="pres">
      <dgm:prSet presAssocID="{CCB03304-CB18-4D12-BB54-A0F4B269D3BE}" presName="arrow" presStyleLbl="bgShp" presStyleIdx="0" presStyleCnt="1"/>
      <dgm:spPr>
        <a:solidFill>
          <a:schemeClr val="accent1"/>
        </a:solidFill>
      </dgm:spPr>
    </dgm:pt>
    <dgm:pt modelId="{55D040D8-BFB6-4CC0-9CE3-C617B35BA8FF}" type="pres">
      <dgm:prSet presAssocID="{CCB03304-CB18-4D12-BB54-A0F4B269D3BE}" presName="linearProcess" presStyleCnt="0"/>
      <dgm:spPr/>
    </dgm:pt>
    <dgm:pt modelId="{AFB684AE-5B00-4AFE-A3C2-BA779B027314}" type="pres">
      <dgm:prSet presAssocID="{991D9D77-4973-4BA6-A646-A6B9E24D04D6}" presName="textNode" presStyleLbl="node1" presStyleIdx="0" presStyleCnt="5">
        <dgm:presLayoutVars>
          <dgm:bulletEnabled val="1"/>
        </dgm:presLayoutVars>
      </dgm:prSet>
      <dgm:spPr/>
    </dgm:pt>
    <dgm:pt modelId="{81D1F9D8-2EB9-4479-90AE-09BB1095F021}" type="pres">
      <dgm:prSet presAssocID="{DEE5F0F1-69C6-4176-A3DC-1F649C28C167}" presName="sibTrans" presStyleCnt="0"/>
      <dgm:spPr/>
    </dgm:pt>
    <dgm:pt modelId="{938001EC-B9C0-461F-BBED-0D08254614AB}" type="pres">
      <dgm:prSet presAssocID="{B75E655F-D7A7-4BEA-BDF1-2FFDA17CB367}" presName="textNode" presStyleLbl="node1" presStyleIdx="1" presStyleCnt="5">
        <dgm:presLayoutVars>
          <dgm:bulletEnabled val="1"/>
        </dgm:presLayoutVars>
      </dgm:prSet>
      <dgm:spPr/>
    </dgm:pt>
    <dgm:pt modelId="{26DE514D-8EFB-44D3-BC52-39A5AB590CF0}" type="pres">
      <dgm:prSet presAssocID="{D10A7CC5-8839-473D-9FDE-EC334A687D2E}" presName="sibTrans" presStyleCnt="0"/>
      <dgm:spPr/>
    </dgm:pt>
    <dgm:pt modelId="{475FDB8B-3883-4EFB-8484-C5A830C26586}" type="pres">
      <dgm:prSet presAssocID="{ED33C573-C6B9-4E27-9258-F376DB918823}" presName="textNode" presStyleLbl="node1" presStyleIdx="2" presStyleCnt="5">
        <dgm:presLayoutVars>
          <dgm:bulletEnabled val="1"/>
        </dgm:presLayoutVars>
      </dgm:prSet>
      <dgm:spPr/>
    </dgm:pt>
    <dgm:pt modelId="{60276725-BDC5-4B49-B90C-662262929857}" type="pres">
      <dgm:prSet presAssocID="{715652E9-1AC0-42A8-9B2B-CBE6272812D6}" presName="sibTrans" presStyleCnt="0"/>
      <dgm:spPr/>
    </dgm:pt>
    <dgm:pt modelId="{6ACAE3E4-4E04-4686-B958-755F845F0F54}" type="pres">
      <dgm:prSet presAssocID="{2A99065C-1C7B-4E03-A5F0-3C53BA15376F}" presName="textNode" presStyleLbl="node1" presStyleIdx="3" presStyleCnt="5">
        <dgm:presLayoutVars>
          <dgm:bulletEnabled val="1"/>
        </dgm:presLayoutVars>
      </dgm:prSet>
      <dgm:spPr/>
    </dgm:pt>
    <dgm:pt modelId="{62CFC87D-1914-4B54-AE05-8B5903776F45}" type="pres">
      <dgm:prSet presAssocID="{B1701797-AA83-44C8-B861-DC45E167E060}" presName="sibTrans" presStyleCnt="0"/>
      <dgm:spPr/>
    </dgm:pt>
    <dgm:pt modelId="{AD43A697-1006-4434-9144-AEB2A29905E8}" type="pres">
      <dgm:prSet presAssocID="{860CD1AA-7E7A-4D0B-BD53-4718C24A806C}" presName="textNode" presStyleLbl="node1" presStyleIdx="4" presStyleCnt="5">
        <dgm:presLayoutVars>
          <dgm:bulletEnabled val="1"/>
        </dgm:presLayoutVars>
      </dgm:prSet>
      <dgm:spPr/>
    </dgm:pt>
  </dgm:ptLst>
  <dgm:cxnLst>
    <dgm:cxn modelId="{A8EDFB17-AC1C-4287-B0F0-3329B812C201}" srcId="{CCB03304-CB18-4D12-BB54-A0F4B269D3BE}" destId="{991D9D77-4973-4BA6-A646-A6B9E24D04D6}" srcOrd="0" destOrd="0" parTransId="{75B0C868-35B2-4BA1-BB27-419025888BB0}" sibTransId="{DEE5F0F1-69C6-4176-A3DC-1F649C28C167}"/>
    <dgm:cxn modelId="{F1BAD218-235D-4ADF-8B3E-3C5EA82BB085}" type="presOf" srcId="{B75E655F-D7A7-4BEA-BDF1-2FFDA17CB367}" destId="{938001EC-B9C0-461F-BBED-0D08254614AB}" srcOrd="0" destOrd="0" presId="urn:microsoft.com/office/officeart/2005/8/layout/hProcess9"/>
    <dgm:cxn modelId="{F25D5019-E7A9-4AB8-BE24-134CEFF4B0EA}" type="presOf" srcId="{ED33C573-C6B9-4E27-9258-F376DB918823}" destId="{475FDB8B-3883-4EFB-8484-C5A830C26586}" srcOrd="0" destOrd="0" presId="urn:microsoft.com/office/officeart/2005/8/layout/hProcess9"/>
    <dgm:cxn modelId="{CBF3DD47-A330-469B-B21B-07C2AC07E12D}" type="presOf" srcId="{860CD1AA-7E7A-4D0B-BD53-4718C24A806C}" destId="{AD43A697-1006-4434-9144-AEB2A29905E8}" srcOrd="0" destOrd="0" presId="urn:microsoft.com/office/officeart/2005/8/layout/hProcess9"/>
    <dgm:cxn modelId="{40FCDB69-4F7C-4878-9376-9ED970212881}" type="presOf" srcId="{CCB03304-CB18-4D12-BB54-A0F4B269D3BE}" destId="{3102135F-DF87-4EFE-B896-6E2D3C627790}" srcOrd="0" destOrd="0" presId="urn:microsoft.com/office/officeart/2005/8/layout/hProcess9"/>
    <dgm:cxn modelId="{66383176-D331-48AA-9E79-57702D662E79}" type="presOf" srcId="{2A99065C-1C7B-4E03-A5F0-3C53BA15376F}" destId="{6ACAE3E4-4E04-4686-B958-755F845F0F54}" srcOrd="0" destOrd="0" presId="urn:microsoft.com/office/officeart/2005/8/layout/hProcess9"/>
    <dgm:cxn modelId="{842D8B93-44C4-4396-A17A-FF4E1C87DF56}" srcId="{CCB03304-CB18-4D12-BB54-A0F4B269D3BE}" destId="{ED33C573-C6B9-4E27-9258-F376DB918823}" srcOrd="2" destOrd="0" parTransId="{F5E9898B-5FDC-4D7E-9666-3F8C74547979}" sibTransId="{715652E9-1AC0-42A8-9B2B-CBE6272812D6}"/>
    <dgm:cxn modelId="{06A069BF-201D-4224-B91C-D31DB6CBE6ED}" type="presOf" srcId="{991D9D77-4973-4BA6-A646-A6B9E24D04D6}" destId="{AFB684AE-5B00-4AFE-A3C2-BA779B027314}" srcOrd="0" destOrd="0" presId="urn:microsoft.com/office/officeart/2005/8/layout/hProcess9"/>
    <dgm:cxn modelId="{52262AC5-502E-4684-88A9-C68E5F7777FB}" srcId="{CCB03304-CB18-4D12-BB54-A0F4B269D3BE}" destId="{860CD1AA-7E7A-4D0B-BD53-4718C24A806C}" srcOrd="4" destOrd="0" parTransId="{949A146E-3716-4825-9B9A-D1A87C53A48D}" sibTransId="{5770F73A-84FB-4705-ACEA-56D920D9823F}"/>
    <dgm:cxn modelId="{0B2131CA-E6C0-4A22-92C5-96B3832DCD08}" srcId="{CCB03304-CB18-4D12-BB54-A0F4B269D3BE}" destId="{2A99065C-1C7B-4E03-A5F0-3C53BA15376F}" srcOrd="3" destOrd="0" parTransId="{CDE6CAD4-DBE2-42A9-903D-F745CD54D6CE}" sibTransId="{B1701797-AA83-44C8-B861-DC45E167E060}"/>
    <dgm:cxn modelId="{399B89F7-AD33-48C5-B0BB-725307C64062}" srcId="{CCB03304-CB18-4D12-BB54-A0F4B269D3BE}" destId="{B75E655F-D7A7-4BEA-BDF1-2FFDA17CB367}" srcOrd="1" destOrd="0" parTransId="{A0A40C79-5899-4FB8-B268-332604A7F3CF}" sibTransId="{D10A7CC5-8839-473D-9FDE-EC334A687D2E}"/>
    <dgm:cxn modelId="{1625F39C-62C1-4ADD-B21C-FFE57A149FE8}" type="presParOf" srcId="{3102135F-DF87-4EFE-B896-6E2D3C627790}" destId="{1F0579F4-0CE8-42A4-AC08-98150E0C61C9}" srcOrd="0" destOrd="0" presId="urn:microsoft.com/office/officeart/2005/8/layout/hProcess9"/>
    <dgm:cxn modelId="{DEA2E496-B56A-4303-A8CD-158E9555B6E3}" type="presParOf" srcId="{3102135F-DF87-4EFE-B896-6E2D3C627790}" destId="{55D040D8-BFB6-4CC0-9CE3-C617B35BA8FF}" srcOrd="1" destOrd="0" presId="urn:microsoft.com/office/officeart/2005/8/layout/hProcess9"/>
    <dgm:cxn modelId="{9E3AB55D-6AF3-400B-9C17-3D141AAE2448}" type="presParOf" srcId="{55D040D8-BFB6-4CC0-9CE3-C617B35BA8FF}" destId="{AFB684AE-5B00-4AFE-A3C2-BA779B027314}" srcOrd="0" destOrd="0" presId="urn:microsoft.com/office/officeart/2005/8/layout/hProcess9"/>
    <dgm:cxn modelId="{CC4EA767-5298-4347-BE26-3CE3B75B0BAF}" type="presParOf" srcId="{55D040D8-BFB6-4CC0-9CE3-C617B35BA8FF}" destId="{81D1F9D8-2EB9-4479-90AE-09BB1095F021}" srcOrd="1" destOrd="0" presId="urn:microsoft.com/office/officeart/2005/8/layout/hProcess9"/>
    <dgm:cxn modelId="{905967E8-88FE-45CA-8DE0-E38DFE52C3B2}" type="presParOf" srcId="{55D040D8-BFB6-4CC0-9CE3-C617B35BA8FF}" destId="{938001EC-B9C0-461F-BBED-0D08254614AB}" srcOrd="2" destOrd="0" presId="urn:microsoft.com/office/officeart/2005/8/layout/hProcess9"/>
    <dgm:cxn modelId="{7140B39A-578A-48A5-8D40-D86999798508}" type="presParOf" srcId="{55D040D8-BFB6-4CC0-9CE3-C617B35BA8FF}" destId="{26DE514D-8EFB-44D3-BC52-39A5AB590CF0}" srcOrd="3" destOrd="0" presId="urn:microsoft.com/office/officeart/2005/8/layout/hProcess9"/>
    <dgm:cxn modelId="{5185D4A3-9768-4255-A35A-EAA8FB761582}" type="presParOf" srcId="{55D040D8-BFB6-4CC0-9CE3-C617B35BA8FF}" destId="{475FDB8B-3883-4EFB-8484-C5A830C26586}" srcOrd="4" destOrd="0" presId="urn:microsoft.com/office/officeart/2005/8/layout/hProcess9"/>
    <dgm:cxn modelId="{12C7F184-C51F-4B89-8B94-E15FAE8E85D0}" type="presParOf" srcId="{55D040D8-BFB6-4CC0-9CE3-C617B35BA8FF}" destId="{60276725-BDC5-4B49-B90C-662262929857}" srcOrd="5" destOrd="0" presId="urn:microsoft.com/office/officeart/2005/8/layout/hProcess9"/>
    <dgm:cxn modelId="{8B10A7AC-B574-481E-89E0-4DCE3749AF76}" type="presParOf" srcId="{55D040D8-BFB6-4CC0-9CE3-C617B35BA8FF}" destId="{6ACAE3E4-4E04-4686-B958-755F845F0F54}" srcOrd="6" destOrd="0" presId="urn:microsoft.com/office/officeart/2005/8/layout/hProcess9"/>
    <dgm:cxn modelId="{44170320-75B3-4B74-9C5D-2C848BB50528}" type="presParOf" srcId="{55D040D8-BFB6-4CC0-9CE3-C617B35BA8FF}" destId="{62CFC87D-1914-4B54-AE05-8B5903776F45}" srcOrd="7" destOrd="0" presId="urn:microsoft.com/office/officeart/2005/8/layout/hProcess9"/>
    <dgm:cxn modelId="{21AC1612-B0EB-4FEC-88D2-9623CCF54F85}" type="presParOf" srcId="{55D040D8-BFB6-4CC0-9CE3-C617B35BA8FF}" destId="{AD43A697-1006-4434-9144-AEB2A29905E8}"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C111B-EEE6-4E2F-BF34-6E659FB31814}">
      <dsp:nvSpPr>
        <dsp:cNvPr id="0" name=""/>
        <dsp:cNvSpPr/>
      </dsp:nvSpPr>
      <dsp:spPr>
        <a:xfrm>
          <a:off x="1872826" y="220133"/>
          <a:ext cx="4368800" cy="151722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97FA00-7CF6-46CE-8C03-EC94CDC54F5B}">
      <dsp:nvSpPr>
        <dsp:cNvPr id="0" name=""/>
        <dsp:cNvSpPr/>
      </dsp:nvSpPr>
      <dsp:spPr>
        <a:xfrm>
          <a:off x="3640666" y="3935306"/>
          <a:ext cx="846666" cy="541866"/>
        </a:xfrm>
        <a:prstGeom prst="downArrow">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48A303-0567-4992-9628-A8DA4141010E}">
      <dsp:nvSpPr>
        <dsp:cNvPr id="0" name=""/>
        <dsp:cNvSpPr/>
      </dsp:nvSpPr>
      <dsp:spPr>
        <a:xfrm>
          <a:off x="2031999" y="4368800"/>
          <a:ext cx="4064000" cy="1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3700" b="1" kern="1200" dirty="0"/>
            <a:t>Bachelor thesis</a:t>
          </a:r>
          <a:endParaRPr lang="en-GB" sz="3700" b="1" kern="1200" baseline="-25000" dirty="0"/>
        </a:p>
      </dsp:txBody>
      <dsp:txXfrm>
        <a:off x="2031999" y="4368800"/>
        <a:ext cx="4064000" cy="1016000"/>
      </dsp:txXfrm>
    </dsp:sp>
    <dsp:sp modelId="{48F6ED05-6403-43A7-8F0B-D435D12962A9}">
      <dsp:nvSpPr>
        <dsp:cNvPr id="0" name=""/>
        <dsp:cNvSpPr/>
      </dsp:nvSpPr>
      <dsp:spPr>
        <a:xfrm>
          <a:off x="3461173" y="1854538"/>
          <a:ext cx="1524000" cy="1524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lv-LV" sz="2300" kern="1200" dirty="0" err="1"/>
            <a:t>Stud</a:t>
          </a:r>
          <a:r>
            <a:rPr lang="en-US" sz="2300" kern="1200" dirty="0"/>
            <a:t>y</a:t>
          </a:r>
          <a:r>
            <a:rPr lang="lv-LV" sz="2300" kern="1200" dirty="0"/>
            <a:t> </a:t>
          </a:r>
          <a:r>
            <a:rPr lang="en-US" sz="2300" kern="1200" dirty="0"/>
            <a:t>course</a:t>
          </a:r>
          <a:r>
            <a:rPr lang="lv-LV" sz="2300" kern="1200" baseline="-25000" dirty="0"/>
            <a:t>i</a:t>
          </a:r>
          <a:endParaRPr lang="en-GB" sz="2300" kern="1200" baseline="-25000" dirty="0"/>
        </a:p>
      </dsp:txBody>
      <dsp:txXfrm>
        <a:off x="3684358" y="2077723"/>
        <a:ext cx="1077630" cy="1077630"/>
      </dsp:txXfrm>
    </dsp:sp>
    <dsp:sp modelId="{7EEBDC7C-FDEC-4B42-9BDB-1D9820AC3E18}">
      <dsp:nvSpPr>
        <dsp:cNvPr id="0" name=""/>
        <dsp:cNvSpPr/>
      </dsp:nvSpPr>
      <dsp:spPr>
        <a:xfrm>
          <a:off x="2370666" y="711200"/>
          <a:ext cx="1524000" cy="152400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lv-LV" sz="2300" kern="1200" dirty="0" err="1"/>
            <a:t>Stud</a:t>
          </a:r>
          <a:r>
            <a:rPr lang="en-US" sz="2300" kern="1200" dirty="0"/>
            <a:t>y</a:t>
          </a:r>
          <a:r>
            <a:rPr lang="lv-LV" sz="2300" kern="1200" dirty="0"/>
            <a:t> </a:t>
          </a:r>
          <a:r>
            <a:rPr lang="en-US" sz="2300" kern="1200" dirty="0"/>
            <a:t>course</a:t>
          </a:r>
          <a:r>
            <a:rPr lang="lv-LV" sz="2300" kern="1200" baseline="-25000" dirty="0"/>
            <a:t>B</a:t>
          </a:r>
          <a:endParaRPr lang="en-GB" sz="2300" kern="1200" baseline="-25000" dirty="0"/>
        </a:p>
      </dsp:txBody>
      <dsp:txXfrm>
        <a:off x="2593851" y="934385"/>
        <a:ext cx="1077630" cy="1077630"/>
      </dsp:txXfrm>
    </dsp:sp>
    <dsp:sp modelId="{204579A4-827D-4218-AE9C-74F5859C8834}">
      <dsp:nvSpPr>
        <dsp:cNvPr id="0" name=""/>
        <dsp:cNvSpPr/>
      </dsp:nvSpPr>
      <dsp:spPr>
        <a:xfrm>
          <a:off x="3928533" y="342730"/>
          <a:ext cx="1524000" cy="1524000"/>
        </a:xfrm>
        <a:prstGeom prst="ellips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lv-LV" sz="2300" kern="1200" dirty="0" err="1"/>
            <a:t>Stud</a:t>
          </a:r>
          <a:r>
            <a:rPr lang="en-US" sz="2300" kern="1200" dirty="0"/>
            <a:t>y course</a:t>
          </a:r>
          <a:r>
            <a:rPr lang="lv-LV" sz="2300" kern="1200" baseline="-25000" dirty="0"/>
            <a:t>A</a:t>
          </a:r>
          <a:endParaRPr lang="en-GB" sz="2300" kern="1200" baseline="-25000" dirty="0"/>
        </a:p>
      </dsp:txBody>
      <dsp:txXfrm>
        <a:off x="4151718" y="565915"/>
        <a:ext cx="1077630" cy="1077630"/>
      </dsp:txXfrm>
    </dsp:sp>
    <dsp:sp modelId="{50E40A52-BC71-4151-B443-46838EDE18B2}">
      <dsp:nvSpPr>
        <dsp:cNvPr id="0" name=""/>
        <dsp:cNvSpPr/>
      </dsp:nvSpPr>
      <dsp:spPr>
        <a:xfrm>
          <a:off x="1787164" y="0"/>
          <a:ext cx="4741333" cy="3793066"/>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6BB1AE-DF50-4648-BA47-EE8AF2AA8620}">
      <dsp:nvSpPr>
        <dsp:cNvPr id="0" name=""/>
        <dsp:cNvSpPr/>
      </dsp:nvSpPr>
      <dsp:spPr>
        <a:xfrm>
          <a:off x="509984" y="1963"/>
          <a:ext cx="1974453" cy="1974453"/>
        </a:xfrm>
        <a:prstGeom prst="ellips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theoretical knowledge</a:t>
          </a:r>
          <a:endParaRPr lang="en-GB" sz="2200" kern="1200" dirty="0"/>
        </a:p>
      </dsp:txBody>
      <dsp:txXfrm>
        <a:off x="799136" y="291115"/>
        <a:ext cx="1396149" cy="1396149"/>
      </dsp:txXfrm>
    </dsp:sp>
    <dsp:sp modelId="{AA67725F-2E49-45E0-83F1-73CD355CC014}">
      <dsp:nvSpPr>
        <dsp:cNvPr id="0" name=""/>
        <dsp:cNvSpPr/>
      </dsp:nvSpPr>
      <dsp:spPr>
        <a:xfrm>
          <a:off x="924619" y="2136742"/>
          <a:ext cx="1145182" cy="1145182"/>
        </a:xfrm>
        <a:prstGeom prst="mathPlus">
          <a:avLst/>
        </a:prstGeom>
        <a:solidFill>
          <a:schemeClr val="accent5"/>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1076413" y="2574660"/>
        <a:ext cx="841594" cy="269346"/>
      </dsp:txXfrm>
    </dsp:sp>
    <dsp:sp modelId="{2C70B13E-750F-41C3-B9B2-A0229DD29CE8}">
      <dsp:nvSpPr>
        <dsp:cNvPr id="0" name=""/>
        <dsp:cNvSpPr/>
      </dsp:nvSpPr>
      <dsp:spPr>
        <a:xfrm>
          <a:off x="509984" y="3442250"/>
          <a:ext cx="1974453" cy="1974453"/>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practical skills</a:t>
          </a:r>
          <a:endParaRPr lang="en-GB" sz="2200" kern="1200" dirty="0"/>
        </a:p>
      </dsp:txBody>
      <dsp:txXfrm>
        <a:off x="799136" y="3731402"/>
        <a:ext cx="1396149" cy="1396149"/>
      </dsp:txXfrm>
    </dsp:sp>
    <dsp:sp modelId="{64F062D4-FC47-4B14-8212-84912B881BF9}">
      <dsp:nvSpPr>
        <dsp:cNvPr id="0" name=""/>
        <dsp:cNvSpPr/>
      </dsp:nvSpPr>
      <dsp:spPr>
        <a:xfrm>
          <a:off x="2420851" y="2342085"/>
          <a:ext cx="1401325" cy="734496"/>
        </a:xfrm>
        <a:prstGeom prst="rightArrow">
          <a:avLst>
            <a:gd name="adj1" fmla="val 60000"/>
            <a:gd name="adj2" fmla="val 50000"/>
          </a:avLst>
        </a:prstGeom>
        <a:solidFill>
          <a:schemeClr val="accent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are applied to</a:t>
          </a:r>
          <a:endParaRPr lang="en-GB" sz="1600" kern="1200" dirty="0"/>
        </a:p>
      </dsp:txBody>
      <dsp:txXfrm>
        <a:off x="2420851" y="2488984"/>
        <a:ext cx="1180976" cy="440698"/>
      </dsp:txXfrm>
    </dsp:sp>
    <dsp:sp modelId="{FA500096-7276-4D80-8AAF-E7D2B47E21E8}">
      <dsp:nvSpPr>
        <dsp:cNvPr id="0" name=""/>
        <dsp:cNvSpPr/>
      </dsp:nvSpPr>
      <dsp:spPr>
        <a:xfrm>
          <a:off x="3813974" y="734880"/>
          <a:ext cx="3948906" cy="3948906"/>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a:t>development of the bachelor thesis</a:t>
          </a:r>
          <a:endParaRPr lang="en-GB" sz="3700" kern="1200" dirty="0"/>
        </a:p>
      </dsp:txBody>
      <dsp:txXfrm>
        <a:off x="4392278" y="1313184"/>
        <a:ext cx="2792298" cy="27922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9C562-2DCB-4BF5-B0F4-7A01F4EF6727}">
      <dsp:nvSpPr>
        <dsp:cNvPr id="0" name=""/>
        <dsp:cNvSpPr/>
      </dsp:nvSpPr>
      <dsp:spPr>
        <a:xfrm>
          <a:off x="-6125176" y="-937410"/>
          <a:ext cx="7293488" cy="7293488"/>
        </a:xfrm>
        <a:prstGeom prst="blockArc">
          <a:avLst>
            <a:gd name="adj1" fmla="val 18900000"/>
            <a:gd name="adj2" fmla="val 2700000"/>
            <a:gd name="adj3" fmla="val 296"/>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CD7B8A-9AE3-436E-B3E9-30D56213580B}">
      <dsp:nvSpPr>
        <dsp:cNvPr id="0" name=""/>
        <dsp:cNvSpPr/>
      </dsp:nvSpPr>
      <dsp:spPr>
        <a:xfrm>
          <a:off x="752110" y="541866"/>
          <a:ext cx="8049002" cy="1083733"/>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86360" rIns="86360" bIns="86360" numCol="1" spcCol="1270" anchor="ctr" anchorCtr="0">
          <a:noAutofit/>
        </a:bodyPr>
        <a:lstStyle/>
        <a:p>
          <a:pPr marL="0" lvl="0" indent="0" algn="l" defTabSz="1511300">
            <a:lnSpc>
              <a:spcPct val="90000"/>
            </a:lnSpc>
            <a:spcBef>
              <a:spcPct val="0"/>
            </a:spcBef>
            <a:spcAft>
              <a:spcPct val="35000"/>
            </a:spcAft>
            <a:buNone/>
          </a:pPr>
          <a:r>
            <a:rPr lang="lv-LV" sz="3400" kern="1200" dirty="0"/>
            <a:t>Student</a:t>
          </a:r>
          <a:r>
            <a:rPr lang="en-US" sz="3400" kern="1200" dirty="0"/>
            <a:t>’s motivation</a:t>
          </a:r>
          <a:endParaRPr lang="en-GB" sz="3400" kern="1200" dirty="0"/>
        </a:p>
      </dsp:txBody>
      <dsp:txXfrm>
        <a:off x="752110" y="541866"/>
        <a:ext cx="8049002" cy="1083733"/>
      </dsp:txXfrm>
    </dsp:sp>
    <dsp:sp modelId="{357CC9F7-94B0-4111-9A9D-D28F9671D3BD}">
      <dsp:nvSpPr>
        <dsp:cNvPr id="0" name=""/>
        <dsp:cNvSpPr/>
      </dsp:nvSpPr>
      <dsp:spPr>
        <a:xfrm>
          <a:off x="74777" y="406400"/>
          <a:ext cx="1354666" cy="1354666"/>
        </a:xfrm>
        <a:prstGeom prst="ellipse">
          <a:avLst/>
        </a:prstGeom>
        <a:solidFill>
          <a:schemeClr val="lt1">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sp>
    <dsp:sp modelId="{BF33E21B-1C06-4140-8F3B-CFC935752A93}">
      <dsp:nvSpPr>
        <dsp:cNvPr id="0" name=""/>
        <dsp:cNvSpPr/>
      </dsp:nvSpPr>
      <dsp:spPr>
        <a:xfrm>
          <a:off x="1146048" y="2167466"/>
          <a:ext cx="7655065" cy="1083733"/>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86360" rIns="86360" bIns="86360" numCol="1" spcCol="1270" anchor="ctr" anchorCtr="0">
          <a:noAutofit/>
        </a:bodyPr>
        <a:lstStyle/>
        <a:p>
          <a:pPr marL="0" lvl="0" indent="0" algn="l" defTabSz="1511300">
            <a:lnSpc>
              <a:spcPct val="90000"/>
            </a:lnSpc>
            <a:spcBef>
              <a:spcPct val="0"/>
            </a:spcBef>
            <a:spcAft>
              <a:spcPct val="35000"/>
            </a:spcAft>
            <a:buNone/>
          </a:pPr>
          <a:r>
            <a:rPr lang="lv-LV" sz="3400" kern="1200" dirty="0"/>
            <a:t>A</a:t>
          </a:r>
          <a:r>
            <a:rPr lang="en-US" sz="3400" kern="1200" dirty="0"/>
            <a:t> topic that interests the student</a:t>
          </a:r>
          <a:endParaRPr lang="en-GB" sz="3400" kern="1200" dirty="0"/>
        </a:p>
      </dsp:txBody>
      <dsp:txXfrm>
        <a:off x="1146048" y="2167466"/>
        <a:ext cx="7655065" cy="1083733"/>
      </dsp:txXfrm>
    </dsp:sp>
    <dsp:sp modelId="{E9F6B4F5-2DBF-4F22-B8E6-3A6BEBB9FEFA}">
      <dsp:nvSpPr>
        <dsp:cNvPr id="0" name=""/>
        <dsp:cNvSpPr/>
      </dsp:nvSpPr>
      <dsp:spPr>
        <a:xfrm>
          <a:off x="468714" y="2032000"/>
          <a:ext cx="1354666" cy="1354666"/>
        </a:xfrm>
        <a:prstGeom prst="ellipse">
          <a:avLst/>
        </a:prstGeom>
        <a:solidFill>
          <a:schemeClr val="lt1">
            <a:hueOff val="0"/>
            <a:satOff val="0"/>
            <a:lumOff val="0"/>
            <a:alphaOff val="0"/>
          </a:schemeClr>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dsp:style>
    </dsp:sp>
    <dsp:sp modelId="{7ED54AA1-910A-4DC0-9F08-D638EDAE8D83}">
      <dsp:nvSpPr>
        <dsp:cNvPr id="0" name=""/>
        <dsp:cNvSpPr/>
      </dsp:nvSpPr>
      <dsp:spPr>
        <a:xfrm>
          <a:off x="752110" y="3793066"/>
          <a:ext cx="8049002" cy="1083733"/>
        </a:xfrm>
        <a:prstGeom prst="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Regular and productive </a:t>
          </a:r>
          <a:r>
            <a:rPr lang="lv-LV" sz="3400" kern="1200" dirty="0" err="1"/>
            <a:t>cooperation</a:t>
          </a:r>
          <a:r>
            <a:rPr lang="en-US" sz="3400" kern="1200" dirty="0"/>
            <a:t> with the supervisor</a:t>
          </a:r>
          <a:endParaRPr lang="en-GB" sz="3400" kern="1200" dirty="0"/>
        </a:p>
      </dsp:txBody>
      <dsp:txXfrm>
        <a:off x="752110" y="3793066"/>
        <a:ext cx="8049002" cy="1083733"/>
      </dsp:txXfrm>
    </dsp:sp>
    <dsp:sp modelId="{1E69A444-988D-4E6E-BB3F-3DE54874405F}">
      <dsp:nvSpPr>
        <dsp:cNvPr id="0" name=""/>
        <dsp:cNvSpPr/>
      </dsp:nvSpPr>
      <dsp:spPr>
        <a:xfrm>
          <a:off x="74777" y="3657600"/>
          <a:ext cx="1354666" cy="1354666"/>
        </a:xfrm>
        <a:prstGeom prst="ellipse">
          <a:avLst/>
        </a:prstGeom>
        <a:solidFill>
          <a:schemeClr val="lt1">
            <a:hueOff val="0"/>
            <a:satOff val="0"/>
            <a:lumOff val="0"/>
            <a:alphaOff val="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579F4-0CE8-42A4-AC08-98150E0C61C9}">
      <dsp:nvSpPr>
        <dsp:cNvPr id="0" name=""/>
        <dsp:cNvSpPr/>
      </dsp:nvSpPr>
      <dsp:spPr>
        <a:xfrm>
          <a:off x="677227" y="0"/>
          <a:ext cx="7675245" cy="5418667"/>
        </a:xfrm>
        <a:prstGeom prst="rightArrow">
          <a:avLst/>
        </a:prstGeom>
        <a:solidFill>
          <a:schemeClr val="accent1"/>
        </a:solidFill>
        <a:ln>
          <a:noFill/>
        </a:ln>
        <a:effectLst/>
      </dsp:spPr>
      <dsp:style>
        <a:lnRef idx="0">
          <a:scrgbClr r="0" g="0" b="0"/>
        </a:lnRef>
        <a:fillRef idx="1">
          <a:scrgbClr r="0" g="0" b="0"/>
        </a:fillRef>
        <a:effectRef idx="0">
          <a:scrgbClr r="0" g="0" b="0"/>
        </a:effectRef>
        <a:fontRef idx="minor"/>
      </dsp:style>
    </dsp:sp>
    <dsp:sp modelId="{AFB684AE-5B00-4AFE-A3C2-BA779B027314}">
      <dsp:nvSpPr>
        <dsp:cNvPr id="0" name=""/>
        <dsp:cNvSpPr/>
      </dsp:nvSpPr>
      <dsp:spPr>
        <a:xfrm>
          <a:off x="3968" y="1625600"/>
          <a:ext cx="1734954" cy="2167466"/>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Attend a seminar</a:t>
          </a:r>
          <a:endParaRPr lang="en-GB" sz="1900" kern="1200" dirty="0"/>
        </a:p>
      </dsp:txBody>
      <dsp:txXfrm>
        <a:off x="88661" y="1710293"/>
        <a:ext cx="1565568" cy="1998080"/>
      </dsp:txXfrm>
    </dsp:sp>
    <dsp:sp modelId="{938001EC-B9C0-461F-BBED-0D08254614AB}">
      <dsp:nvSpPr>
        <dsp:cNvPr id="0" name=""/>
        <dsp:cNvSpPr/>
      </dsp:nvSpPr>
      <dsp:spPr>
        <a:xfrm>
          <a:off x="1825670" y="1625600"/>
          <a:ext cx="1734954" cy="2167466"/>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Choose a topic from the list offered or define your own</a:t>
          </a:r>
          <a:endParaRPr lang="en-GB" sz="1900" kern="1200" dirty="0"/>
        </a:p>
      </dsp:txBody>
      <dsp:txXfrm>
        <a:off x="1910363" y="1710293"/>
        <a:ext cx="1565568" cy="1998080"/>
      </dsp:txXfrm>
    </dsp:sp>
    <dsp:sp modelId="{475FDB8B-3883-4EFB-8484-C5A830C26586}">
      <dsp:nvSpPr>
        <dsp:cNvPr id="0" name=""/>
        <dsp:cNvSpPr/>
      </dsp:nvSpPr>
      <dsp:spPr>
        <a:xfrm>
          <a:off x="3647372" y="1625600"/>
          <a:ext cx="1734954" cy="2167466"/>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Negotiate with the potential supervisor</a:t>
          </a:r>
          <a:endParaRPr lang="en-GB" sz="1900" kern="1200" dirty="0"/>
        </a:p>
      </dsp:txBody>
      <dsp:txXfrm>
        <a:off x="3732065" y="1710293"/>
        <a:ext cx="1565568" cy="1998080"/>
      </dsp:txXfrm>
    </dsp:sp>
    <dsp:sp modelId="{6ACAE3E4-4E04-4686-B958-755F845F0F54}">
      <dsp:nvSpPr>
        <dsp:cNvPr id="0" name=""/>
        <dsp:cNvSpPr/>
      </dsp:nvSpPr>
      <dsp:spPr>
        <a:xfrm>
          <a:off x="5469075" y="1625600"/>
          <a:ext cx="1734954" cy="2167466"/>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Prepare the </a:t>
          </a:r>
          <a:r>
            <a:rPr lang="lv-LV" sz="1900" kern="1200" dirty="0" err="1"/>
            <a:t>application</a:t>
          </a:r>
          <a:r>
            <a:rPr lang="en-US" sz="1900" kern="1200" dirty="0"/>
            <a:t> of </a:t>
          </a:r>
          <a:r>
            <a:rPr lang="lv-LV" sz="1900" kern="1200" dirty="0" err="1"/>
            <a:t>the</a:t>
          </a:r>
          <a:r>
            <a:rPr lang="lv-LV" sz="1900" kern="1200" dirty="0"/>
            <a:t> </a:t>
          </a:r>
          <a:r>
            <a:rPr lang="en-US" sz="1900" kern="1200" dirty="0"/>
            <a:t>thesis topic selection</a:t>
          </a:r>
          <a:endParaRPr lang="en-GB" sz="1900" kern="1200" dirty="0"/>
        </a:p>
      </dsp:txBody>
      <dsp:txXfrm>
        <a:off x="5553768" y="1710293"/>
        <a:ext cx="1565568" cy="1998080"/>
      </dsp:txXfrm>
    </dsp:sp>
    <dsp:sp modelId="{AD43A697-1006-4434-9144-AEB2A29905E8}">
      <dsp:nvSpPr>
        <dsp:cNvPr id="0" name=""/>
        <dsp:cNvSpPr/>
      </dsp:nvSpPr>
      <dsp:spPr>
        <a:xfrm>
          <a:off x="7290777" y="1625600"/>
          <a:ext cx="1734954" cy="2167466"/>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bg1"/>
              </a:solidFill>
            </a:rPr>
            <a:t>Submit the application to the designated registry clerk of the study program</a:t>
          </a:r>
          <a:endParaRPr lang="en-GB" sz="1900" kern="1200" dirty="0">
            <a:solidFill>
              <a:schemeClr val="bg1"/>
            </a:solidFill>
          </a:endParaRPr>
        </a:p>
      </dsp:txBody>
      <dsp:txXfrm>
        <a:off x="7375470" y="1710293"/>
        <a:ext cx="1565568" cy="1998080"/>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3FDBB95-2919-BA49-BF3E-F989F8D69C19}" type="datetimeFigureOut">
              <a:rPr lang="en-US" smtClean="0"/>
              <a:t>8/17/2023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D7869F8-E71A-D14F-A8BC-587CDE7D4EBD}" type="slidenum">
              <a:rPr lang="en-US" smtClean="0"/>
              <a:t>‹#›</a:t>
            </a:fld>
            <a:endParaRPr lang="en-US"/>
          </a:p>
        </p:txBody>
      </p:sp>
    </p:spTree>
    <p:extLst>
      <p:ext uri="{BB962C8B-B14F-4D97-AF65-F5344CB8AC3E}">
        <p14:creationId xmlns:p14="http://schemas.microsoft.com/office/powerpoint/2010/main" val="3752204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11E34D1-F639-E448-89D5-A8813FF58557}" type="datetimeFigureOut">
              <a:rPr lang="en-US" smtClean="0"/>
              <a:t>8/17/2023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72579E2-A0C5-8541-B354-36B522AD5324}" type="slidenum">
              <a:rPr lang="en-US" smtClean="0"/>
              <a:t>‹#›</a:t>
            </a:fld>
            <a:endParaRPr lang="en-US"/>
          </a:p>
        </p:txBody>
      </p:sp>
    </p:spTree>
    <p:extLst>
      <p:ext uri="{BB962C8B-B14F-4D97-AF65-F5344CB8AC3E}">
        <p14:creationId xmlns:p14="http://schemas.microsoft.com/office/powerpoint/2010/main" val="30825970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slaids">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69"/>
            <a:ext cx="12192000" cy="6856661"/>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spTree>
    <p:extLst>
      <p:ext uri="{BB962C8B-B14F-4D97-AF65-F5344CB8AC3E}">
        <p14:creationId xmlns:p14="http://schemas.microsoft.com/office/powerpoint/2010/main" val="297914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ākums 1">
    <p:spTree>
      <p:nvGrpSpPr>
        <p:cNvPr id="1" name=""/>
        <p:cNvGrpSpPr/>
        <p:nvPr/>
      </p:nvGrpSpPr>
      <p:grpSpPr>
        <a:xfrm>
          <a:off x="0" y="0"/>
          <a:ext cx="0" cy="0"/>
          <a:chOff x="0" y="0"/>
          <a:chExt cx="0" cy="0"/>
        </a:xfrm>
      </p:grpSpPr>
    </p:spTree>
    <p:extLst>
      <p:ext uri="{BB962C8B-B14F-4D97-AF65-F5344CB8AC3E}">
        <p14:creationId xmlns:p14="http://schemas.microsoft.com/office/powerpoint/2010/main" val="69817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130328"/>
            <a:ext cx="6815667" cy="4995835"/>
          </a:xfrm>
        </p:spPr>
        <p:txBody>
          <a:bodyPr/>
          <a:lstStyle>
            <a:lvl1pPr>
              <a:defRPr sz="1800">
                <a:solidFill>
                  <a:srgbClr val="005551"/>
                </a:solidFill>
              </a:defRPr>
            </a:lvl1pPr>
            <a:lvl2pPr>
              <a:defRPr sz="1800">
                <a:solidFill>
                  <a:srgbClr val="005551"/>
                </a:solidFill>
              </a:defRPr>
            </a:lvl2pPr>
            <a:lvl3pPr>
              <a:defRPr sz="1400">
                <a:solidFill>
                  <a:srgbClr val="005551"/>
                </a:solidFill>
              </a:defRPr>
            </a:lvl3pPr>
            <a:lvl4pPr>
              <a:defRPr sz="1400">
                <a:solidFill>
                  <a:srgbClr val="005551"/>
                </a:solidFill>
              </a:defRPr>
            </a:lvl4pPr>
            <a:lvl5pPr>
              <a:defRPr sz="1400">
                <a:solidFill>
                  <a:srgbClr val="005551"/>
                </a:solidFill>
              </a:defRPr>
            </a:lvl5pPr>
            <a:lvl6pPr>
              <a:defRPr sz="2000"/>
            </a:lvl6pPr>
            <a:lvl7pPr>
              <a:defRPr sz="2000"/>
            </a:lvl7pPr>
            <a:lvl8pPr>
              <a:defRPr sz="2000"/>
            </a:lvl8pPr>
            <a:lvl9pPr>
              <a:defRPr sz="20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Text Placeholder 3"/>
          <p:cNvSpPr>
            <a:spLocks noGrp="1"/>
          </p:cNvSpPr>
          <p:nvPr>
            <p:ph type="body" sz="half" idx="2"/>
          </p:nvPr>
        </p:nvSpPr>
        <p:spPr>
          <a:xfrm>
            <a:off x="609601" y="2657231"/>
            <a:ext cx="4011084" cy="3468931"/>
          </a:xfrm>
        </p:spPr>
        <p:txBody>
          <a:bodyPr/>
          <a:lstStyle>
            <a:lvl1pPr marL="0" indent="0">
              <a:buNone/>
              <a:defRPr sz="140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Master text styles</a:t>
            </a:r>
          </a:p>
        </p:txBody>
      </p:sp>
      <p:sp>
        <p:nvSpPr>
          <p:cNvPr id="13" name="Text Placeholder 3"/>
          <p:cNvSpPr>
            <a:spLocks noGrp="1"/>
          </p:cNvSpPr>
          <p:nvPr>
            <p:ph type="body" sz="half" idx="13" hasCustomPrompt="1"/>
          </p:nvPr>
        </p:nvSpPr>
        <p:spPr>
          <a:xfrm>
            <a:off x="609601" y="1130328"/>
            <a:ext cx="4011084" cy="1431924"/>
          </a:xfrm>
        </p:spPr>
        <p:txBody>
          <a:bodyPr>
            <a:noAutofit/>
          </a:bodyPr>
          <a:lstStyle>
            <a:lvl1pPr marL="0" indent="0">
              <a:buNone/>
              <a:defRPr sz="3600" baseline="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1" name="Title 1"/>
          <p:cNvSpPr>
            <a:spLocks noGrp="1"/>
          </p:cNvSpPr>
          <p:nvPr>
            <p:ph type="title"/>
          </p:nvPr>
        </p:nvSpPr>
        <p:spPr>
          <a:xfrm>
            <a:off x="609600" y="156860"/>
            <a:ext cx="10972800" cy="868909"/>
          </a:xfrm>
        </p:spPr>
        <p:txBody>
          <a:bodyPr anchor="t">
            <a:noAutofit/>
          </a:bodyPr>
          <a:lstStyle>
            <a:lvl1pPr algn="l">
              <a:defRPr sz="2800">
                <a:solidFill>
                  <a:srgbClr val="005551"/>
                </a:solidFill>
              </a:defRPr>
            </a:lvl1pPr>
          </a:lstStyle>
          <a:p>
            <a:r>
              <a:rPr lang="lv-LV" dirty="0"/>
              <a:t>Click to edit Master title style</a:t>
            </a:r>
            <a:endParaRPr lang="en-US" dirty="0"/>
          </a:p>
        </p:txBody>
      </p:sp>
      <p:sp>
        <p:nvSpPr>
          <p:cNvPr id="7"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9" name="Date Placeholder 3"/>
          <p:cNvSpPr>
            <a:spLocks noGrp="1"/>
          </p:cNvSpPr>
          <p:nvPr>
            <p:ph type="dt" sz="half" idx="14"/>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96201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ttēli 1">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3468" y="1182076"/>
            <a:ext cx="10938933" cy="5015523"/>
          </a:xfrm>
        </p:spPr>
        <p:txBody>
          <a:bodyPr/>
          <a:lstStyle>
            <a:lvl1pPr>
              <a:defRPr>
                <a:solidFill>
                  <a:srgbClr val="005551"/>
                </a:solidFill>
              </a:defRPr>
            </a:lvl1pPr>
          </a:lstStyle>
          <a:p>
            <a:r>
              <a:rPr lang="lv-LV" dirty="0"/>
              <a:t>Drag picture to placeholder or click icon to add</a:t>
            </a:r>
            <a:endParaRPr lang="en-US" dirty="0"/>
          </a:p>
        </p:txBody>
      </p:sp>
      <p:sp>
        <p:nvSpPr>
          <p:cNvPr id="12"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6"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7"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65798029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ttēli 2">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7004" y="1182078"/>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6242755" y="1182077"/>
            <a:ext cx="5339644" cy="4821320"/>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1" name="Picture Placeholder 7"/>
          <p:cNvSpPr>
            <a:spLocks noGrp="1"/>
          </p:cNvSpPr>
          <p:nvPr>
            <p:ph type="pic" sz="quarter" idx="15"/>
          </p:nvPr>
        </p:nvSpPr>
        <p:spPr>
          <a:xfrm>
            <a:off x="647004" y="3632731"/>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4"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9"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2"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55479925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ttēli 5">
    <p:bg>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810541" y="3669503"/>
            <a:ext cx="4145439" cy="2001761"/>
          </a:xfrm>
        </p:spPr>
        <p:txBody>
          <a:bodyPr>
            <a:normAutofit/>
          </a:bodyPr>
          <a:lstStyle>
            <a:lvl1pPr>
              <a:defRPr sz="1400"/>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897031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2" name="Picture Placeholder 7"/>
          <p:cNvSpPr>
            <a:spLocks noGrp="1"/>
          </p:cNvSpPr>
          <p:nvPr>
            <p:ph type="pic" sz="quarter" idx="16"/>
          </p:nvPr>
        </p:nvSpPr>
        <p:spPr>
          <a:xfrm>
            <a:off x="681136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4" name="Content Placeholder 2"/>
          <p:cNvSpPr>
            <a:spLocks noGrp="1"/>
          </p:cNvSpPr>
          <p:nvPr>
            <p:ph idx="1"/>
          </p:nvPr>
        </p:nvSpPr>
        <p:spPr>
          <a:xfrm>
            <a:off x="609601" y="1182079"/>
            <a:ext cx="4712305" cy="4807487"/>
          </a:xfrm>
        </p:spPr>
        <p:txBody>
          <a:bodyPr/>
          <a:lstStyle>
            <a:lvl1pPr marL="342900" indent="-342900">
              <a:buFont typeface="Wingdings" charset="2"/>
              <a:buChar char="§"/>
              <a:defRPr sz="1800">
                <a:solidFill>
                  <a:schemeClr val="tx1"/>
                </a:solidFill>
              </a:defRPr>
            </a:lvl1pPr>
            <a:lvl2pPr>
              <a:defRPr sz="1800">
                <a:solidFill>
                  <a:schemeClr val="tx1"/>
                </a:solidFill>
              </a:defRPr>
            </a:lvl2pPr>
            <a:lvl3pPr marL="1143000" indent="-228600">
              <a:buSzPct val="75000"/>
              <a:buFont typeface="Wingdings" charset="2"/>
              <a:buChar char="§"/>
              <a:defRPr sz="1400">
                <a:solidFill>
                  <a:schemeClr val="tx1"/>
                </a:solidFill>
              </a:defRPr>
            </a:lvl3pPr>
            <a:lvl4pPr>
              <a:buSzPct val="75000"/>
              <a:defRPr sz="1400">
                <a:solidFill>
                  <a:schemeClr val="tx1"/>
                </a:solidFill>
              </a:defRPr>
            </a:lvl4pPr>
            <a:lvl5pPr marL="2114550" indent="-285750">
              <a:buSzPct val="50000"/>
              <a:buFont typeface="Wingdings" charset="2"/>
              <a:buChar char="§"/>
              <a:defRPr sz="1400">
                <a:solidFill>
                  <a:schemeClr val="tx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15"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11"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3"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410211753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eigas 2">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26327" y="1271077"/>
            <a:ext cx="10363200" cy="1470025"/>
          </a:xfrm>
        </p:spPr>
        <p:txBody>
          <a:bodyPr>
            <a:normAutofit/>
          </a:bodyPr>
          <a:lstStyle>
            <a:lvl1pPr algn="ctr">
              <a:defRPr sz="3600" b="1" i="0">
                <a:solidFill>
                  <a:schemeClr val="accent1"/>
                </a:solidFill>
                <a:latin typeface="Arial"/>
                <a:cs typeface="Arial"/>
              </a:defRPr>
            </a:lvl1pPr>
          </a:lstStyle>
          <a:p>
            <a:r>
              <a:rPr lang="lv-LV" dirty="0"/>
              <a:t>Click to edit</a:t>
            </a:r>
            <a:br>
              <a:rPr lang="lv-LV" dirty="0"/>
            </a:br>
            <a:r>
              <a:rPr lang="lv-LV" dirty="0"/>
              <a:t>master text syle</a:t>
            </a:r>
            <a:endParaRPr lang="en-US" dirty="0"/>
          </a:p>
        </p:txBody>
      </p:sp>
      <p:sp>
        <p:nvSpPr>
          <p:cNvPr id="7" name="Subtitle 2"/>
          <p:cNvSpPr>
            <a:spLocks noGrp="1"/>
          </p:cNvSpPr>
          <p:nvPr>
            <p:ph type="subTitle" idx="1"/>
          </p:nvPr>
        </p:nvSpPr>
        <p:spPr>
          <a:xfrm>
            <a:off x="1840727" y="2883357"/>
            <a:ext cx="8534400" cy="1345396"/>
          </a:xfrm>
        </p:spPr>
        <p:txBody>
          <a:bodyPr anchor="ctr">
            <a:normAutofit/>
          </a:bodyPr>
          <a:lstStyle>
            <a:lvl1pPr marL="0" indent="0" algn="ctr">
              <a:buNone/>
              <a:defRPr sz="1400">
                <a:solidFill>
                  <a:srgbClr val="00555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2" name="Rectangle 11"/>
          <p:cNvSpPr/>
          <p:nvPr userDrawn="1"/>
        </p:nvSpPr>
        <p:spPr>
          <a:xfrm>
            <a:off x="3241526" y="2741102"/>
            <a:ext cx="5773460" cy="7092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8"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875636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2565455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Nodalu_slaids_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420507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ulslaids">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pic>
        <p:nvPicPr>
          <p:cNvPr id="4" name="Picture 3" descr="A green logo with text&#10;&#10;Description automatically generated with medium confidence">
            <a:extLst>
              <a:ext uri="{FF2B5EF4-FFF2-40B4-BE49-F238E27FC236}">
                <a16:creationId xmlns:a16="http://schemas.microsoft.com/office/drawing/2014/main" id="{EA4915D5-2D64-4513-B626-4BD2FDC45DB2}"/>
              </a:ext>
            </a:extLst>
          </p:cNvPr>
          <p:cNvPicPr>
            <a:picLocks noChangeAspect="1"/>
          </p:cNvPicPr>
          <p:nvPr userDrawn="1"/>
        </p:nvPicPr>
        <p:blipFill>
          <a:blip r:embed="rId3"/>
          <a:stretch>
            <a:fillRect/>
          </a:stretch>
        </p:blipFill>
        <p:spPr>
          <a:xfrm>
            <a:off x="9363392" y="4724400"/>
            <a:ext cx="2130109" cy="1725561"/>
          </a:xfrm>
          <a:prstGeom prst="rect">
            <a:avLst/>
          </a:prstGeom>
        </p:spPr>
      </p:pic>
    </p:spTree>
    <p:extLst>
      <p:ext uri="{BB962C8B-B14F-4D97-AF65-F5344CB8AC3E}">
        <p14:creationId xmlns:p14="http://schemas.microsoft.com/office/powerpoint/2010/main" val="184475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saukum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0727" y="2883357"/>
            <a:ext cx="8534400" cy="1197576"/>
          </a:xfrm>
        </p:spPr>
        <p:txBody>
          <a:bodyPr anchor="ctr">
            <a:normAutofit/>
          </a:bodyPr>
          <a:lstStyle>
            <a:lvl1pPr marL="0" indent="0" algn="ctr">
              <a:buNone/>
              <a:defRPr sz="2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5" name="Text Placeholder 14"/>
          <p:cNvSpPr>
            <a:spLocks noGrp="1"/>
          </p:cNvSpPr>
          <p:nvPr>
            <p:ph type="body" sz="quarter" idx="10"/>
          </p:nvPr>
        </p:nvSpPr>
        <p:spPr>
          <a:xfrm>
            <a:off x="1840727" y="4354824"/>
            <a:ext cx="8534400" cy="1341437"/>
          </a:xfrm>
        </p:spPr>
        <p:txBody>
          <a:bodyPr anchor="ctr">
            <a:normAutofit/>
          </a:bodyPr>
          <a:lstStyle>
            <a:lvl1pPr marL="0" indent="0" algn="ctr">
              <a:buNone/>
              <a:defRPr sz="14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lv-LV" dirty="0"/>
              <a:t>Click to edit Master text styles</a:t>
            </a:r>
          </a:p>
        </p:txBody>
      </p:sp>
      <p:sp>
        <p:nvSpPr>
          <p:cNvPr id="17" name="Rectangle 16"/>
          <p:cNvSpPr/>
          <p:nvPr userDrawn="1"/>
        </p:nvSpPr>
        <p:spPr>
          <a:xfrm>
            <a:off x="3221198" y="2741101"/>
            <a:ext cx="5773460" cy="3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18" name="Straight Connector 17"/>
          <p:cNvCxnSpPr/>
          <p:nvPr userDrawn="1"/>
        </p:nvCxnSpPr>
        <p:spPr>
          <a:xfrm>
            <a:off x="3747523" y="4238143"/>
            <a:ext cx="4720808" cy="0"/>
          </a:xfrm>
          <a:prstGeom prst="line">
            <a:avLst/>
          </a:prstGeom>
          <a:ln w="3175" cmpd="sng">
            <a:solidFill>
              <a:schemeClr val="accent1"/>
            </a:solidFill>
          </a:ln>
        </p:spPr>
        <p:style>
          <a:lnRef idx="1">
            <a:schemeClr val="dk1"/>
          </a:lnRef>
          <a:fillRef idx="0">
            <a:schemeClr val="dk1"/>
          </a:fillRef>
          <a:effectRef idx="0">
            <a:schemeClr val="dk1"/>
          </a:effectRef>
          <a:fontRef idx="minor">
            <a:schemeClr val="tx1"/>
          </a:fontRef>
        </p:style>
      </p:cxn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0" name="Title 9"/>
          <p:cNvSpPr>
            <a:spLocks noGrp="1"/>
          </p:cNvSpPr>
          <p:nvPr>
            <p:ph type="title"/>
          </p:nvPr>
        </p:nvSpPr>
        <p:spPr>
          <a:xfrm>
            <a:off x="598315" y="1420280"/>
            <a:ext cx="10972800" cy="1143000"/>
          </a:xfrm>
        </p:spPr>
        <p:txBody>
          <a:bodyPr/>
          <a:lstStyle>
            <a:lvl1pPr algn="ctr">
              <a:defRPr/>
            </a:lvl1pPr>
          </a:lstStyle>
          <a:p>
            <a:r>
              <a:rPr lang="lv-LV" dirty="0"/>
              <a:t>Click to edit Master title style</a:t>
            </a:r>
            <a:endParaRPr lang="en-US" dirty="0"/>
          </a:p>
        </p:txBody>
      </p:sp>
    </p:spTree>
    <p:extLst>
      <p:ext uri="{BB962C8B-B14F-4D97-AF65-F5344CB8AC3E}">
        <p14:creationId xmlns:p14="http://schemas.microsoft.com/office/powerpoint/2010/main" val="331467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9" name="TextBox 8"/>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3" name="TextBox 12"/>
          <p:cNvSpPr txBox="1"/>
          <p:nvPr userDrawn="1"/>
        </p:nvSpPr>
        <p:spPr>
          <a:xfrm>
            <a:off x="13289747" y="1611586"/>
            <a:ext cx="184731" cy="369332"/>
          </a:xfrm>
          <a:prstGeom prst="rect">
            <a:avLst/>
          </a:prstGeom>
          <a:noFill/>
        </p:spPr>
        <p:txBody>
          <a:bodyPr wrap="none" rtlCol="0">
            <a:spAutoFit/>
          </a:bodyPr>
          <a:lstStyle/>
          <a:p>
            <a:endParaRPr lang="en-US" sz="1800" dirty="0"/>
          </a:p>
        </p:txBody>
      </p:sp>
      <p:sp>
        <p:nvSpPr>
          <p:cNvPr id="2" name="Title 1"/>
          <p:cNvSpPr>
            <a:spLocks noGrp="1"/>
          </p:cNvSpPr>
          <p:nvPr>
            <p:ph type="title"/>
          </p:nvPr>
        </p:nvSpPr>
        <p:spPr>
          <a:xfrm>
            <a:off x="609600" y="363965"/>
            <a:ext cx="10972800" cy="770685"/>
          </a:xfrm>
        </p:spPr>
        <p:txBody>
          <a:bodyPr anchor="t">
            <a:noAutofit/>
          </a:bodyPr>
          <a:lstStyle>
            <a:lvl1pPr algn="l">
              <a:defRPr sz="4400" b="1" i="0">
                <a:solidFill>
                  <a:schemeClr val="accent1"/>
                </a:solidFill>
                <a:latin typeface="Arial"/>
                <a:cs typeface="Arial"/>
              </a:defRPr>
            </a:lvl1pPr>
          </a:lstStyle>
          <a:p>
            <a:r>
              <a:rPr lang="lv-LV" dirty="0"/>
              <a:t>Click to edit Master title style</a:t>
            </a:r>
            <a:endParaRPr lang="en-US" dirty="0"/>
          </a:p>
        </p:txBody>
      </p:sp>
      <p:sp>
        <p:nvSpPr>
          <p:cNvPr id="10"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1"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14"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Tree>
    <p:extLst>
      <p:ext uri="{BB962C8B-B14F-4D97-AF65-F5344CB8AC3E}">
        <p14:creationId xmlns:p14="http://schemas.microsoft.com/office/powerpoint/2010/main" val="194601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14400" y="2547427"/>
            <a:ext cx="10236200" cy="1470025"/>
          </a:xfrm>
        </p:spPr>
        <p:txBody>
          <a:bodyPr>
            <a:noAutofit/>
          </a:bodyPr>
          <a:lstStyle>
            <a:lvl1pPr algn="l">
              <a:defRPr sz="5500" b="1" i="0">
                <a:solidFill>
                  <a:srgbClr val="005551"/>
                </a:solidFill>
                <a:latin typeface="Arial"/>
                <a:cs typeface="Arial"/>
              </a:defRPr>
            </a:lvl1pPr>
          </a:lstStyle>
          <a:p>
            <a:r>
              <a:rPr lang="lv-LV" dirty="0"/>
              <a:t>Nodaļas </a:t>
            </a:r>
            <a:br>
              <a:rPr lang="lv-LV" dirty="0"/>
            </a:br>
            <a:r>
              <a:rPr lang="lv-LV" dirty="0"/>
              <a:t>nosaukums</a:t>
            </a:r>
            <a:endParaRPr lang="en-US" dirty="0"/>
          </a:p>
        </p:txBody>
      </p:sp>
    </p:spTree>
    <p:extLst>
      <p:ext uri="{BB962C8B-B14F-4D97-AF65-F5344CB8AC3E}">
        <p14:creationId xmlns:p14="http://schemas.microsoft.com/office/powerpoint/2010/main" val="184966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Riga Technical university</a:t>
            </a:r>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37091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Riga Technical university</a:t>
            </a:r>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145622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9" name="Date Placeholder 3"/>
          <p:cNvSpPr>
            <a:spLocks noGrp="1"/>
          </p:cNvSpPr>
          <p:nvPr>
            <p:ph type="dt" sz="half" idx="10"/>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5" name="Text Placeholder 4"/>
          <p:cNvSpPr>
            <a:spLocks noGrp="1"/>
          </p:cNvSpPr>
          <p:nvPr>
            <p:ph type="body" sz="quarter" idx="11"/>
          </p:nvPr>
        </p:nvSpPr>
        <p:spPr>
          <a:xfrm>
            <a:off x="609600" y="419100"/>
            <a:ext cx="10972800" cy="990600"/>
          </a:xfrm>
        </p:spPr>
        <p:txBody>
          <a:bodyPr>
            <a:normAutofit/>
          </a:bodyPr>
          <a:lstStyle>
            <a:lvl1pPr marL="0" indent="0">
              <a:buNone/>
              <a:defRPr sz="4400" b="1">
                <a:solidFill>
                  <a:srgbClr val="005551"/>
                </a:solidFill>
              </a:defRPr>
            </a:lvl1pPr>
          </a:lstStyle>
          <a:p>
            <a:pPr lvl="0"/>
            <a:endParaRPr lang="lv-LV" dirty="0"/>
          </a:p>
        </p:txBody>
      </p:sp>
    </p:spTree>
    <p:extLst>
      <p:ext uri="{BB962C8B-B14F-4D97-AF65-F5344CB8AC3E}">
        <p14:creationId xmlns:p14="http://schemas.microsoft.com/office/powerpoint/2010/main" val="141361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0" y="2540000"/>
            <a:ext cx="5386917" cy="35861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6" name="Content Placeholder 5"/>
          <p:cNvSpPr>
            <a:spLocks noGrp="1"/>
          </p:cNvSpPr>
          <p:nvPr>
            <p:ph sz="quarter" idx="4"/>
          </p:nvPr>
        </p:nvSpPr>
        <p:spPr>
          <a:xfrm>
            <a:off x="6193368" y="2539999"/>
            <a:ext cx="5389033" cy="3586164"/>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14" name="Text Placeholder 3"/>
          <p:cNvSpPr>
            <a:spLocks noGrp="1"/>
          </p:cNvSpPr>
          <p:nvPr>
            <p:ph type="body" sz="half" idx="14" hasCustomPrompt="1"/>
          </p:nvPr>
        </p:nvSpPr>
        <p:spPr>
          <a:xfrm>
            <a:off x="620655"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5" name="Text Placeholder 3"/>
          <p:cNvSpPr>
            <a:spLocks noGrp="1"/>
          </p:cNvSpPr>
          <p:nvPr>
            <p:ph type="body" sz="half" idx="15" hasCustomPrompt="1"/>
          </p:nvPr>
        </p:nvSpPr>
        <p:spPr>
          <a:xfrm>
            <a:off x="6193367"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9" name="Title 1"/>
          <p:cNvSpPr>
            <a:spLocks noGrp="1"/>
          </p:cNvSpPr>
          <p:nvPr>
            <p:ph type="title"/>
          </p:nvPr>
        </p:nvSpPr>
        <p:spPr>
          <a:xfrm>
            <a:off x="609600" y="363965"/>
            <a:ext cx="10972800" cy="770685"/>
          </a:xfrm>
        </p:spPr>
        <p:txBody>
          <a:bodyPr anchor="t">
            <a:noAutofit/>
          </a:bodyPr>
          <a:lstStyle>
            <a:lvl1pPr algn="l">
              <a:defRPr sz="2600">
                <a:solidFill>
                  <a:schemeClr val="accent1"/>
                </a:solidFill>
              </a:defRPr>
            </a:lvl1pPr>
          </a:lstStyle>
          <a:p>
            <a:r>
              <a:rPr lang="lv-LV"/>
              <a:t>Click to edit Master title style</a:t>
            </a:r>
            <a:endParaRPr lang="en-US" dirty="0"/>
          </a:p>
        </p:txBody>
      </p:sp>
      <p:sp>
        <p:nvSpPr>
          <p:cNvPr id="2" name="TextBox 1"/>
          <p:cNvSpPr txBox="1"/>
          <p:nvPr userDrawn="1"/>
        </p:nvSpPr>
        <p:spPr>
          <a:xfrm>
            <a:off x="266095" y="6567714"/>
            <a:ext cx="184731" cy="369332"/>
          </a:xfrm>
          <a:prstGeom prst="rect">
            <a:avLst/>
          </a:prstGeom>
          <a:noFill/>
        </p:spPr>
        <p:txBody>
          <a:bodyPr wrap="none" rtlCol="0">
            <a:spAutoFit/>
          </a:bodyPr>
          <a:lstStyle/>
          <a:p>
            <a:endParaRPr lang="en-US" sz="1800" dirty="0"/>
          </a:p>
        </p:txBody>
      </p:sp>
      <p:sp>
        <p:nvSpPr>
          <p:cNvPr id="11" name="Slide Number Placeholder 6"/>
          <p:cNvSpPr>
            <a:spLocks noGrp="1"/>
          </p:cNvSpPr>
          <p:nvPr>
            <p:ph type="sldNum" sz="quarter" idx="16"/>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2" name="Date Placeholder 3"/>
          <p:cNvSpPr>
            <a:spLocks noGrp="1"/>
          </p:cNvSpPr>
          <p:nvPr>
            <p:ph type="dt" sz="half" idx="17"/>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16589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19613"/>
            <a:ext cx="10972800" cy="1143000"/>
          </a:xfrm>
          <a:prstGeom prst="rect">
            <a:avLst/>
          </a:prstGeom>
        </p:spPr>
        <p:txBody>
          <a:bodyPr vert="horz" lIns="91440" tIns="45720" rIns="91440" bIns="45720" rtlCol="0" anchor="ctr">
            <a:normAutofit/>
          </a:bodyPr>
          <a:lstStyle/>
          <a:p>
            <a:r>
              <a:rPr lang="lv-LV" dirty="0"/>
              <a:t>Click to edit Master title style</a:t>
            </a:r>
            <a:endParaRPr lang="en-US" dirty="0"/>
          </a:p>
        </p:txBody>
      </p:sp>
      <p:sp>
        <p:nvSpPr>
          <p:cNvPr id="3" name="Text Placeholder 2"/>
          <p:cNvSpPr>
            <a:spLocks noGrp="1"/>
          </p:cNvSpPr>
          <p:nvPr>
            <p:ph type="body" idx="1"/>
          </p:nvPr>
        </p:nvSpPr>
        <p:spPr>
          <a:xfrm>
            <a:off x="609600" y="1645176"/>
            <a:ext cx="10972800" cy="4525963"/>
          </a:xfrm>
          <a:prstGeom prst="rect">
            <a:avLst/>
          </a:prstGeom>
        </p:spPr>
        <p:txBody>
          <a:bodyPr vert="horz" lIns="91440" tIns="45720" rIns="91440" bIns="45720" rtlCol="0">
            <a:normAutofit/>
          </a:bodyPr>
          <a:lstStyle/>
          <a:p>
            <a:pPr lvl="4"/>
            <a:r>
              <a:rPr lang="lv-LV" dirty="0"/>
              <a:t>Click to edit Master text styles</a:t>
            </a:r>
          </a:p>
          <a:p>
            <a:pPr lvl="5"/>
            <a:r>
              <a:rPr lang="lv-LV" dirty="0"/>
              <a:t>Second level</a:t>
            </a:r>
          </a:p>
          <a:p>
            <a:pPr lvl="6"/>
            <a:r>
              <a:rPr lang="lv-LV" dirty="0"/>
              <a:t>Third level</a:t>
            </a:r>
          </a:p>
          <a:p>
            <a:pPr lvl="7"/>
            <a:r>
              <a:rPr lang="lv-LV" dirty="0"/>
              <a:t>Fourth level</a:t>
            </a:r>
          </a:p>
          <a:p>
            <a:pPr lvl="8"/>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chemeClr val="bg1">
                    <a:lumMod val="65000"/>
                  </a:schemeClr>
                </a:solidFill>
                <a:latin typeface="Arial"/>
                <a:cs typeface="Arial"/>
              </a:defRPr>
            </a:lvl1pPr>
          </a:lstStyle>
          <a:p>
            <a:r>
              <a:rPr lang="en-US" dirty="0"/>
              <a:t>Riga Technical university</a:t>
            </a:r>
          </a:p>
        </p:txBody>
      </p:sp>
      <p:sp>
        <p:nvSpPr>
          <p:cNvPr id="10" name="TextBox 9"/>
          <p:cNvSpPr txBox="1"/>
          <p:nvPr/>
        </p:nvSpPr>
        <p:spPr>
          <a:xfrm>
            <a:off x="-4553185" y="2794000"/>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5164742" y="6886222"/>
            <a:ext cx="184731" cy="369332"/>
          </a:xfrm>
          <a:prstGeom prst="rect">
            <a:avLst/>
          </a:prstGeom>
          <a:noFill/>
        </p:spPr>
        <p:txBody>
          <a:bodyPr wrap="none" rtlCol="0">
            <a:spAutoFit/>
          </a:bodyPr>
          <a:lstStyle/>
          <a:p>
            <a:endParaRPr lang="en-US" sz="1800" dirty="0"/>
          </a:p>
        </p:txBody>
      </p:sp>
      <p:sp>
        <p:nvSpPr>
          <p:cNvPr id="11"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
        <p:nvSpPr>
          <p:cNvPr id="4"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4217965320"/>
      </p:ext>
    </p:extLst>
  </p:cSld>
  <p:clrMap bg1="lt1" tx1="dk1" bg2="lt2" tx2="dk2" accent1="accent1" accent2="accent2" accent3="accent3" accent4="accent4" accent5="accent5" accent6="accent6" hlink="hlink" folHlink="folHlink"/>
  <p:sldLayoutIdLst>
    <p:sldLayoutId id="2147483762" r:id="rId1"/>
    <p:sldLayoutId id="2147483844" r:id="rId2"/>
    <p:sldLayoutId id="2147483803" r:id="rId3"/>
    <p:sldLayoutId id="2147483804" r:id="rId4"/>
    <p:sldLayoutId id="2147483838" r:id="rId5"/>
    <p:sldLayoutId id="2147483840" r:id="rId6"/>
    <p:sldLayoutId id="2147483842" r:id="rId7"/>
    <p:sldLayoutId id="2147483806" r:id="rId8"/>
    <p:sldLayoutId id="2147483807" r:id="rId9"/>
    <p:sldLayoutId id="2147483839" r:id="rId10"/>
    <p:sldLayoutId id="2147483810" r:id="rId11"/>
    <p:sldLayoutId id="2147483817" r:id="rId12"/>
    <p:sldLayoutId id="2147483818" r:id="rId13"/>
    <p:sldLayoutId id="2147483820" r:id="rId14"/>
    <p:sldLayoutId id="2147483821" r:id="rId15"/>
    <p:sldLayoutId id="2147483843" r:id="rId16"/>
    <p:sldLayoutId id="2147483845" r:id="rId17"/>
  </p:sldLayoutIdLst>
  <p:hf hdr="0" ftr="0" dt="0"/>
  <p:txStyles>
    <p:titleStyle>
      <a:lvl1pPr algn="l" defTabSz="457200" rtl="0" eaLnBrk="1" latinLnBrk="0" hangingPunct="1">
        <a:spcBef>
          <a:spcPct val="0"/>
        </a:spcBef>
        <a:buNone/>
        <a:defRPr sz="4400" b="1" i="0" kern="1200">
          <a:solidFill>
            <a:schemeClr val="accent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32323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32323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32323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2323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accen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accen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accen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accent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www.rtu.lv/lv/ditf/studijas-ditf/noderigi-dokumenti-un-saites" TargetMode="External"/><Relationship Id="rId1" Type="http://schemas.openxmlformats.org/officeDocument/2006/relationships/slideLayout" Target="../slideLayouts/slideLayout4.xml"/><Relationship Id="rId4" Type="http://schemas.openxmlformats.org/officeDocument/2006/relationships/image" Target="../media/image24.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diagramLayout" Target="../diagrams/layout4.xml"/><Relationship Id="rId7" Type="http://schemas.openxmlformats.org/officeDocument/2006/relationships/image" Target="../media/image27.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hyperlink" Target="https://www.rtu.lv/lv/ditf/studijas-ditf/noderigi-dokumenti-un-saite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0.sv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5.png"/><Relationship Id="rId11" Type="http://schemas.openxmlformats.org/officeDocument/2006/relationships/image" Target="../media/image8.svg"/><Relationship Id="rId5" Type="http://schemas.openxmlformats.org/officeDocument/2006/relationships/image" Target="../media/image14.svg"/><Relationship Id="rId10" Type="http://schemas.openxmlformats.org/officeDocument/2006/relationships/image" Target="../media/image7.png"/><Relationship Id="rId4" Type="http://schemas.openxmlformats.org/officeDocument/2006/relationships/image" Target="../media/image13.png"/><Relationship Id="rId9" Type="http://schemas.openxmlformats.org/officeDocument/2006/relationships/image" Target="../media/image18.svg"/></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en-GB" dirty="0"/>
              <a:t>Curriculum Design and Testing Committee</a:t>
            </a:r>
            <a:r>
              <a:rPr lang="en-US" dirty="0"/>
              <a:t> </a:t>
            </a:r>
          </a:p>
          <a:p>
            <a:r>
              <a:rPr lang="en-US" dirty="0"/>
              <a:t>Faculty of Computer Science and Information Technology</a:t>
            </a:r>
            <a:r>
              <a:rPr lang="lv-LV" dirty="0"/>
              <a:t> (</a:t>
            </a:r>
            <a:r>
              <a:rPr lang="lv-LV" dirty="0" err="1"/>
              <a:t>FCSIT</a:t>
            </a:r>
            <a:r>
              <a:rPr lang="lv-LV" dirty="0"/>
              <a:t>)</a:t>
            </a:r>
            <a:endParaRPr lang="en-US" dirty="0"/>
          </a:p>
          <a:p>
            <a:r>
              <a:rPr lang="en-US" dirty="0"/>
              <a:t>Riga Technical </a:t>
            </a:r>
            <a:r>
              <a:rPr lang="en-GB" dirty="0"/>
              <a:t>U</a:t>
            </a:r>
            <a:r>
              <a:rPr lang="en-US" dirty="0" err="1"/>
              <a:t>niversity</a:t>
            </a:r>
            <a:endParaRPr lang="en-US" dirty="0"/>
          </a:p>
          <a:p>
            <a:endParaRPr lang="en-US" sz="1200" dirty="0"/>
          </a:p>
          <a:p>
            <a:r>
              <a:rPr lang="en-US" sz="1200" dirty="0"/>
              <a:t>Approved by the Council of FCSIT at its meeting on 12 September 2022 (Minutes No: 12000-1.1/13)</a:t>
            </a:r>
          </a:p>
        </p:txBody>
      </p:sp>
      <p:sp>
        <p:nvSpPr>
          <p:cNvPr id="5" name="Text Placeholder 4"/>
          <p:cNvSpPr>
            <a:spLocks noGrp="1"/>
          </p:cNvSpPr>
          <p:nvPr>
            <p:ph type="body" sz="quarter" idx="16"/>
          </p:nvPr>
        </p:nvSpPr>
        <p:spPr>
          <a:xfrm>
            <a:off x="874185" y="1362075"/>
            <a:ext cx="10453178" cy="1809750"/>
          </a:xfrm>
        </p:spPr>
        <p:txBody>
          <a:bodyPr>
            <a:normAutofit/>
          </a:bodyPr>
          <a:lstStyle/>
          <a:p>
            <a:r>
              <a:rPr lang="en-US" sz="5100" dirty="0"/>
              <a:t>Introduction to the bachelor thesis development</a:t>
            </a:r>
          </a:p>
        </p:txBody>
      </p:sp>
    </p:spTree>
    <p:extLst>
      <p:ext uri="{BB962C8B-B14F-4D97-AF65-F5344CB8AC3E}">
        <p14:creationId xmlns:p14="http://schemas.microsoft.com/office/powerpoint/2010/main" val="1712344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0BB1B12-801D-83B7-86CA-28A345986A52}"/>
              </a:ext>
            </a:extLst>
          </p:cNvPr>
          <p:cNvSpPr/>
          <p:nvPr/>
        </p:nvSpPr>
        <p:spPr>
          <a:xfrm>
            <a:off x="426720" y="517924"/>
            <a:ext cx="11054080" cy="504975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Rectangle 1">
            <a:extLst>
              <a:ext uri="{FF2B5EF4-FFF2-40B4-BE49-F238E27FC236}">
                <a16:creationId xmlns:a16="http://schemas.microsoft.com/office/drawing/2014/main" id="{9AAFF7B5-4D5D-F370-7939-05A50C6B593F}"/>
              </a:ext>
            </a:extLst>
          </p:cNvPr>
          <p:cNvSpPr/>
          <p:nvPr/>
        </p:nvSpPr>
        <p:spPr>
          <a:xfrm>
            <a:off x="609599" y="1370813"/>
            <a:ext cx="3078480" cy="400386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Slide Number Placeholder 3">
            <a:extLst>
              <a:ext uri="{FF2B5EF4-FFF2-40B4-BE49-F238E27FC236}">
                <a16:creationId xmlns:a16="http://schemas.microsoft.com/office/drawing/2014/main" id="{DCA88E53-F939-0AE5-874F-B21EDE180C35}"/>
              </a:ext>
            </a:extLst>
          </p:cNvPr>
          <p:cNvSpPr>
            <a:spLocks noGrp="1"/>
          </p:cNvSpPr>
          <p:nvPr>
            <p:ph type="sldNum" sz="quarter" idx="4"/>
          </p:nvPr>
        </p:nvSpPr>
        <p:spPr/>
        <p:txBody>
          <a:bodyPr/>
          <a:lstStyle/>
          <a:p>
            <a:r>
              <a:rPr lang="en-US" dirty="0"/>
              <a:t>Riga Technical University</a:t>
            </a:r>
          </a:p>
        </p:txBody>
      </p:sp>
      <p:sp>
        <p:nvSpPr>
          <p:cNvPr id="7" name="TextBox 6">
            <a:extLst>
              <a:ext uri="{FF2B5EF4-FFF2-40B4-BE49-F238E27FC236}">
                <a16:creationId xmlns:a16="http://schemas.microsoft.com/office/drawing/2014/main" id="{1ABD9C8E-731D-0EFC-49D5-E4A38EB2C858}"/>
              </a:ext>
            </a:extLst>
          </p:cNvPr>
          <p:cNvSpPr txBox="1"/>
          <p:nvPr/>
        </p:nvSpPr>
        <p:spPr>
          <a:xfrm>
            <a:off x="924560" y="731305"/>
            <a:ext cx="9367520" cy="461665"/>
          </a:xfrm>
          <a:prstGeom prst="rect">
            <a:avLst/>
          </a:prstGeom>
          <a:noFill/>
        </p:spPr>
        <p:txBody>
          <a:bodyPr wrap="square" rtlCol="0">
            <a:spAutoFit/>
          </a:bodyPr>
          <a:lstStyle/>
          <a:p>
            <a:r>
              <a:rPr lang="en-US" sz="2400" b="1" cap="all" dirty="0">
                <a:solidFill>
                  <a:schemeClr val="bg2"/>
                </a:solidFill>
              </a:rPr>
              <a:t>BACHELOR THESIS</a:t>
            </a:r>
            <a:endParaRPr lang="en-GB" sz="2400" b="1" cap="all" dirty="0">
              <a:solidFill>
                <a:schemeClr val="bg2"/>
              </a:solidFill>
            </a:endParaRPr>
          </a:p>
        </p:txBody>
      </p:sp>
      <p:sp>
        <p:nvSpPr>
          <p:cNvPr id="8" name="TextBox 7">
            <a:extLst>
              <a:ext uri="{FF2B5EF4-FFF2-40B4-BE49-F238E27FC236}">
                <a16:creationId xmlns:a16="http://schemas.microsoft.com/office/drawing/2014/main" id="{418A438D-835A-5E1F-33A3-362810E44AAA}"/>
              </a:ext>
            </a:extLst>
          </p:cNvPr>
          <p:cNvSpPr txBox="1"/>
          <p:nvPr/>
        </p:nvSpPr>
        <p:spPr>
          <a:xfrm>
            <a:off x="609599" y="1389065"/>
            <a:ext cx="3078479" cy="2462213"/>
          </a:xfrm>
          <a:prstGeom prst="rect">
            <a:avLst/>
          </a:prstGeom>
          <a:noFill/>
        </p:spPr>
        <p:txBody>
          <a:bodyPr wrap="square" rtlCol="0">
            <a:spAutoFit/>
          </a:bodyPr>
          <a:lstStyle/>
          <a:p>
            <a:pPr algn="ctr"/>
            <a:r>
              <a:rPr lang="en-US" sz="2200" b="1" cap="all" dirty="0">
                <a:solidFill>
                  <a:schemeClr val="bg2"/>
                </a:solidFill>
              </a:rPr>
              <a:t>ANALYTICAL PART</a:t>
            </a:r>
            <a:endParaRPr lang="lv-LV" sz="2200" b="1" cap="all" dirty="0">
              <a:solidFill>
                <a:schemeClr val="bg2"/>
              </a:solidFill>
            </a:endParaRPr>
          </a:p>
          <a:p>
            <a:endParaRPr lang="lv-LV" sz="2200" dirty="0">
              <a:solidFill>
                <a:schemeClr val="bg2"/>
              </a:solidFill>
            </a:endParaRPr>
          </a:p>
          <a:p>
            <a:endParaRPr lang="lv-LV" sz="2200" dirty="0">
              <a:solidFill>
                <a:schemeClr val="bg2"/>
              </a:solidFill>
            </a:endParaRPr>
          </a:p>
          <a:p>
            <a:endParaRPr lang="en-US" sz="2200" dirty="0">
              <a:solidFill>
                <a:schemeClr val="bg2"/>
              </a:solidFill>
            </a:endParaRPr>
          </a:p>
          <a:p>
            <a:endParaRPr lang="lv-LV" sz="2200" dirty="0">
              <a:solidFill>
                <a:schemeClr val="bg2"/>
              </a:solidFill>
            </a:endParaRPr>
          </a:p>
          <a:p>
            <a:pPr algn="ctr"/>
            <a:r>
              <a:rPr lang="en-US" sz="2200" i="1">
                <a:solidFill>
                  <a:schemeClr val="bg2"/>
                </a:solidFill>
              </a:rPr>
              <a:t>A structured </a:t>
            </a:r>
            <a:r>
              <a:rPr lang="en-US" sz="2200" i="1" dirty="0">
                <a:solidFill>
                  <a:schemeClr val="bg2"/>
                </a:solidFill>
              </a:rPr>
              <a:t>summary of information sources</a:t>
            </a:r>
            <a:endParaRPr lang="en-GB" sz="2000" dirty="0">
              <a:solidFill>
                <a:schemeClr val="bg2"/>
              </a:solidFill>
            </a:endParaRPr>
          </a:p>
        </p:txBody>
      </p:sp>
      <p:sp>
        <p:nvSpPr>
          <p:cNvPr id="3" name="Rectangle 2">
            <a:extLst>
              <a:ext uri="{FF2B5EF4-FFF2-40B4-BE49-F238E27FC236}">
                <a16:creationId xmlns:a16="http://schemas.microsoft.com/office/drawing/2014/main" id="{CB270778-6502-32D1-2BAC-EB8FF60E321E}"/>
              </a:ext>
            </a:extLst>
          </p:cNvPr>
          <p:cNvSpPr/>
          <p:nvPr/>
        </p:nvSpPr>
        <p:spPr>
          <a:xfrm>
            <a:off x="4460620" y="1363335"/>
            <a:ext cx="3078480" cy="4003860"/>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5F425D8C-223A-E9DB-F5E8-E52BEE1924AB}"/>
              </a:ext>
            </a:extLst>
          </p:cNvPr>
          <p:cNvSpPr/>
          <p:nvPr/>
        </p:nvSpPr>
        <p:spPr>
          <a:xfrm>
            <a:off x="8206635" y="1363335"/>
            <a:ext cx="3078480" cy="4003860"/>
          </a:xfrm>
          <a:prstGeom prst="rect">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1" name="Graphic 10" descr="Add with solid fill">
            <a:extLst>
              <a:ext uri="{FF2B5EF4-FFF2-40B4-BE49-F238E27FC236}">
                <a16:creationId xmlns:a16="http://schemas.microsoft.com/office/drawing/2014/main" id="{852A15AA-A62E-0342-65C9-FF41C289D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39100" y="3049868"/>
            <a:ext cx="645749" cy="645749"/>
          </a:xfrm>
          <a:prstGeom prst="rect">
            <a:avLst/>
          </a:prstGeom>
        </p:spPr>
      </p:pic>
      <p:pic>
        <p:nvPicPr>
          <p:cNvPr id="12" name="Graphic 11" descr="Add with solid fill">
            <a:extLst>
              <a:ext uri="{FF2B5EF4-FFF2-40B4-BE49-F238E27FC236}">
                <a16:creationId xmlns:a16="http://schemas.microsoft.com/office/drawing/2014/main" id="{EDF61F11-B2E4-488A-5B89-50A0A0DBAF4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51475" y="3042391"/>
            <a:ext cx="645749" cy="645749"/>
          </a:xfrm>
          <a:prstGeom prst="rect">
            <a:avLst/>
          </a:prstGeom>
        </p:spPr>
      </p:pic>
      <p:sp>
        <p:nvSpPr>
          <p:cNvPr id="9" name="TextBox 8">
            <a:extLst>
              <a:ext uri="{FF2B5EF4-FFF2-40B4-BE49-F238E27FC236}">
                <a16:creationId xmlns:a16="http://schemas.microsoft.com/office/drawing/2014/main" id="{351DBA60-BC5B-7810-7F7F-542BFA1537EE}"/>
              </a:ext>
            </a:extLst>
          </p:cNvPr>
          <p:cNvSpPr txBox="1"/>
          <p:nvPr/>
        </p:nvSpPr>
        <p:spPr>
          <a:xfrm>
            <a:off x="4460620" y="1379045"/>
            <a:ext cx="3078480" cy="2800767"/>
          </a:xfrm>
          <a:prstGeom prst="rect">
            <a:avLst/>
          </a:prstGeom>
          <a:noFill/>
        </p:spPr>
        <p:txBody>
          <a:bodyPr wrap="square" rtlCol="0">
            <a:spAutoFit/>
          </a:bodyPr>
          <a:lstStyle/>
          <a:p>
            <a:pPr algn="ctr"/>
            <a:r>
              <a:rPr lang="en-US" sz="2200" b="1" cap="all" dirty="0">
                <a:solidFill>
                  <a:schemeClr val="bg2"/>
                </a:solidFill>
              </a:rPr>
              <a:t>Practical solution part</a:t>
            </a:r>
            <a:endParaRPr lang="lv-LV" sz="2200" b="1" cap="all" dirty="0">
              <a:solidFill>
                <a:schemeClr val="bg2"/>
              </a:solidFill>
            </a:endParaRPr>
          </a:p>
          <a:p>
            <a:pPr algn="ctr"/>
            <a:endParaRPr lang="lv-LV" sz="2200" dirty="0">
              <a:solidFill>
                <a:schemeClr val="bg2"/>
              </a:solidFill>
            </a:endParaRPr>
          </a:p>
          <a:p>
            <a:pPr algn="ctr"/>
            <a:endParaRPr lang="lv-LV" sz="2200" dirty="0">
              <a:solidFill>
                <a:schemeClr val="bg2"/>
              </a:solidFill>
            </a:endParaRPr>
          </a:p>
          <a:p>
            <a:pPr algn="ctr"/>
            <a:endParaRPr lang="lv-LV" sz="2200" i="1" dirty="0">
              <a:solidFill>
                <a:schemeClr val="bg2"/>
              </a:solidFill>
            </a:endParaRPr>
          </a:p>
          <a:p>
            <a:pPr algn="ctr"/>
            <a:r>
              <a:rPr lang="en-US" sz="2200" i="1" dirty="0">
                <a:solidFill>
                  <a:schemeClr val="bg2"/>
                </a:solidFill>
              </a:rPr>
              <a:t>A solution developed independently by the student</a:t>
            </a:r>
            <a:endParaRPr lang="en-GB" sz="2200" i="1" dirty="0">
              <a:solidFill>
                <a:schemeClr val="bg2"/>
              </a:solidFill>
            </a:endParaRPr>
          </a:p>
        </p:txBody>
      </p:sp>
      <p:sp>
        <p:nvSpPr>
          <p:cNvPr id="10" name="TextBox 9">
            <a:extLst>
              <a:ext uri="{FF2B5EF4-FFF2-40B4-BE49-F238E27FC236}">
                <a16:creationId xmlns:a16="http://schemas.microsoft.com/office/drawing/2014/main" id="{C3FB3007-EA50-72DC-DC87-F4F9B3DAAAED}"/>
              </a:ext>
            </a:extLst>
          </p:cNvPr>
          <p:cNvSpPr txBox="1"/>
          <p:nvPr/>
        </p:nvSpPr>
        <p:spPr>
          <a:xfrm>
            <a:off x="8206634" y="1377256"/>
            <a:ext cx="3078479" cy="2800767"/>
          </a:xfrm>
          <a:prstGeom prst="rect">
            <a:avLst/>
          </a:prstGeom>
          <a:noFill/>
        </p:spPr>
        <p:txBody>
          <a:bodyPr wrap="square" rtlCol="0">
            <a:spAutoFit/>
          </a:bodyPr>
          <a:lstStyle/>
          <a:p>
            <a:pPr algn="ctr"/>
            <a:r>
              <a:rPr lang="en-US" sz="2200" b="1" cap="all" dirty="0">
                <a:solidFill>
                  <a:schemeClr val="bg2"/>
                </a:solidFill>
              </a:rPr>
              <a:t>Verification of the solution part</a:t>
            </a:r>
            <a:endParaRPr lang="lv-LV" sz="2200" b="1" cap="all" dirty="0">
              <a:solidFill>
                <a:schemeClr val="bg2"/>
              </a:solidFill>
            </a:endParaRPr>
          </a:p>
          <a:p>
            <a:pPr algn="ctr"/>
            <a:endParaRPr lang="lv-LV" sz="2200" dirty="0">
              <a:solidFill>
                <a:schemeClr val="bg2"/>
              </a:solidFill>
            </a:endParaRPr>
          </a:p>
          <a:p>
            <a:pPr algn="ctr"/>
            <a:endParaRPr lang="lv-LV" sz="2200" dirty="0">
              <a:solidFill>
                <a:schemeClr val="bg2"/>
              </a:solidFill>
            </a:endParaRPr>
          </a:p>
          <a:p>
            <a:pPr algn="ctr"/>
            <a:r>
              <a:rPr lang="en-US" sz="2200" i="1" dirty="0">
                <a:solidFill>
                  <a:schemeClr val="bg2"/>
                </a:solidFill>
              </a:rPr>
              <a:t>Verification results of the solution developed by the student</a:t>
            </a:r>
            <a:endParaRPr lang="en-GB" sz="2200" i="1" dirty="0">
              <a:solidFill>
                <a:schemeClr val="bg2"/>
              </a:solidFill>
            </a:endParaRPr>
          </a:p>
        </p:txBody>
      </p:sp>
    </p:spTree>
    <p:extLst>
      <p:ext uri="{BB962C8B-B14F-4D97-AF65-F5344CB8AC3E}">
        <p14:creationId xmlns:p14="http://schemas.microsoft.com/office/powerpoint/2010/main" val="988457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06034F-9159-DE65-3A88-F1DBA9CA546E}"/>
              </a:ext>
            </a:extLst>
          </p:cNvPr>
          <p:cNvSpPr>
            <a:spLocks noGrp="1"/>
          </p:cNvSpPr>
          <p:nvPr>
            <p:ph type="sldNum" sz="quarter" idx="4"/>
          </p:nvPr>
        </p:nvSpPr>
        <p:spPr/>
        <p:txBody>
          <a:bodyPr/>
          <a:lstStyle/>
          <a:p>
            <a:r>
              <a:rPr lang="en-US" dirty="0"/>
              <a:t>Riga Technical University</a:t>
            </a:r>
          </a:p>
        </p:txBody>
      </p:sp>
      <p:sp>
        <p:nvSpPr>
          <p:cNvPr id="10" name="TextBox 9">
            <a:extLst>
              <a:ext uri="{FF2B5EF4-FFF2-40B4-BE49-F238E27FC236}">
                <a16:creationId xmlns:a16="http://schemas.microsoft.com/office/drawing/2014/main" id="{7D3AF57F-1A2A-D5EC-924D-267B81606B7E}"/>
              </a:ext>
            </a:extLst>
          </p:cNvPr>
          <p:cNvSpPr txBox="1"/>
          <p:nvPr/>
        </p:nvSpPr>
        <p:spPr>
          <a:xfrm>
            <a:off x="599440" y="4145280"/>
            <a:ext cx="1838960" cy="1200329"/>
          </a:xfrm>
          <a:prstGeom prst="rect">
            <a:avLst/>
          </a:prstGeom>
          <a:noFill/>
        </p:spPr>
        <p:txBody>
          <a:bodyPr wrap="square" rtlCol="0">
            <a:spAutoFit/>
          </a:bodyPr>
          <a:lstStyle/>
          <a:p>
            <a:pPr algn="ctr"/>
            <a:r>
              <a:rPr lang="en-US" sz="2400" dirty="0"/>
              <a:t>It is </a:t>
            </a:r>
            <a:r>
              <a:rPr lang="en-US" sz="2400" b="1" dirty="0">
                <a:solidFill>
                  <a:srgbClr val="FF0000"/>
                </a:solidFill>
              </a:rPr>
              <a:t>NOT</a:t>
            </a:r>
            <a:r>
              <a:rPr lang="en-US" sz="2400" b="1" dirty="0"/>
              <a:t> </a:t>
            </a:r>
          </a:p>
          <a:p>
            <a:pPr algn="ctr"/>
            <a:r>
              <a:rPr lang="en-US" sz="2400" dirty="0"/>
              <a:t>a bachelor thesis</a:t>
            </a:r>
            <a:endParaRPr lang="en-GB" sz="2400" b="1" dirty="0">
              <a:solidFill>
                <a:srgbClr val="FF0000"/>
              </a:solidFill>
            </a:endParaRPr>
          </a:p>
        </p:txBody>
      </p:sp>
      <p:pic>
        <p:nvPicPr>
          <p:cNvPr id="3" name="Graphic 2" descr="No sign with solid fill">
            <a:extLst>
              <a:ext uri="{FF2B5EF4-FFF2-40B4-BE49-F238E27FC236}">
                <a16:creationId xmlns:a16="http://schemas.microsoft.com/office/drawing/2014/main" id="{1533EBE6-D630-24FA-6319-6A3C0738C67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9440" y="2306320"/>
            <a:ext cx="1838960" cy="1838960"/>
          </a:xfrm>
          <a:prstGeom prst="rect">
            <a:avLst/>
          </a:prstGeom>
        </p:spPr>
      </p:pic>
      <p:sp>
        <p:nvSpPr>
          <p:cNvPr id="11" name="Rectangle: Rounded Corners 10">
            <a:extLst>
              <a:ext uri="{FF2B5EF4-FFF2-40B4-BE49-F238E27FC236}">
                <a16:creationId xmlns:a16="http://schemas.microsoft.com/office/drawing/2014/main" id="{F83389BF-0C77-9856-F1C8-B09CE505AB40}"/>
              </a:ext>
            </a:extLst>
          </p:cNvPr>
          <p:cNvSpPr/>
          <p:nvPr/>
        </p:nvSpPr>
        <p:spPr>
          <a:xfrm>
            <a:off x="2976880" y="619760"/>
            <a:ext cx="8514080" cy="79248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sz="2000" dirty="0"/>
              <a:t>A copy of other authors' works or student's previous work</a:t>
            </a:r>
            <a:endParaRPr lang="lv-LV" sz="2000" dirty="0"/>
          </a:p>
        </p:txBody>
      </p:sp>
      <p:sp>
        <p:nvSpPr>
          <p:cNvPr id="12" name="Rectangle: Rounded Corners 11">
            <a:extLst>
              <a:ext uri="{FF2B5EF4-FFF2-40B4-BE49-F238E27FC236}">
                <a16:creationId xmlns:a16="http://schemas.microsoft.com/office/drawing/2014/main" id="{E4A85803-BC8D-027A-CB11-AA61715B841D}"/>
              </a:ext>
            </a:extLst>
          </p:cNvPr>
          <p:cNvSpPr/>
          <p:nvPr/>
        </p:nvSpPr>
        <p:spPr>
          <a:xfrm>
            <a:off x="2976880" y="1706880"/>
            <a:ext cx="8514080" cy="79248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dirty="0"/>
              <a:t>A translation of a work written in another language</a:t>
            </a:r>
            <a:endParaRPr lang="lv-LV" sz="2000" dirty="0"/>
          </a:p>
        </p:txBody>
      </p:sp>
      <p:sp>
        <p:nvSpPr>
          <p:cNvPr id="13" name="Rectangle: Rounded Corners 12">
            <a:extLst>
              <a:ext uri="{FF2B5EF4-FFF2-40B4-BE49-F238E27FC236}">
                <a16:creationId xmlns:a16="http://schemas.microsoft.com/office/drawing/2014/main" id="{75B80D20-64B6-1603-C60D-C459E6E4F17B}"/>
              </a:ext>
            </a:extLst>
          </p:cNvPr>
          <p:cNvSpPr/>
          <p:nvPr/>
        </p:nvSpPr>
        <p:spPr>
          <a:xfrm>
            <a:off x="2976880" y="2837214"/>
            <a:ext cx="8514080" cy="79248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dirty="0"/>
              <a:t>A compilation of facts from different </a:t>
            </a:r>
            <a:r>
              <a:rPr lang="lv-LV" sz="2000" dirty="0" err="1"/>
              <a:t>information</a:t>
            </a:r>
            <a:r>
              <a:rPr lang="lv-LV" sz="2000" dirty="0"/>
              <a:t> </a:t>
            </a:r>
            <a:r>
              <a:rPr lang="en-US" sz="2000" dirty="0"/>
              <a:t>sources</a:t>
            </a:r>
            <a:endParaRPr lang="lv-LV" sz="2000" dirty="0"/>
          </a:p>
        </p:txBody>
      </p:sp>
      <p:sp>
        <p:nvSpPr>
          <p:cNvPr id="14" name="Rectangle: Rounded Corners 13">
            <a:extLst>
              <a:ext uri="{FF2B5EF4-FFF2-40B4-BE49-F238E27FC236}">
                <a16:creationId xmlns:a16="http://schemas.microsoft.com/office/drawing/2014/main" id="{F92739B7-4E4D-F6A3-4680-9140502B95D8}"/>
              </a:ext>
            </a:extLst>
          </p:cNvPr>
          <p:cNvSpPr/>
          <p:nvPr/>
        </p:nvSpPr>
        <p:spPr>
          <a:xfrm>
            <a:off x="2976880" y="3949172"/>
            <a:ext cx="8514080" cy="79248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dirty="0"/>
              <a:t>An essay or summary</a:t>
            </a:r>
            <a:endParaRPr lang="lv-LV" sz="2000" dirty="0"/>
          </a:p>
        </p:txBody>
      </p:sp>
      <p:sp>
        <p:nvSpPr>
          <p:cNvPr id="15" name="Rectangle: Rounded Corners 14">
            <a:extLst>
              <a:ext uri="{FF2B5EF4-FFF2-40B4-BE49-F238E27FC236}">
                <a16:creationId xmlns:a16="http://schemas.microsoft.com/office/drawing/2014/main" id="{F477D333-17E0-C43D-4EA9-F86399000314}"/>
              </a:ext>
            </a:extLst>
          </p:cNvPr>
          <p:cNvSpPr/>
          <p:nvPr/>
        </p:nvSpPr>
        <p:spPr>
          <a:xfrm>
            <a:off x="2976880" y="5084023"/>
            <a:ext cx="8514080" cy="79248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dirty="0"/>
              <a:t>A scientific discovery</a:t>
            </a:r>
            <a:endParaRPr lang="lv-LV" sz="2000" dirty="0"/>
          </a:p>
        </p:txBody>
      </p:sp>
      <p:cxnSp>
        <p:nvCxnSpPr>
          <p:cNvPr id="18" name="Straight Connector 17">
            <a:extLst>
              <a:ext uri="{FF2B5EF4-FFF2-40B4-BE49-F238E27FC236}">
                <a16:creationId xmlns:a16="http://schemas.microsoft.com/office/drawing/2014/main" id="{94AE9AD6-7B1F-95D6-0728-96F9BA2574BB}"/>
              </a:ext>
            </a:extLst>
          </p:cNvPr>
          <p:cNvCxnSpPr>
            <a:stCxn id="3" idx="3"/>
            <a:endCxn id="11" idx="1"/>
          </p:cNvCxnSpPr>
          <p:nvPr/>
        </p:nvCxnSpPr>
        <p:spPr>
          <a:xfrm flipV="1">
            <a:off x="2438400" y="1016000"/>
            <a:ext cx="538480" cy="220980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BE3AC13-F931-CC8A-5623-FDB846C1DB6F}"/>
              </a:ext>
            </a:extLst>
          </p:cNvPr>
          <p:cNvCxnSpPr>
            <a:cxnSpLocks/>
            <a:stCxn id="3" idx="3"/>
            <a:endCxn id="12" idx="1"/>
          </p:cNvCxnSpPr>
          <p:nvPr/>
        </p:nvCxnSpPr>
        <p:spPr>
          <a:xfrm flipV="1">
            <a:off x="2438400" y="2103120"/>
            <a:ext cx="538480" cy="112268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A1799423-62E4-2ED6-1517-8AF2961EFFD6}"/>
              </a:ext>
            </a:extLst>
          </p:cNvPr>
          <p:cNvCxnSpPr>
            <a:cxnSpLocks/>
            <a:stCxn id="3" idx="3"/>
            <a:endCxn id="13" idx="1"/>
          </p:cNvCxnSpPr>
          <p:nvPr/>
        </p:nvCxnSpPr>
        <p:spPr>
          <a:xfrm>
            <a:off x="2438400" y="3225800"/>
            <a:ext cx="538480" cy="7654"/>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DA27FA31-3B56-36DE-202A-474B75280CB4}"/>
              </a:ext>
            </a:extLst>
          </p:cNvPr>
          <p:cNvCxnSpPr>
            <a:cxnSpLocks/>
            <a:stCxn id="3" idx="3"/>
            <a:endCxn id="14" idx="1"/>
          </p:cNvCxnSpPr>
          <p:nvPr/>
        </p:nvCxnSpPr>
        <p:spPr>
          <a:xfrm>
            <a:off x="2438400" y="3225800"/>
            <a:ext cx="538480" cy="1119612"/>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C472B772-993B-6324-2A95-8A1511339FDE}"/>
              </a:ext>
            </a:extLst>
          </p:cNvPr>
          <p:cNvCxnSpPr>
            <a:cxnSpLocks/>
            <a:stCxn id="3" idx="3"/>
            <a:endCxn id="15" idx="1"/>
          </p:cNvCxnSpPr>
          <p:nvPr/>
        </p:nvCxnSpPr>
        <p:spPr>
          <a:xfrm>
            <a:off x="2438400" y="3225800"/>
            <a:ext cx="538480" cy="2254463"/>
          </a:xfrm>
          <a:prstGeom prst="line">
            <a:avLst/>
          </a:prstGeom>
          <a:ln w="285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8996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9C7A62A-B3F8-3D1F-0E68-A970E5CEB118}"/>
              </a:ext>
            </a:extLst>
          </p:cNvPr>
          <p:cNvSpPr>
            <a:spLocks noGrp="1"/>
          </p:cNvSpPr>
          <p:nvPr>
            <p:ph type="sldNum" sz="quarter" idx="4"/>
          </p:nvPr>
        </p:nvSpPr>
        <p:spPr/>
        <p:txBody>
          <a:bodyPr/>
          <a:lstStyle/>
          <a:p>
            <a:r>
              <a:rPr lang="en-US" dirty="0"/>
              <a:t>Riga Technical University</a:t>
            </a:r>
          </a:p>
        </p:txBody>
      </p:sp>
      <p:sp>
        <p:nvSpPr>
          <p:cNvPr id="5" name="Rectangle 4">
            <a:extLst>
              <a:ext uri="{FF2B5EF4-FFF2-40B4-BE49-F238E27FC236}">
                <a16:creationId xmlns:a16="http://schemas.microsoft.com/office/drawing/2014/main" id="{5D1F5174-3F09-2D97-7FAC-F7F266B6415E}"/>
              </a:ext>
            </a:extLst>
          </p:cNvPr>
          <p:cNvSpPr/>
          <p:nvPr/>
        </p:nvSpPr>
        <p:spPr>
          <a:xfrm>
            <a:off x="254000" y="670560"/>
            <a:ext cx="2383085" cy="4196080"/>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The unified procedure of the bachelor thesis development process in academic study programs at RTU FCSIT</a:t>
            </a:r>
          </a:p>
          <a:p>
            <a:pPr algn="ctr"/>
            <a:endParaRPr lang="lv-LV" dirty="0"/>
          </a:p>
          <a:p>
            <a:pPr algn="ctr"/>
            <a:endParaRPr lang="lv-LV" dirty="0"/>
          </a:p>
          <a:p>
            <a:pPr algn="ctr"/>
            <a:r>
              <a:rPr lang="en-US" i="1" dirty="0"/>
              <a:t>It defines the activities of the bachelor thesis development process</a:t>
            </a:r>
            <a:endParaRPr lang="en-GB" i="1" dirty="0"/>
          </a:p>
        </p:txBody>
      </p:sp>
      <p:sp>
        <p:nvSpPr>
          <p:cNvPr id="6" name="Rectangle 5">
            <a:extLst>
              <a:ext uri="{FF2B5EF4-FFF2-40B4-BE49-F238E27FC236}">
                <a16:creationId xmlns:a16="http://schemas.microsoft.com/office/drawing/2014/main" id="{AC5C8F05-03D4-99CF-7985-04AB0B8A32DE}"/>
              </a:ext>
            </a:extLst>
          </p:cNvPr>
          <p:cNvSpPr/>
          <p:nvPr/>
        </p:nvSpPr>
        <p:spPr>
          <a:xfrm>
            <a:off x="2714412" y="670560"/>
            <a:ext cx="2383085" cy="4196080"/>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t>FCSIT</a:t>
            </a:r>
            <a:r>
              <a:rPr lang="en-US" dirty="0"/>
              <a:t> </a:t>
            </a:r>
            <a:r>
              <a:rPr lang="en-GB" dirty="0"/>
              <a:t>Formatting and Style Guidelines for Graduation Thesis</a:t>
            </a:r>
            <a:endParaRPr lang="lv-LV" dirty="0"/>
          </a:p>
          <a:p>
            <a:pPr algn="ctr"/>
            <a:endParaRPr lang="en-US" dirty="0"/>
          </a:p>
          <a:p>
            <a:pPr algn="ctr"/>
            <a:endParaRPr lang="en-US" dirty="0"/>
          </a:p>
          <a:p>
            <a:pPr algn="ctr"/>
            <a:endParaRPr lang="en-US" dirty="0"/>
          </a:p>
          <a:p>
            <a:pPr algn="ctr"/>
            <a:endParaRPr lang="en-US" dirty="0"/>
          </a:p>
          <a:p>
            <a:pPr algn="ctr"/>
            <a:endParaRPr lang="en-US" dirty="0"/>
          </a:p>
          <a:p>
            <a:pPr algn="ctr"/>
            <a:endParaRPr lang="lv-LV" i="1" dirty="0"/>
          </a:p>
          <a:p>
            <a:pPr algn="ctr"/>
            <a:r>
              <a:rPr lang="en-US" i="1" dirty="0"/>
              <a:t>It defines </a:t>
            </a:r>
            <a:r>
              <a:rPr lang="lv-LV" i="1" dirty="0" err="1"/>
              <a:t>the</a:t>
            </a:r>
            <a:r>
              <a:rPr lang="lv-LV" i="1" dirty="0"/>
              <a:t> </a:t>
            </a:r>
            <a:r>
              <a:rPr lang="en-US" i="1" dirty="0"/>
              <a:t>structure and formatting requirements of the bachelor thesis</a:t>
            </a:r>
            <a:endParaRPr lang="en-GB" i="1" dirty="0"/>
          </a:p>
        </p:txBody>
      </p:sp>
      <p:sp>
        <p:nvSpPr>
          <p:cNvPr id="7" name="Rectangle 6">
            <a:extLst>
              <a:ext uri="{FF2B5EF4-FFF2-40B4-BE49-F238E27FC236}">
                <a16:creationId xmlns:a16="http://schemas.microsoft.com/office/drawing/2014/main" id="{A1D8F04D-018C-C570-BBDB-43844EFDA90C}"/>
              </a:ext>
            </a:extLst>
          </p:cNvPr>
          <p:cNvSpPr/>
          <p:nvPr/>
        </p:nvSpPr>
        <p:spPr>
          <a:xfrm>
            <a:off x="5172001" y="670560"/>
            <a:ext cx="2383085" cy="4196080"/>
          </a:xfrm>
          <a:prstGeom prst="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t>FCSIT</a:t>
            </a:r>
            <a:r>
              <a:rPr lang="en-US" dirty="0"/>
              <a:t> final thesis template</a:t>
            </a:r>
          </a:p>
          <a:p>
            <a:pPr algn="ctr"/>
            <a:endParaRPr lang="lv-LV" dirty="0"/>
          </a:p>
          <a:p>
            <a:pPr algn="ctr"/>
            <a:endParaRPr lang="lv-LV" dirty="0"/>
          </a:p>
          <a:p>
            <a:pPr algn="ctr"/>
            <a:endParaRPr lang="en-US" dirty="0"/>
          </a:p>
          <a:p>
            <a:pPr algn="ctr"/>
            <a:endParaRPr lang="lv-LV" dirty="0"/>
          </a:p>
          <a:p>
            <a:pPr algn="ctr"/>
            <a:r>
              <a:rPr lang="en-US" i="1" dirty="0"/>
              <a:t>It represents the division of the bachelor thesis </a:t>
            </a:r>
            <a:r>
              <a:rPr lang="lv-LV" i="1" dirty="0" err="1"/>
              <a:t>into</a:t>
            </a:r>
            <a:r>
              <a:rPr lang="lv-LV" i="1" dirty="0"/>
              <a:t> </a:t>
            </a:r>
            <a:r>
              <a:rPr lang="en-US" i="1" dirty="0"/>
              <a:t>sections and formatting requirements, as well as samples of the required forms</a:t>
            </a:r>
            <a:endParaRPr lang="en-GB" i="1" dirty="0"/>
          </a:p>
        </p:txBody>
      </p:sp>
      <p:sp>
        <p:nvSpPr>
          <p:cNvPr id="8" name="TextBox 7">
            <a:extLst>
              <a:ext uri="{FF2B5EF4-FFF2-40B4-BE49-F238E27FC236}">
                <a16:creationId xmlns:a16="http://schemas.microsoft.com/office/drawing/2014/main" id="{274A9DA9-34D7-304D-A7DE-404E06D663E4}"/>
              </a:ext>
            </a:extLst>
          </p:cNvPr>
          <p:cNvSpPr txBox="1"/>
          <p:nvPr/>
        </p:nvSpPr>
        <p:spPr>
          <a:xfrm>
            <a:off x="182880" y="144026"/>
            <a:ext cx="7373618" cy="461665"/>
          </a:xfrm>
          <a:prstGeom prst="rect">
            <a:avLst/>
          </a:prstGeom>
          <a:noFill/>
        </p:spPr>
        <p:txBody>
          <a:bodyPr wrap="square" rtlCol="0">
            <a:spAutoFit/>
          </a:bodyPr>
          <a:lstStyle/>
          <a:p>
            <a:pPr algn="ctr"/>
            <a:r>
              <a:rPr lang="en-US" sz="2400" b="1" cap="all" dirty="0"/>
              <a:t>SUPPORT FROM the FACULTY</a:t>
            </a:r>
            <a:endParaRPr lang="en-GB" sz="2400" b="1" cap="all" dirty="0"/>
          </a:p>
        </p:txBody>
      </p:sp>
      <p:sp>
        <p:nvSpPr>
          <p:cNvPr id="9" name="Rectangle 8">
            <a:extLst>
              <a:ext uri="{FF2B5EF4-FFF2-40B4-BE49-F238E27FC236}">
                <a16:creationId xmlns:a16="http://schemas.microsoft.com/office/drawing/2014/main" id="{9E286496-1788-FDFA-50BD-FEE380CD9FC3}"/>
              </a:ext>
            </a:extLst>
          </p:cNvPr>
          <p:cNvSpPr/>
          <p:nvPr/>
        </p:nvSpPr>
        <p:spPr>
          <a:xfrm>
            <a:off x="9477588" y="670560"/>
            <a:ext cx="2383085" cy="4196080"/>
          </a:xfrm>
          <a:prstGeom prst="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Specific requirements of the study program</a:t>
            </a:r>
            <a:endParaRPr lang="en-GB" dirty="0"/>
          </a:p>
        </p:txBody>
      </p:sp>
      <p:sp>
        <p:nvSpPr>
          <p:cNvPr id="10" name="TextBox 9">
            <a:extLst>
              <a:ext uri="{FF2B5EF4-FFF2-40B4-BE49-F238E27FC236}">
                <a16:creationId xmlns:a16="http://schemas.microsoft.com/office/drawing/2014/main" id="{D882C916-F9CE-CC27-A74B-06236DDBDE82}"/>
              </a:ext>
            </a:extLst>
          </p:cNvPr>
          <p:cNvSpPr txBox="1"/>
          <p:nvPr/>
        </p:nvSpPr>
        <p:spPr>
          <a:xfrm>
            <a:off x="255412" y="4956631"/>
            <a:ext cx="7301086" cy="678134"/>
          </a:xfrm>
          <a:prstGeom prst="rect">
            <a:avLst/>
          </a:prstGeom>
          <a:noFill/>
        </p:spPr>
        <p:txBody>
          <a:bodyPr wrap="square" rtlCol="0">
            <a:spAutoFit/>
          </a:bodyPr>
          <a:lstStyle/>
          <a:p>
            <a:pPr algn="ctr">
              <a:lnSpc>
                <a:spcPct val="110000"/>
              </a:lnSpc>
            </a:pPr>
            <a:r>
              <a:rPr lang="en-US" dirty="0"/>
              <a:t>Location</a:t>
            </a:r>
            <a:endParaRPr lang="lv-LV" dirty="0"/>
          </a:p>
          <a:p>
            <a:pPr algn="ctr">
              <a:lnSpc>
                <a:spcPct val="110000"/>
              </a:lnSpc>
            </a:pPr>
            <a:r>
              <a:rPr lang="lv-LV" i="1" dirty="0" err="1">
                <a:hlinkClick r:id="rId2"/>
              </a:rPr>
              <a:t>https</a:t>
            </a:r>
            <a:r>
              <a:rPr lang="lv-LV" i="1" dirty="0">
                <a:hlinkClick r:id="rId2"/>
              </a:rPr>
              <a:t>://www.rtu.lv/lv/ditf/studijas-ditf/noderigi-dokumenti-un-saites</a:t>
            </a:r>
            <a:endParaRPr lang="en-GB" i="1" dirty="0"/>
          </a:p>
        </p:txBody>
      </p:sp>
      <p:pic>
        <p:nvPicPr>
          <p:cNvPr id="2" name="Graphic 1" descr="Add with solid fill">
            <a:extLst>
              <a:ext uri="{FF2B5EF4-FFF2-40B4-BE49-F238E27FC236}">
                <a16:creationId xmlns:a16="http://schemas.microsoft.com/office/drawing/2014/main" id="{E4E227EB-AEEB-5FA2-6EC1-40BE3D0285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59137" y="2322149"/>
            <a:ext cx="914400" cy="914400"/>
          </a:xfrm>
          <a:prstGeom prst="rect">
            <a:avLst/>
          </a:prstGeom>
        </p:spPr>
      </p:pic>
      <p:sp>
        <p:nvSpPr>
          <p:cNvPr id="3" name="TextBox 2">
            <a:extLst>
              <a:ext uri="{FF2B5EF4-FFF2-40B4-BE49-F238E27FC236}">
                <a16:creationId xmlns:a16="http://schemas.microsoft.com/office/drawing/2014/main" id="{1022A41C-9CF9-4E38-1947-1F50CCB69224}"/>
              </a:ext>
            </a:extLst>
          </p:cNvPr>
          <p:cNvSpPr txBox="1"/>
          <p:nvPr/>
        </p:nvSpPr>
        <p:spPr>
          <a:xfrm>
            <a:off x="9477588" y="4940220"/>
            <a:ext cx="2383086" cy="982833"/>
          </a:xfrm>
          <a:prstGeom prst="rect">
            <a:avLst/>
          </a:prstGeom>
          <a:noFill/>
        </p:spPr>
        <p:txBody>
          <a:bodyPr wrap="square" rtlCol="0">
            <a:spAutoFit/>
          </a:bodyPr>
          <a:lstStyle/>
          <a:p>
            <a:pPr algn="ctr">
              <a:lnSpc>
                <a:spcPct val="110000"/>
              </a:lnSpc>
            </a:pPr>
            <a:r>
              <a:rPr lang="en-US" dirty="0"/>
              <a:t>Look for</a:t>
            </a:r>
            <a:r>
              <a:rPr lang="lv-LV" dirty="0"/>
              <a:t> </a:t>
            </a:r>
            <a:r>
              <a:rPr lang="lv-LV" dirty="0" err="1"/>
              <a:t>the</a:t>
            </a:r>
            <a:r>
              <a:rPr lang="en-US" dirty="0"/>
              <a:t> e-study course “Computer Systems Thesis”</a:t>
            </a:r>
            <a:endParaRPr lang="lv-LV" dirty="0"/>
          </a:p>
        </p:txBody>
      </p:sp>
      <p:sp>
        <p:nvSpPr>
          <p:cNvPr id="12" name="TextBox 11">
            <a:extLst>
              <a:ext uri="{FF2B5EF4-FFF2-40B4-BE49-F238E27FC236}">
                <a16:creationId xmlns:a16="http://schemas.microsoft.com/office/drawing/2014/main" id="{B6763DAD-502C-D1F3-101E-981A757337AD}"/>
              </a:ext>
            </a:extLst>
          </p:cNvPr>
          <p:cNvSpPr txBox="1"/>
          <p:nvPr/>
        </p:nvSpPr>
        <p:spPr>
          <a:xfrm>
            <a:off x="2714412" y="5923053"/>
            <a:ext cx="9948862" cy="646331"/>
          </a:xfrm>
          <a:prstGeom prst="rect">
            <a:avLst/>
          </a:prstGeom>
          <a:noFill/>
        </p:spPr>
        <p:txBody>
          <a:bodyPr wrap="square">
            <a:spAutoFit/>
          </a:bodyPr>
          <a:lstStyle/>
          <a:p>
            <a:endParaRPr lang="en-US" dirty="0"/>
          </a:p>
          <a:p>
            <a:endParaRPr lang="en-US" dirty="0"/>
          </a:p>
        </p:txBody>
      </p:sp>
    </p:spTree>
    <p:extLst>
      <p:ext uri="{BB962C8B-B14F-4D97-AF65-F5344CB8AC3E}">
        <p14:creationId xmlns:p14="http://schemas.microsoft.com/office/powerpoint/2010/main" val="573357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98EAA25-E9D8-D0B3-8DBB-A6DB64EF3390}"/>
              </a:ext>
            </a:extLst>
          </p:cNvPr>
          <p:cNvSpPr>
            <a:spLocks noGrp="1"/>
          </p:cNvSpPr>
          <p:nvPr>
            <p:ph type="sldNum" sz="quarter" idx="4"/>
          </p:nvPr>
        </p:nvSpPr>
        <p:spPr/>
        <p:txBody>
          <a:bodyPr/>
          <a:lstStyle/>
          <a:p>
            <a:r>
              <a:rPr lang="en-US" dirty="0"/>
              <a:t>Riga Technical University</a:t>
            </a:r>
          </a:p>
        </p:txBody>
      </p:sp>
      <p:graphicFrame>
        <p:nvGraphicFramePr>
          <p:cNvPr id="5" name="Table 5">
            <a:extLst>
              <a:ext uri="{FF2B5EF4-FFF2-40B4-BE49-F238E27FC236}">
                <a16:creationId xmlns:a16="http://schemas.microsoft.com/office/drawing/2014/main" id="{F341C3C0-2E06-F085-0D5D-12B4869B7CBF}"/>
              </a:ext>
            </a:extLst>
          </p:cNvPr>
          <p:cNvGraphicFramePr>
            <a:graphicFrameLocks noGrp="1"/>
          </p:cNvGraphicFramePr>
          <p:nvPr>
            <p:extLst>
              <p:ext uri="{D42A27DB-BD31-4B8C-83A1-F6EECF244321}">
                <p14:modId xmlns:p14="http://schemas.microsoft.com/office/powerpoint/2010/main" val="3553213383"/>
              </p:ext>
            </p:extLst>
          </p:nvPr>
        </p:nvGraphicFramePr>
        <p:xfrm>
          <a:off x="0" y="0"/>
          <a:ext cx="12192000" cy="6187962"/>
        </p:xfrm>
        <a:graphic>
          <a:graphicData uri="http://schemas.openxmlformats.org/drawingml/2006/table">
            <a:tbl>
              <a:tblPr firstRow="1" bandRow="1">
                <a:tableStyleId>{5C22544A-7EE6-4342-B048-85BDC9FD1C3A}</a:tableStyleId>
              </a:tblPr>
              <a:tblGrid>
                <a:gridCol w="1491272">
                  <a:extLst>
                    <a:ext uri="{9D8B030D-6E8A-4147-A177-3AD203B41FA5}">
                      <a16:colId xmlns:a16="http://schemas.microsoft.com/office/drawing/2014/main" val="3663243349"/>
                    </a:ext>
                  </a:extLst>
                </a:gridCol>
                <a:gridCol w="8472535">
                  <a:extLst>
                    <a:ext uri="{9D8B030D-6E8A-4147-A177-3AD203B41FA5}">
                      <a16:colId xmlns:a16="http://schemas.microsoft.com/office/drawing/2014/main" val="522293858"/>
                    </a:ext>
                  </a:extLst>
                </a:gridCol>
                <a:gridCol w="2228193">
                  <a:extLst>
                    <a:ext uri="{9D8B030D-6E8A-4147-A177-3AD203B41FA5}">
                      <a16:colId xmlns:a16="http://schemas.microsoft.com/office/drawing/2014/main" val="991854154"/>
                    </a:ext>
                  </a:extLst>
                </a:gridCol>
              </a:tblGrid>
              <a:tr h="562542">
                <a:tc>
                  <a:txBody>
                    <a:bodyPr/>
                    <a:lstStyle/>
                    <a:p>
                      <a:pPr algn="ctr"/>
                      <a:r>
                        <a:rPr lang="lv-LV" dirty="0" err="1"/>
                        <a:t>Semest</a:t>
                      </a:r>
                      <a:r>
                        <a:rPr lang="en-US" dirty="0"/>
                        <a:t>er</a:t>
                      </a:r>
                      <a:endParaRPr lang="en-GB" dirty="0"/>
                    </a:p>
                  </a:txBody>
                  <a:tcPr/>
                </a:tc>
                <a:tc>
                  <a:txBody>
                    <a:bodyPr/>
                    <a:lstStyle/>
                    <a:p>
                      <a:pPr algn="ctr"/>
                      <a:r>
                        <a:rPr lang="en-US" dirty="0"/>
                        <a:t>Activity</a:t>
                      </a:r>
                      <a:endParaRPr lang="en-GB" dirty="0"/>
                    </a:p>
                  </a:txBody>
                  <a:tcPr/>
                </a:tc>
                <a:tc>
                  <a:txBody>
                    <a:bodyPr/>
                    <a:lstStyle/>
                    <a:p>
                      <a:pPr algn="ctr"/>
                      <a:r>
                        <a:rPr lang="en-US" dirty="0"/>
                        <a:t>Deadline</a:t>
                      </a:r>
                      <a:endParaRPr lang="en-GB" dirty="0"/>
                    </a:p>
                  </a:txBody>
                  <a:tcPr/>
                </a:tc>
                <a:extLst>
                  <a:ext uri="{0D108BD9-81ED-4DB2-BD59-A6C34878D82A}">
                    <a16:rowId xmlns:a16="http://schemas.microsoft.com/office/drawing/2014/main" val="1768656661"/>
                  </a:ext>
                </a:extLst>
              </a:tr>
              <a:tr h="562542">
                <a:tc rowSpan="4">
                  <a:txBody>
                    <a:bodyPr/>
                    <a:lstStyle/>
                    <a:p>
                      <a:pPr algn="ctr"/>
                      <a:r>
                        <a:rPr lang="en-US" sz="2200" dirty="0">
                          <a:solidFill>
                            <a:schemeClr val="bg2"/>
                          </a:solidFill>
                        </a:rPr>
                        <a:t>5</a:t>
                      </a:r>
                      <a:r>
                        <a:rPr lang="en-US" sz="2200" baseline="30000" dirty="0">
                          <a:solidFill>
                            <a:schemeClr val="bg2"/>
                          </a:solidFill>
                        </a:rPr>
                        <a:t>th</a:t>
                      </a:r>
                      <a:endParaRPr lang="en-GB" sz="2200" baseline="30000" dirty="0">
                        <a:solidFill>
                          <a:schemeClr val="bg2"/>
                        </a:solidFill>
                      </a:endParaRPr>
                    </a:p>
                  </a:txBody>
                  <a:tcPr anchor="ctr">
                    <a:solidFill>
                      <a:schemeClr val="accent2"/>
                    </a:solidFill>
                  </a:tcPr>
                </a:tc>
                <a:tc>
                  <a:txBody>
                    <a:bodyPr/>
                    <a:lstStyle/>
                    <a:p>
                      <a:r>
                        <a:rPr lang="en-US" dirty="0"/>
                        <a:t>A seminar about research directions, topics and supervisors</a:t>
                      </a:r>
                      <a:endParaRPr lang="en-GB"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Week #6</a:t>
                      </a:r>
                      <a:endParaRPr lang="en-GB" dirty="0"/>
                    </a:p>
                  </a:txBody>
                  <a:tcPr anchor="ctr"/>
                </a:tc>
                <a:extLst>
                  <a:ext uri="{0D108BD9-81ED-4DB2-BD59-A6C34878D82A}">
                    <a16:rowId xmlns:a16="http://schemas.microsoft.com/office/drawing/2014/main" val="3767261383"/>
                  </a:ext>
                </a:extLst>
              </a:tr>
              <a:tr h="562542">
                <a:tc vMerge="1">
                  <a:txBody>
                    <a:bodyPr/>
                    <a:lstStyle/>
                    <a:p>
                      <a:endParaRPr lang="en-GB" dirty="0"/>
                    </a:p>
                  </a:txBody>
                  <a:tcPr/>
                </a:tc>
                <a:tc>
                  <a:txBody>
                    <a:bodyPr/>
                    <a:lstStyle/>
                    <a:p>
                      <a:r>
                        <a:rPr lang="en-US" dirty="0"/>
                        <a:t>Selection of a bachelor thesis topic and supervisor, issue of </a:t>
                      </a:r>
                      <a:r>
                        <a:rPr lang="lv-LV" dirty="0" err="1"/>
                        <a:t>the</a:t>
                      </a:r>
                      <a:r>
                        <a:rPr lang="lv-LV" dirty="0"/>
                        <a:t> </a:t>
                      </a:r>
                      <a:r>
                        <a:rPr lang="en-US" dirty="0"/>
                        <a:t>task statement</a:t>
                      </a:r>
                      <a:endParaRPr lang="en-GB" dirty="0"/>
                    </a:p>
                  </a:txBody>
                  <a:tcPr anchor="ctr"/>
                </a:tc>
                <a:tc>
                  <a:txBody>
                    <a:bodyPr/>
                    <a:lstStyle/>
                    <a:p>
                      <a:r>
                        <a:rPr lang="en-US" dirty="0"/>
                        <a:t>Week #10 Monday</a:t>
                      </a:r>
                      <a:endParaRPr lang="en-GB" dirty="0"/>
                    </a:p>
                  </a:txBody>
                  <a:tcPr anchor="ctr"/>
                </a:tc>
                <a:extLst>
                  <a:ext uri="{0D108BD9-81ED-4DB2-BD59-A6C34878D82A}">
                    <a16:rowId xmlns:a16="http://schemas.microsoft.com/office/drawing/2014/main" val="1469901657"/>
                  </a:ext>
                </a:extLst>
              </a:tr>
              <a:tr h="562542">
                <a:tc vMerge="1">
                  <a:txBody>
                    <a:bodyPr/>
                    <a:lstStyle/>
                    <a:p>
                      <a:endParaRPr lang="en-GB" dirty="0"/>
                    </a:p>
                  </a:txBody>
                  <a:tcPr/>
                </a:tc>
                <a:tc>
                  <a:txBody>
                    <a:bodyPr/>
                    <a:lstStyle/>
                    <a:p>
                      <a:r>
                        <a:rPr lang="en-US" dirty="0"/>
                        <a:t>A seminar on starting the bachelor thesis development</a:t>
                      </a:r>
                      <a:endParaRPr lang="en-GB" dirty="0"/>
                    </a:p>
                  </a:txBody>
                  <a:tcPr anchor="ctr"/>
                </a:tc>
                <a:tc>
                  <a:txBody>
                    <a:bodyPr/>
                    <a:lstStyle/>
                    <a:p>
                      <a:r>
                        <a:rPr lang="en-US" sz="1800" kern="1200" dirty="0">
                          <a:solidFill>
                            <a:schemeClr val="dk1"/>
                          </a:solidFill>
                          <a:effectLst/>
                          <a:latin typeface="+mn-lt"/>
                          <a:ea typeface="+mn-ea"/>
                          <a:cs typeface="+mn-cs"/>
                        </a:rPr>
                        <a:t>Week #13</a:t>
                      </a:r>
                      <a:endParaRPr lang="en-GB" dirty="0"/>
                    </a:p>
                  </a:txBody>
                  <a:tcPr anchor="ctr"/>
                </a:tc>
                <a:extLst>
                  <a:ext uri="{0D108BD9-81ED-4DB2-BD59-A6C34878D82A}">
                    <a16:rowId xmlns:a16="http://schemas.microsoft.com/office/drawing/2014/main" val="1500897375"/>
                  </a:ext>
                </a:extLst>
              </a:tr>
              <a:tr h="562542">
                <a:tc vMerge="1">
                  <a:txBody>
                    <a:bodyPr/>
                    <a:lstStyle/>
                    <a:p>
                      <a:endParaRPr lang="en-GB" dirty="0"/>
                    </a:p>
                  </a:txBody>
                  <a:tcPr/>
                </a:tc>
                <a:tc>
                  <a:txBody>
                    <a:bodyPr/>
                    <a:lstStyle/>
                    <a:p>
                      <a:r>
                        <a:rPr lang="lv-LV" dirty="0" err="1"/>
                        <a:t>Passing</a:t>
                      </a:r>
                      <a:r>
                        <a:rPr lang="lv-LV" dirty="0"/>
                        <a:t> </a:t>
                      </a:r>
                      <a:r>
                        <a:rPr lang="lv-LV" dirty="0" err="1"/>
                        <a:t>the</a:t>
                      </a:r>
                      <a:r>
                        <a:rPr lang="lv-LV" dirty="0"/>
                        <a:t> </a:t>
                      </a:r>
                      <a:r>
                        <a:rPr lang="en-US" dirty="0"/>
                        <a:t>bachelor thesis development in the 5</a:t>
                      </a:r>
                      <a:r>
                        <a:rPr lang="en-US" baseline="30000" dirty="0"/>
                        <a:t>th</a:t>
                      </a:r>
                      <a:r>
                        <a:rPr lang="en-US" dirty="0"/>
                        <a:t> semester</a:t>
                      </a:r>
                      <a:endParaRPr lang="en-GB" dirty="0"/>
                    </a:p>
                  </a:txBody>
                  <a:tcPr anchor="ctr"/>
                </a:tc>
                <a:tc>
                  <a:txBody>
                    <a:bodyPr/>
                    <a:lstStyle/>
                    <a:p>
                      <a:r>
                        <a:rPr lang="en-US" sz="1800" kern="1200" dirty="0">
                          <a:solidFill>
                            <a:schemeClr val="dk1"/>
                          </a:solidFill>
                          <a:effectLst/>
                          <a:latin typeface="+mn-lt"/>
                          <a:ea typeface="+mn-ea"/>
                          <a:cs typeface="+mn-cs"/>
                        </a:rPr>
                        <a:t>Week #20</a:t>
                      </a:r>
                      <a:endParaRPr lang="en-GB" dirty="0"/>
                    </a:p>
                  </a:txBody>
                  <a:tcPr anchor="ctr"/>
                </a:tc>
                <a:extLst>
                  <a:ext uri="{0D108BD9-81ED-4DB2-BD59-A6C34878D82A}">
                    <a16:rowId xmlns:a16="http://schemas.microsoft.com/office/drawing/2014/main" val="4276891557"/>
                  </a:ext>
                </a:extLst>
              </a:tr>
              <a:tr h="562542">
                <a:tc rowSpan="6">
                  <a:txBody>
                    <a:bodyPr/>
                    <a:lstStyle/>
                    <a:p>
                      <a:pPr algn="ctr"/>
                      <a:r>
                        <a:rPr lang="en-US" sz="2200" dirty="0">
                          <a:solidFill>
                            <a:schemeClr val="bg2"/>
                          </a:solidFill>
                        </a:rPr>
                        <a:t>6</a:t>
                      </a:r>
                      <a:r>
                        <a:rPr lang="en-US" sz="2200" baseline="30000" dirty="0">
                          <a:solidFill>
                            <a:schemeClr val="bg2"/>
                          </a:solidFill>
                        </a:rPr>
                        <a:t>th</a:t>
                      </a:r>
                      <a:endParaRPr lang="en-GB" sz="2200" baseline="30000" dirty="0">
                        <a:solidFill>
                          <a:schemeClr val="bg2"/>
                        </a:solidFill>
                      </a:endParaRPr>
                    </a:p>
                  </a:txBody>
                  <a:tcPr anchor="ctr">
                    <a:solidFill>
                      <a:schemeClr val="accent3"/>
                    </a:solidFill>
                  </a:tcPr>
                </a:tc>
                <a:tc>
                  <a:txBody>
                    <a:bodyPr/>
                    <a:lstStyle/>
                    <a:p>
                      <a:r>
                        <a:rPr lang="en-US" dirty="0"/>
                        <a:t>A seminar about general aspects of bachelor thesis development</a:t>
                      </a:r>
                      <a:endParaRPr lang="en-GB"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Week #2</a:t>
                      </a:r>
                      <a:endParaRPr lang="en-GB" sz="18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1416564151"/>
                  </a:ext>
                </a:extLst>
              </a:tr>
              <a:tr h="562542">
                <a:tc vMerge="1">
                  <a:txBody>
                    <a:bodyPr/>
                    <a:lstStyle/>
                    <a:p>
                      <a:endParaRPr lang="en-GB" dirty="0"/>
                    </a:p>
                  </a:txBody>
                  <a:tcPr/>
                </a:tc>
                <a:tc>
                  <a:txBody>
                    <a:bodyPr/>
                    <a:lstStyle/>
                    <a:p>
                      <a:pPr marL="0" algn="l" defTabSz="457200" rtl="0" eaLnBrk="1" latinLnBrk="0" hangingPunct="1"/>
                      <a:r>
                        <a:rPr lang="en-US" sz="1800" kern="1200" dirty="0">
                          <a:solidFill>
                            <a:schemeClr val="dk1"/>
                          </a:solidFill>
                          <a:latin typeface="+mn-lt"/>
                          <a:ea typeface="+mn-ea"/>
                          <a:cs typeface="+mn-cs"/>
                        </a:rPr>
                        <a:t>Progress report </a:t>
                      </a:r>
                      <a:endParaRPr lang="en-GB" sz="1800" kern="1200" dirty="0">
                        <a:solidFill>
                          <a:schemeClr val="dk1"/>
                        </a:solidFill>
                        <a:latin typeface="+mn-lt"/>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Week #</a:t>
                      </a:r>
                      <a:r>
                        <a:rPr lang="lv-LV" sz="1800" kern="1200" dirty="0">
                          <a:solidFill>
                            <a:schemeClr val="dk1"/>
                          </a:solidFill>
                          <a:latin typeface="+mn-lt"/>
                          <a:ea typeface="+mn-ea"/>
                          <a:cs typeface="+mn-cs"/>
                        </a:rPr>
                        <a:t>9</a:t>
                      </a:r>
                      <a:endParaRPr lang="en-GB" sz="1800" kern="1200" dirty="0">
                        <a:solidFill>
                          <a:schemeClr val="dk1"/>
                        </a:solidFill>
                        <a:latin typeface="+mn-lt"/>
                        <a:ea typeface="+mn-ea"/>
                        <a:cs typeface="+mn-cs"/>
                      </a:endParaRPr>
                    </a:p>
                  </a:txBody>
                  <a:tcPr anchor="ctr"/>
                </a:tc>
                <a:extLst>
                  <a:ext uri="{0D108BD9-81ED-4DB2-BD59-A6C34878D82A}">
                    <a16:rowId xmlns:a16="http://schemas.microsoft.com/office/drawing/2014/main" val="1785001849"/>
                  </a:ext>
                </a:extLst>
              </a:tr>
              <a:tr h="562542">
                <a:tc vMerge="1">
                  <a:txBody>
                    <a:bodyPr/>
                    <a:lstStyle/>
                    <a:p>
                      <a:endParaRPr lang="en-GB" dirty="0"/>
                    </a:p>
                  </a:txBody>
                  <a:tcPr/>
                </a:tc>
                <a:tc>
                  <a:txBody>
                    <a:bodyPr/>
                    <a:lstStyle/>
                    <a:p>
                      <a:r>
                        <a:rPr lang="en-US" dirty="0"/>
                        <a:t>Bachelor thesis pre-</a:t>
                      </a:r>
                      <a:r>
                        <a:rPr lang="en-US" dirty="0" err="1"/>
                        <a:t>defence</a:t>
                      </a:r>
                      <a:endParaRPr lang="en-GB" dirty="0"/>
                    </a:p>
                  </a:txBody>
                  <a:tcPr anchor="ctr"/>
                </a:tc>
                <a:tc>
                  <a:txBody>
                    <a:bodyPr/>
                    <a:lstStyle/>
                    <a:p>
                      <a:pPr algn="l">
                        <a:lnSpc>
                          <a:spcPct val="107000"/>
                        </a:lnSpc>
                      </a:pPr>
                      <a:r>
                        <a:rPr lang="en-US" sz="1800" dirty="0">
                          <a:solidFill>
                            <a:schemeClr val="accent1"/>
                          </a:solidFill>
                          <a:effectLst/>
                          <a:latin typeface="+mn-lt"/>
                          <a:ea typeface="Calibri" panose="020F0502020204030204" pitchFamily="34" charset="0"/>
                          <a:cs typeface="Times New Roman" panose="02020603050405020304" pitchFamily="18" charset="0"/>
                        </a:rPr>
                        <a:t>Week #12</a:t>
                      </a:r>
                      <a:endParaRPr lang="en-GB" sz="1800" dirty="0">
                        <a:solidFill>
                          <a:schemeClr val="accent1"/>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9270664"/>
                  </a:ext>
                </a:extLst>
              </a:tr>
              <a:tr h="562542">
                <a:tc vMerge="1">
                  <a:txBody>
                    <a:bodyPr/>
                    <a:lstStyle/>
                    <a:p>
                      <a:endParaRPr lang="en-GB" dirty="0"/>
                    </a:p>
                  </a:txBody>
                  <a:tcPr/>
                </a:tc>
                <a:tc>
                  <a:txBody>
                    <a:bodyPr/>
                    <a:lstStyle/>
                    <a:p>
                      <a:r>
                        <a:rPr lang="en-US" dirty="0"/>
                        <a:t>A seminar about bachelor thesis submission and </a:t>
                      </a:r>
                      <a:r>
                        <a:rPr lang="en-US" dirty="0" err="1"/>
                        <a:t>defence</a:t>
                      </a:r>
                      <a:endParaRPr lang="en-GB" dirty="0"/>
                    </a:p>
                  </a:txBody>
                  <a:tcPr anchor="ctr"/>
                </a:tc>
                <a:tc>
                  <a:txBody>
                    <a:bodyPr/>
                    <a:lstStyle/>
                    <a:p>
                      <a:r>
                        <a:rPr lang="en-US" sz="1800" kern="1200" dirty="0">
                          <a:solidFill>
                            <a:schemeClr val="dk1"/>
                          </a:solidFill>
                          <a:effectLst/>
                          <a:latin typeface="+mn-lt"/>
                          <a:ea typeface="+mn-ea"/>
                          <a:cs typeface="+mn-cs"/>
                        </a:rPr>
                        <a:t>Week #13</a:t>
                      </a:r>
                      <a:endParaRPr lang="en-GB" dirty="0"/>
                    </a:p>
                  </a:txBody>
                  <a:tcPr anchor="ctr"/>
                </a:tc>
                <a:extLst>
                  <a:ext uri="{0D108BD9-81ED-4DB2-BD59-A6C34878D82A}">
                    <a16:rowId xmlns:a16="http://schemas.microsoft.com/office/drawing/2014/main" val="604813129"/>
                  </a:ext>
                </a:extLst>
              </a:tr>
              <a:tr h="562542">
                <a:tc vMerge="1">
                  <a:txBody>
                    <a:bodyPr/>
                    <a:lstStyle/>
                    <a:p>
                      <a:endParaRPr lang="en-GB" dirty="0"/>
                    </a:p>
                  </a:txBody>
                  <a:tcPr/>
                </a:tc>
                <a:tc>
                  <a:txBody>
                    <a:bodyPr/>
                    <a:lstStyle/>
                    <a:p>
                      <a:r>
                        <a:rPr lang="en-US" dirty="0"/>
                        <a:t>Submission of the bachelor thesis</a:t>
                      </a:r>
                      <a:endParaRPr lang="en-GB" dirty="0"/>
                    </a:p>
                  </a:txBody>
                  <a:tcPr anchor="ctr"/>
                </a:tc>
                <a:tc>
                  <a:txBody>
                    <a:bodyPr/>
                    <a:lstStyle/>
                    <a:p>
                      <a:r>
                        <a:rPr lang="en-US" sz="1800" kern="1200" dirty="0">
                          <a:solidFill>
                            <a:schemeClr val="dk1"/>
                          </a:solidFill>
                          <a:effectLst/>
                          <a:latin typeface="+mn-lt"/>
                          <a:ea typeface="+mn-ea"/>
                          <a:cs typeface="+mn-cs"/>
                        </a:rPr>
                        <a:t>Week #17 </a:t>
                      </a:r>
                      <a:r>
                        <a:rPr lang="lv-LV" sz="1800" kern="1200" dirty="0" err="1">
                          <a:solidFill>
                            <a:schemeClr val="dk1"/>
                          </a:solidFill>
                          <a:effectLst/>
                          <a:latin typeface="+mn-lt"/>
                          <a:ea typeface="+mn-ea"/>
                          <a:cs typeface="+mn-cs"/>
                        </a:rPr>
                        <a:t>Tuesday</a:t>
                      </a:r>
                      <a:endParaRPr lang="en-GB" dirty="0"/>
                    </a:p>
                  </a:txBody>
                  <a:tcPr anchor="ctr"/>
                </a:tc>
                <a:extLst>
                  <a:ext uri="{0D108BD9-81ED-4DB2-BD59-A6C34878D82A}">
                    <a16:rowId xmlns:a16="http://schemas.microsoft.com/office/drawing/2014/main" val="2646452231"/>
                  </a:ext>
                </a:extLst>
              </a:tr>
              <a:tr h="562542">
                <a:tc vMerge="1">
                  <a:txBody>
                    <a:bodyPr/>
                    <a:lstStyle/>
                    <a:p>
                      <a:endParaRPr lang="en-GB" dirty="0"/>
                    </a:p>
                  </a:txBody>
                  <a:tcPr/>
                </a:tc>
                <a:tc>
                  <a:txBody>
                    <a:bodyPr/>
                    <a:lstStyle/>
                    <a:p>
                      <a:r>
                        <a:rPr lang="en-US" dirty="0" err="1"/>
                        <a:t>Defence</a:t>
                      </a:r>
                      <a:r>
                        <a:rPr lang="en-US" dirty="0"/>
                        <a:t> of the bachelor thesis</a:t>
                      </a:r>
                      <a:endParaRPr lang="en-GB" dirty="0"/>
                    </a:p>
                  </a:txBody>
                  <a:tcPr anchor="ctr"/>
                </a:tc>
                <a:tc>
                  <a:txBody>
                    <a:bodyPr/>
                    <a:lstStyle/>
                    <a:p>
                      <a:r>
                        <a:rPr lang="en-US" sz="1800" kern="1200" dirty="0">
                          <a:solidFill>
                            <a:schemeClr val="dk1"/>
                          </a:solidFill>
                          <a:effectLst/>
                          <a:latin typeface="+mn-lt"/>
                          <a:ea typeface="+mn-ea"/>
                          <a:cs typeface="+mn-cs"/>
                        </a:rPr>
                        <a:t>Week #19</a:t>
                      </a:r>
                      <a:endParaRPr lang="en-GB" dirty="0"/>
                    </a:p>
                  </a:txBody>
                  <a:tcPr anchor="ctr"/>
                </a:tc>
                <a:extLst>
                  <a:ext uri="{0D108BD9-81ED-4DB2-BD59-A6C34878D82A}">
                    <a16:rowId xmlns:a16="http://schemas.microsoft.com/office/drawing/2014/main" val="3183195153"/>
                  </a:ext>
                </a:extLst>
              </a:tr>
            </a:tbl>
          </a:graphicData>
        </a:graphic>
      </p:graphicFrame>
    </p:spTree>
    <p:extLst>
      <p:ext uri="{BB962C8B-B14F-4D97-AF65-F5344CB8AC3E}">
        <p14:creationId xmlns:p14="http://schemas.microsoft.com/office/powerpoint/2010/main" val="3176733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05BB1D2-5D9F-85BD-A04D-7FE292BDCE1E}"/>
              </a:ext>
            </a:extLst>
          </p:cNvPr>
          <p:cNvSpPr>
            <a:spLocks noGrp="1"/>
          </p:cNvSpPr>
          <p:nvPr>
            <p:ph type="sldNum" sz="quarter" idx="4"/>
          </p:nvPr>
        </p:nvSpPr>
        <p:spPr/>
        <p:txBody>
          <a:bodyPr/>
          <a:lstStyle/>
          <a:p>
            <a:r>
              <a:rPr lang="en-US" dirty="0"/>
              <a:t>Riga Technical University</a:t>
            </a:r>
          </a:p>
        </p:txBody>
      </p:sp>
      <p:graphicFrame>
        <p:nvGraphicFramePr>
          <p:cNvPr id="5" name="Diagram 4">
            <a:extLst>
              <a:ext uri="{FF2B5EF4-FFF2-40B4-BE49-F238E27FC236}">
                <a16:creationId xmlns:a16="http://schemas.microsoft.com/office/drawing/2014/main" id="{FDA79A94-3F25-C48A-F46D-4E4D89E79A59}"/>
              </a:ext>
            </a:extLst>
          </p:cNvPr>
          <p:cNvGraphicFramePr/>
          <p:nvPr>
            <p:extLst>
              <p:ext uri="{D42A27DB-BD31-4B8C-83A1-F6EECF244321}">
                <p14:modId xmlns:p14="http://schemas.microsoft.com/office/powerpoint/2010/main" val="2216853757"/>
              </p:ext>
            </p:extLst>
          </p:nvPr>
        </p:nvGraphicFramePr>
        <p:xfrm>
          <a:off x="3131254" y="605366"/>
          <a:ext cx="887589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68F89C88-11E8-D120-7EA7-77ABEE224F0D}"/>
              </a:ext>
            </a:extLst>
          </p:cNvPr>
          <p:cNvSpPr txBox="1"/>
          <p:nvPr/>
        </p:nvSpPr>
        <p:spPr>
          <a:xfrm>
            <a:off x="184855" y="1854905"/>
            <a:ext cx="2946400" cy="2862322"/>
          </a:xfrm>
          <a:prstGeom prst="rect">
            <a:avLst/>
          </a:prstGeom>
          <a:noFill/>
        </p:spPr>
        <p:txBody>
          <a:bodyPr wrap="square" rtlCol="0">
            <a:spAutoFit/>
          </a:bodyPr>
          <a:lstStyle/>
          <a:p>
            <a:pPr algn="ctr"/>
            <a:r>
              <a:rPr lang="en-US" sz="3600" dirty="0"/>
              <a:t>Success factors for bachelor thesis development</a:t>
            </a:r>
            <a:endParaRPr lang="en-GB" sz="3600" dirty="0"/>
          </a:p>
        </p:txBody>
      </p:sp>
    </p:spTree>
    <p:extLst>
      <p:ext uri="{BB962C8B-B14F-4D97-AF65-F5344CB8AC3E}">
        <p14:creationId xmlns:p14="http://schemas.microsoft.com/office/powerpoint/2010/main" val="1841714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1DDA1F-6D42-2074-71B8-5346C9963ADD}"/>
              </a:ext>
            </a:extLst>
          </p:cNvPr>
          <p:cNvSpPr>
            <a:spLocks noGrp="1"/>
          </p:cNvSpPr>
          <p:nvPr>
            <p:ph type="sldNum" sz="quarter" idx="4"/>
          </p:nvPr>
        </p:nvSpPr>
        <p:spPr/>
        <p:txBody>
          <a:bodyPr/>
          <a:lstStyle/>
          <a:p>
            <a:r>
              <a:rPr lang="en-US" dirty="0"/>
              <a:t>Riga Technical University</a:t>
            </a:r>
          </a:p>
        </p:txBody>
      </p:sp>
      <p:graphicFrame>
        <p:nvGraphicFramePr>
          <p:cNvPr id="5" name="Diagram 4">
            <a:extLst>
              <a:ext uri="{FF2B5EF4-FFF2-40B4-BE49-F238E27FC236}">
                <a16:creationId xmlns:a16="http://schemas.microsoft.com/office/drawing/2014/main" id="{ED8D01AE-4DE7-5BA5-CE2B-CD6C73611F5B}"/>
              </a:ext>
            </a:extLst>
          </p:cNvPr>
          <p:cNvGraphicFramePr/>
          <p:nvPr>
            <p:extLst>
              <p:ext uri="{D42A27DB-BD31-4B8C-83A1-F6EECF244321}">
                <p14:modId xmlns:p14="http://schemas.microsoft.com/office/powerpoint/2010/main" val="97657124"/>
              </p:ext>
            </p:extLst>
          </p:nvPr>
        </p:nvGraphicFramePr>
        <p:xfrm>
          <a:off x="1346200" y="132860"/>
          <a:ext cx="90297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CBAD59A4-8C24-2B8D-FF9B-442C634698D7}"/>
              </a:ext>
            </a:extLst>
          </p:cNvPr>
          <p:cNvSpPr txBox="1"/>
          <p:nvPr/>
        </p:nvSpPr>
        <p:spPr>
          <a:xfrm>
            <a:off x="609599" y="4273120"/>
            <a:ext cx="2265681" cy="769441"/>
          </a:xfrm>
          <a:prstGeom prst="rect">
            <a:avLst/>
          </a:prstGeom>
          <a:noFill/>
        </p:spPr>
        <p:txBody>
          <a:bodyPr wrap="square" rtlCol="0">
            <a:spAutoFit/>
          </a:bodyPr>
          <a:lstStyle/>
          <a:p>
            <a:r>
              <a:rPr lang="en-US" sz="2200" dirty="0">
                <a:solidFill>
                  <a:srgbClr val="FF0000"/>
                </a:solidFill>
              </a:rPr>
              <a:t>Deadline</a:t>
            </a:r>
            <a:r>
              <a:rPr lang="lv-LV" sz="2200" dirty="0">
                <a:solidFill>
                  <a:srgbClr val="FF0000"/>
                </a:solidFill>
              </a:rPr>
              <a:t>:</a:t>
            </a:r>
          </a:p>
          <a:p>
            <a:r>
              <a:rPr lang="en-US" sz="2200" dirty="0">
                <a:solidFill>
                  <a:srgbClr val="FF0000"/>
                </a:solidFill>
              </a:rPr>
              <a:t>Week #6</a:t>
            </a:r>
            <a:endParaRPr lang="en-GB" sz="2200" dirty="0">
              <a:solidFill>
                <a:srgbClr val="FF0000"/>
              </a:solidFill>
            </a:endParaRPr>
          </a:p>
        </p:txBody>
      </p:sp>
      <p:sp>
        <p:nvSpPr>
          <p:cNvPr id="8" name="TextBox 7">
            <a:extLst>
              <a:ext uri="{FF2B5EF4-FFF2-40B4-BE49-F238E27FC236}">
                <a16:creationId xmlns:a16="http://schemas.microsoft.com/office/drawing/2014/main" id="{7A4E45C4-9FC1-02A5-0825-767C18EA62C5}"/>
              </a:ext>
            </a:extLst>
          </p:cNvPr>
          <p:cNvSpPr txBox="1"/>
          <p:nvPr/>
        </p:nvSpPr>
        <p:spPr>
          <a:xfrm>
            <a:off x="4981575" y="4149085"/>
            <a:ext cx="1990725" cy="1754326"/>
          </a:xfrm>
          <a:prstGeom prst="rect">
            <a:avLst/>
          </a:prstGeom>
          <a:noFill/>
        </p:spPr>
        <p:txBody>
          <a:bodyPr wrap="square">
            <a:spAutoFit/>
          </a:bodyPr>
          <a:lstStyle/>
          <a:p>
            <a:r>
              <a:rPr lang="en-US" i="1" dirty="0"/>
              <a:t>To clarify:</a:t>
            </a:r>
          </a:p>
          <a:p>
            <a:pPr marL="285750" indent="-285750">
              <a:buFont typeface="Wingdings" panose="05000000000000000000" pitchFamily="2" charset="2"/>
              <a:buChar char="ü"/>
            </a:pPr>
            <a:r>
              <a:rPr lang="en-US" i="1" dirty="0"/>
              <a:t>Is the topic still available?</a:t>
            </a:r>
          </a:p>
          <a:p>
            <a:pPr marL="285750" indent="-285750">
              <a:buFont typeface="Wingdings" panose="05000000000000000000" pitchFamily="2" charset="2"/>
              <a:buChar char="ü"/>
            </a:pPr>
            <a:r>
              <a:rPr lang="en-US" i="1" dirty="0"/>
              <a:t>What needs to be done </a:t>
            </a:r>
            <a:r>
              <a:rPr lang="lv-LV" i="1" dirty="0"/>
              <a:t>o</a:t>
            </a:r>
            <a:r>
              <a:rPr lang="en-US" i="1" dirty="0"/>
              <a:t>n the topic?</a:t>
            </a:r>
            <a:endParaRPr lang="en-GB" i="1" dirty="0"/>
          </a:p>
        </p:txBody>
      </p:sp>
      <p:pic>
        <p:nvPicPr>
          <p:cNvPr id="11" name="Graphic 10" descr="Clock with solid fill">
            <a:extLst>
              <a:ext uri="{FF2B5EF4-FFF2-40B4-BE49-F238E27FC236}">
                <a16:creationId xmlns:a16="http://schemas.microsoft.com/office/drawing/2014/main" id="{A84FDA42-627A-D17B-35B5-226D4E5C2DE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594850" y="1068361"/>
            <a:ext cx="914400" cy="914400"/>
          </a:xfrm>
          <a:prstGeom prst="rect">
            <a:avLst/>
          </a:prstGeom>
        </p:spPr>
      </p:pic>
      <p:sp>
        <p:nvSpPr>
          <p:cNvPr id="12" name="TextBox 11">
            <a:extLst>
              <a:ext uri="{FF2B5EF4-FFF2-40B4-BE49-F238E27FC236}">
                <a16:creationId xmlns:a16="http://schemas.microsoft.com/office/drawing/2014/main" id="{C25F2572-9970-B470-93C4-BF0230565B81}"/>
              </a:ext>
            </a:extLst>
          </p:cNvPr>
          <p:cNvSpPr txBox="1"/>
          <p:nvPr/>
        </p:nvSpPr>
        <p:spPr>
          <a:xfrm>
            <a:off x="10375900" y="1068361"/>
            <a:ext cx="1727200" cy="1107996"/>
          </a:xfrm>
          <a:prstGeom prst="rect">
            <a:avLst/>
          </a:prstGeom>
          <a:noFill/>
        </p:spPr>
        <p:txBody>
          <a:bodyPr wrap="square">
            <a:spAutoFit/>
          </a:bodyPr>
          <a:lstStyle/>
          <a:p>
            <a:r>
              <a:rPr lang="en-US" sz="2200" dirty="0">
                <a:solidFill>
                  <a:srgbClr val="FF0000"/>
                </a:solidFill>
              </a:rPr>
              <a:t>Deadline</a:t>
            </a:r>
            <a:r>
              <a:rPr lang="lv-LV" sz="2200" dirty="0">
                <a:solidFill>
                  <a:srgbClr val="FF0000"/>
                </a:solidFill>
              </a:rPr>
              <a:t>:</a:t>
            </a:r>
          </a:p>
          <a:p>
            <a:r>
              <a:rPr lang="en-US" sz="2200" dirty="0">
                <a:solidFill>
                  <a:srgbClr val="FF0000"/>
                </a:solidFill>
              </a:rPr>
              <a:t>Week #10 Monday</a:t>
            </a:r>
            <a:endParaRPr lang="en-GB" sz="2200" dirty="0">
              <a:solidFill>
                <a:srgbClr val="FF0000"/>
              </a:solidFill>
            </a:endParaRPr>
          </a:p>
        </p:txBody>
      </p:sp>
      <p:pic>
        <p:nvPicPr>
          <p:cNvPr id="13" name="Graphic 12" descr="Clock with solid fill">
            <a:extLst>
              <a:ext uri="{FF2B5EF4-FFF2-40B4-BE49-F238E27FC236}">
                <a16:creationId xmlns:a16="http://schemas.microsoft.com/office/drawing/2014/main" id="{661D4130-6C12-7E4B-A0BA-AFBB5CA857B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57577" y="3429000"/>
            <a:ext cx="914400" cy="914400"/>
          </a:xfrm>
          <a:prstGeom prst="rect">
            <a:avLst/>
          </a:prstGeom>
        </p:spPr>
      </p:pic>
      <p:sp>
        <p:nvSpPr>
          <p:cNvPr id="7" name="Callout: Line with Accent Bar 6">
            <a:extLst>
              <a:ext uri="{FF2B5EF4-FFF2-40B4-BE49-F238E27FC236}">
                <a16:creationId xmlns:a16="http://schemas.microsoft.com/office/drawing/2014/main" id="{22F10A3E-BB97-376B-605B-EDE87957FBFC}"/>
              </a:ext>
            </a:extLst>
          </p:cNvPr>
          <p:cNvSpPr/>
          <p:nvPr/>
        </p:nvSpPr>
        <p:spPr>
          <a:xfrm>
            <a:off x="8813800" y="4149086"/>
            <a:ext cx="3289300" cy="2010578"/>
          </a:xfrm>
          <a:prstGeom prst="accentCallout1">
            <a:avLst>
              <a:gd name="adj1" fmla="val 18750"/>
              <a:gd name="adj2" fmla="val -8333"/>
              <a:gd name="adj3" fmla="val -12121"/>
              <a:gd name="adj4" fmla="val -25978"/>
            </a:avLst>
          </a:prstGeom>
          <a:solidFill>
            <a:schemeClr val="accent5">
              <a:lumMod val="40000"/>
              <a:lumOff val="6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Wingdings" panose="05000000000000000000" pitchFamily="2" charset="2"/>
              <a:buChar char="ü"/>
            </a:pPr>
            <a:r>
              <a:rPr lang="en-US" i="1" dirty="0">
                <a:solidFill>
                  <a:schemeClr val="tx1"/>
                </a:solidFill>
              </a:rPr>
              <a:t>Available at</a:t>
            </a:r>
            <a:r>
              <a:rPr lang="lv-LV" i="1" dirty="0">
                <a:solidFill>
                  <a:schemeClr val="tx1"/>
                </a:solidFill>
              </a:rPr>
              <a:t>: </a:t>
            </a:r>
            <a:r>
              <a:rPr lang="en-US" i="1" dirty="0">
                <a:solidFill>
                  <a:schemeClr val="tx1"/>
                </a:solidFill>
                <a:hlinkClick r:id="rId9"/>
              </a:rPr>
              <a:t>https://</a:t>
            </a:r>
            <a:r>
              <a:rPr lang="en-US" i="1" dirty="0" err="1">
                <a:solidFill>
                  <a:schemeClr val="tx1"/>
                </a:solidFill>
                <a:hlinkClick r:id="rId9"/>
              </a:rPr>
              <a:t>www.rtu.lv</a:t>
            </a:r>
            <a:r>
              <a:rPr lang="en-US" i="1" dirty="0">
                <a:solidFill>
                  <a:schemeClr val="tx1"/>
                </a:solidFill>
                <a:hlinkClick r:id="rId9"/>
              </a:rPr>
              <a:t>/lv/ditf/studijas-ditf/</a:t>
            </a:r>
            <a:r>
              <a:rPr lang="en-US" i="1" dirty="0" err="1">
                <a:solidFill>
                  <a:schemeClr val="tx1"/>
                </a:solidFill>
                <a:hlinkClick r:id="rId9"/>
              </a:rPr>
              <a:t>noderigi</a:t>
            </a:r>
            <a:r>
              <a:rPr lang="en-US" i="1" dirty="0">
                <a:solidFill>
                  <a:schemeClr val="tx1"/>
                </a:solidFill>
                <a:hlinkClick r:id="rId9"/>
              </a:rPr>
              <a:t>-</a:t>
            </a:r>
            <a:r>
              <a:rPr lang="en-US" i="1" dirty="0" err="1">
                <a:solidFill>
                  <a:schemeClr val="tx1"/>
                </a:solidFill>
                <a:hlinkClick r:id="rId9"/>
              </a:rPr>
              <a:t>dokumenti</a:t>
            </a:r>
            <a:r>
              <a:rPr lang="en-US" i="1" dirty="0">
                <a:solidFill>
                  <a:schemeClr val="tx1"/>
                </a:solidFill>
                <a:hlinkClick r:id="rId9"/>
              </a:rPr>
              <a:t>-un-</a:t>
            </a:r>
            <a:r>
              <a:rPr lang="en-US" i="1" dirty="0" err="1">
                <a:solidFill>
                  <a:schemeClr val="tx1"/>
                </a:solidFill>
                <a:hlinkClick r:id="rId9"/>
              </a:rPr>
              <a:t>saites</a:t>
            </a:r>
            <a:endParaRPr lang="lv-LV" i="1">
              <a:solidFill>
                <a:schemeClr val="tx1"/>
              </a:solidFill>
            </a:endParaRPr>
          </a:p>
          <a:p>
            <a:endParaRPr lang="lv-LV" i="1" dirty="0">
              <a:solidFill>
                <a:schemeClr val="tx1"/>
              </a:solidFill>
            </a:endParaRPr>
          </a:p>
          <a:p>
            <a:pPr marL="342900" indent="-342900">
              <a:buFont typeface="Wingdings" panose="05000000000000000000" pitchFamily="2" charset="2"/>
              <a:buChar char="ü"/>
            </a:pPr>
            <a:r>
              <a:rPr lang="en-US" i="1" dirty="0">
                <a:solidFill>
                  <a:schemeClr val="tx1"/>
                </a:solidFill>
              </a:rPr>
              <a:t>Get supervisor’s signature</a:t>
            </a:r>
            <a:endParaRPr lang="en-GB" dirty="0">
              <a:solidFill>
                <a:schemeClr val="tx1"/>
              </a:solidFill>
            </a:endParaRPr>
          </a:p>
        </p:txBody>
      </p:sp>
    </p:spTree>
    <p:extLst>
      <p:ext uri="{BB962C8B-B14F-4D97-AF65-F5344CB8AC3E}">
        <p14:creationId xmlns:p14="http://schemas.microsoft.com/office/powerpoint/2010/main" val="476859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5920" y="1307907"/>
            <a:ext cx="9570720" cy="1470025"/>
          </a:xfrm>
        </p:spPr>
        <p:txBody>
          <a:bodyPr/>
          <a:lstStyle/>
          <a:p>
            <a:r>
              <a:rPr lang="en-US" dirty="0"/>
              <a:t>Have a successful bachelor thesis development process!</a:t>
            </a:r>
          </a:p>
        </p:txBody>
      </p:sp>
      <p:sp>
        <p:nvSpPr>
          <p:cNvPr id="4" name="TextBox 3">
            <a:extLst>
              <a:ext uri="{FF2B5EF4-FFF2-40B4-BE49-F238E27FC236}">
                <a16:creationId xmlns:a16="http://schemas.microsoft.com/office/drawing/2014/main" id="{AF05E064-9094-0DF8-1214-15B397835EE5}"/>
              </a:ext>
            </a:extLst>
          </p:cNvPr>
          <p:cNvSpPr txBox="1"/>
          <p:nvPr/>
        </p:nvSpPr>
        <p:spPr>
          <a:xfrm>
            <a:off x="546100" y="3961032"/>
            <a:ext cx="9956800" cy="1287532"/>
          </a:xfrm>
          <a:prstGeom prst="rect">
            <a:avLst/>
          </a:prstGeom>
          <a:noFill/>
        </p:spPr>
        <p:txBody>
          <a:bodyPr wrap="square">
            <a:spAutoFit/>
          </a:bodyPr>
          <a:lstStyle/>
          <a:p>
            <a:pPr algn="ctr">
              <a:lnSpc>
                <a:spcPct val="150000"/>
              </a:lnSpc>
            </a:pPr>
            <a:r>
              <a:rPr lang="en-GB" dirty="0"/>
              <a:t>Curriculum Design and Testing Committee</a:t>
            </a:r>
            <a:endParaRPr lang="en-US" dirty="0"/>
          </a:p>
          <a:p>
            <a:pPr algn="ctr">
              <a:lnSpc>
                <a:spcPct val="150000"/>
              </a:lnSpc>
            </a:pPr>
            <a:r>
              <a:rPr lang="en-US" dirty="0"/>
              <a:t>Faculty of Computer Science and Information Technology</a:t>
            </a:r>
          </a:p>
          <a:p>
            <a:pPr algn="ctr">
              <a:lnSpc>
                <a:spcPct val="150000"/>
              </a:lnSpc>
            </a:pPr>
            <a:r>
              <a:rPr lang="en-US" dirty="0"/>
              <a:t>Riga Technical University</a:t>
            </a:r>
          </a:p>
        </p:txBody>
      </p:sp>
    </p:spTree>
    <p:extLst>
      <p:ext uri="{BB962C8B-B14F-4D97-AF65-F5344CB8AC3E}">
        <p14:creationId xmlns:p14="http://schemas.microsoft.com/office/powerpoint/2010/main" val="930393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dirty="0"/>
              <a:t>Riga Technical University</a:t>
            </a:r>
          </a:p>
        </p:txBody>
      </p:sp>
      <p:graphicFrame>
        <p:nvGraphicFramePr>
          <p:cNvPr id="5" name="Diagram 4">
            <a:extLst>
              <a:ext uri="{FF2B5EF4-FFF2-40B4-BE49-F238E27FC236}">
                <a16:creationId xmlns:a16="http://schemas.microsoft.com/office/drawing/2014/main" id="{2BAE6105-BB4B-1635-4D58-7BEFCAB2F079}"/>
              </a:ext>
            </a:extLst>
          </p:cNvPr>
          <p:cNvGraphicFramePr/>
          <p:nvPr>
            <p:extLst>
              <p:ext uri="{D42A27DB-BD31-4B8C-83A1-F6EECF244321}">
                <p14:modId xmlns:p14="http://schemas.microsoft.com/office/powerpoint/2010/main" val="4169317517"/>
              </p:ext>
            </p:extLst>
          </p:nvPr>
        </p:nvGraphicFramePr>
        <p:xfrm>
          <a:off x="5181600" y="102679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358A3EC1-ABAB-6D20-7E49-866B0153D46B}"/>
              </a:ext>
            </a:extLst>
          </p:cNvPr>
          <p:cNvSpPr txBox="1"/>
          <p:nvPr/>
        </p:nvSpPr>
        <p:spPr>
          <a:xfrm>
            <a:off x="322580" y="1025296"/>
            <a:ext cx="6179820" cy="4123436"/>
          </a:xfrm>
          <a:prstGeom prst="rect">
            <a:avLst/>
          </a:prstGeom>
          <a:noFill/>
        </p:spPr>
        <p:txBody>
          <a:bodyPr wrap="square">
            <a:spAutoFit/>
          </a:bodyPr>
          <a:lstStyle/>
          <a:p>
            <a:pPr marL="342900" indent="-342900">
              <a:lnSpc>
                <a:spcPct val="110000"/>
              </a:lnSpc>
              <a:buFont typeface="Wingdings" panose="05000000000000000000" pitchFamily="2" charset="2"/>
              <a:buChar char="ü"/>
            </a:pPr>
            <a:r>
              <a:rPr lang="en-US" sz="2400" dirty="0"/>
              <a:t>A </a:t>
            </a:r>
            <a:r>
              <a:rPr lang="en-US" sz="2400" b="1" dirty="0"/>
              <a:t>bachelor thesis</a:t>
            </a:r>
            <a:r>
              <a:rPr lang="en-US" sz="2400" dirty="0"/>
              <a:t> is a thesis developed by a student at the end of bachelor studies, which confirms the degree of achievement of the study outcomes defined in the study program</a:t>
            </a:r>
          </a:p>
          <a:p>
            <a:pPr marL="342900" indent="-342900">
              <a:lnSpc>
                <a:spcPct val="110000"/>
              </a:lnSpc>
              <a:buFont typeface="Wingdings" panose="05000000000000000000" pitchFamily="2" charset="2"/>
              <a:buChar char="ü"/>
            </a:pPr>
            <a:endParaRPr lang="lv-LV" sz="2400" dirty="0"/>
          </a:p>
          <a:p>
            <a:pPr marL="342900" indent="-342900">
              <a:lnSpc>
                <a:spcPct val="110000"/>
              </a:lnSpc>
              <a:buFont typeface="Wingdings" panose="05000000000000000000" pitchFamily="2" charset="2"/>
              <a:buChar char="ü"/>
            </a:pPr>
            <a:r>
              <a:rPr lang="lv-LV" sz="2400" dirty="0"/>
              <a:t>I</a:t>
            </a:r>
            <a:r>
              <a:rPr lang="en-US" sz="2400" dirty="0"/>
              <a:t>t is </a:t>
            </a:r>
            <a:r>
              <a:rPr lang="en-GB" sz="2400" dirty="0"/>
              <a:t>thus </a:t>
            </a:r>
            <a:r>
              <a:rPr lang="en-US" sz="2400" dirty="0"/>
              <a:t>developed in the final year of the bachelor studies and is publicly defended within a set deadline after the student has completed all study courses</a:t>
            </a:r>
            <a:endParaRPr lang="lv-LV" sz="2400" dirty="0"/>
          </a:p>
        </p:txBody>
      </p:sp>
      <p:sp>
        <p:nvSpPr>
          <p:cNvPr id="2" name="TextBox 1">
            <a:extLst>
              <a:ext uri="{FF2B5EF4-FFF2-40B4-BE49-F238E27FC236}">
                <a16:creationId xmlns:a16="http://schemas.microsoft.com/office/drawing/2014/main" id="{B552609D-59C1-D86D-4E95-FC7C17602B7D}"/>
              </a:ext>
            </a:extLst>
          </p:cNvPr>
          <p:cNvSpPr txBox="1"/>
          <p:nvPr/>
        </p:nvSpPr>
        <p:spPr>
          <a:xfrm>
            <a:off x="8325067" y="626686"/>
            <a:ext cx="1462754" cy="400110"/>
          </a:xfrm>
          <a:prstGeom prst="rect">
            <a:avLst/>
          </a:prstGeom>
          <a:noFill/>
        </p:spPr>
        <p:txBody>
          <a:bodyPr wrap="square" rtlCol="0">
            <a:spAutoFit/>
          </a:bodyPr>
          <a:lstStyle/>
          <a:p>
            <a:r>
              <a:rPr lang="en-US" sz="2000" b="1" dirty="0"/>
              <a:t>passed</a:t>
            </a:r>
            <a:endParaRPr lang="en-GB" sz="2000" b="1" dirty="0"/>
          </a:p>
        </p:txBody>
      </p:sp>
      <p:sp>
        <p:nvSpPr>
          <p:cNvPr id="3" name="TextBox 2">
            <a:extLst>
              <a:ext uri="{FF2B5EF4-FFF2-40B4-BE49-F238E27FC236}">
                <a16:creationId xmlns:a16="http://schemas.microsoft.com/office/drawing/2014/main" id="{7CBE61B9-AFBA-8DF0-6D9A-48370AA0C221}"/>
              </a:ext>
            </a:extLst>
          </p:cNvPr>
          <p:cNvSpPr txBox="1"/>
          <p:nvPr/>
        </p:nvSpPr>
        <p:spPr>
          <a:xfrm rot="20496213">
            <a:off x="6407263" y="972038"/>
            <a:ext cx="1748425" cy="400110"/>
          </a:xfrm>
          <a:prstGeom prst="rect">
            <a:avLst/>
          </a:prstGeom>
          <a:noFill/>
        </p:spPr>
        <p:txBody>
          <a:bodyPr wrap="square" rtlCol="0">
            <a:spAutoFit/>
          </a:bodyPr>
          <a:lstStyle/>
          <a:p>
            <a:r>
              <a:rPr lang="en-US" sz="2000" b="1" dirty="0"/>
              <a:t>Successfully</a:t>
            </a:r>
            <a:endParaRPr lang="en-GB" sz="2000" b="1" dirty="0"/>
          </a:p>
        </p:txBody>
      </p:sp>
      <p:sp>
        <p:nvSpPr>
          <p:cNvPr id="6" name="TextBox 5">
            <a:extLst>
              <a:ext uri="{FF2B5EF4-FFF2-40B4-BE49-F238E27FC236}">
                <a16:creationId xmlns:a16="http://schemas.microsoft.com/office/drawing/2014/main" id="{FB38F175-1252-FEF9-5BA4-C4B48D8EEC85}"/>
              </a:ext>
            </a:extLst>
          </p:cNvPr>
          <p:cNvSpPr txBox="1"/>
          <p:nvPr/>
        </p:nvSpPr>
        <p:spPr>
          <a:xfrm rot="384938">
            <a:off x="9470551" y="669804"/>
            <a:ext cx="1209040" cy="400110"/>
          </a:xfrm>
          <a:prstGeom prst="rect">
            <a:avLst/>
          </a:prstGeom>
          <a:noFill/>
        </p:spPr>
        <p:txBody>
          <a:bodyPr wrap="square" rtlCol="0">
            <a:spAutoFit/>
          </a:bodyPr>
          <a:lstStyle/>
          <a:p>
            <a:r>
              <a:rPr lang="lv-LV" sz="2000" b="1" dirty="0" err="1"/>
              <a:t>stud</a:t>
            </a:r>
            <a:r>
              <a:rPr lang="en-US" sz="2000" b="1" dirty="0"/>
              <a:t>y</a:t>
            </a:r>
            <a:endParaRPr lang="en-GB" sz="2000" b="1" dirty="0"/>
          </a:p>
        </p:txBody>
      </p:sp>
      <p:sp>
        <p:nvSpPr>
          <p:cNvPr id="8" name="TextBox 7">
            <a:extLst>
              <a:ext uri="{FF2B5EF4-FFF2-40B4-BE49-F238E27FC236}">
                <a16:creationId xmlns:a16="http://schemas.microsoft.com/office/drawing/2014/main" id="{4CE1F417-D205-C188-BBB6-53D31124E1DC}"/>
              </a:ext>
            </a:extLst>
          </p:cNvPr>
          <p:cNvSpPr txBox="1"/>
          <p:nvPr/>
        </p:nvSpPr>
        <p:spPr>
          <a:xfrm rot="1070988">
            <a:off x="10536922" y="929234"/>
            <a:ext cx="1209040" cy="400110"/>
          </a:xfrm>
          <a:prstGeom prst="rect">
            <a:avLst/>
          </a:prstGeom>
          <a:noFill/>
        </p:spPr>
        <p:txBody>
          <a:bodyPr wrap="square" rtlCol="0">
            <a:spAutoFit/>
          </a:bodyPr>
          <a:lstStyle/>
          <a:p>
            <a:r>
              <a:rPr lang="en-US" sz="2000" b="1" dirty="0"/>
              <a:t>courses</a:t>
            </a:r>
            <a:endParaRPr lang="en-GB" sz="2000" b="1" dirty="0"/>
          </a:p>
        </p:txBody>
      </p:sp>
    </p:spTree>
    <p:extLst>
      <p:ext uri="{BB962C8B-B14F-4D97-AF65-F5344CB8AC3E}">
        <p14:creationId xmlns:p14="http://schemas.microsoft.com/office/powerpoint/2010/main" val="169049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640F5B2-7B9E-016B-9EFA-7637035830D2}"/>
              </a:ext>
            </a:extLst>
          </p:cNvPr>
          <p:cNvSpPr>
            <a:spLocks noGrp="1"/>
          </p:cNvSpPr>
          <p:nvPr>
            <p:ph type="sldNum" sz="quarter" idx="4"/>
          </p:nvPr>
        </p:nvSpPr>
        <p:spPr/>
        <p:txBody>
          <a:bodyPr/>
          <a:lstStyle/>
          <a:p>
            <a:r>
              <a:rPr lang="en-US" dirty="0"/>
              <a:t>Riga Technical University</a:t>
            </a:r>
          </a:p>
        </p:txBody>
      </p:sp>
      <p:sp>
        <p:nvSpPr>
          <p:cNvPr id="10" name="TextBox 9">
            <a:extLst>
              <a:ext uri="{FF2B5EF4-FFF2-40B4-BE49-F238E27FC236}">
                <a16:creationId xmlns:a16="http://schemas.microsoft.com/office/drawing/2014/main" id="{C5960B62-160A-0D0D-50E0-1822D632C283}"/>
              </a:ext>
            </a:extLst>
          </p:cNvPr>
          <p:cNvSpPr txBox="1"/>
          <p:nvPr/>
        </p:nvSpPr>
        <p:spPr>
          <a:xfrm>
            <a:off x="609599" y="969917"/>
            <a:ext cx="10911841" cy="2217082"/>
          </a:xfrm>
          <a:prstGeom prst="rect">
            <a:avLst/>
          </a:prstGeom>
          <a:noFill/>
        </p:spPr>
        <p:txBody>
          <a:bodyPr wrap="square">
            <a:spAutoFit/>
          </a:bodyPr>
          <a:lstStyle/>
          <a:p>
            <a:pPr algn="ctr">
              <a:lnSpc>
                <a:spcPct val="110000"/>
              </a:lnSpc>
            </a:pPr>
            <a:r>
              <a:rPr lang="en-US" sz="3200" b="1" dirty="0"/>
              <a:t>A bachelor thesis</a:t>
            </a:r>
            <a:r>
              <a:rPr lang="en-US" sz="3200" dirty="0"/>
              <a:t> is a student’s original, logically completed written work with elements of scientific research on a trending topic chosen by the student in the field of information and communication technologies</a:t>
            </a:r>
            <a:endParaRPr lang="lv-LV" sz="3200" dirty="0"/>
          </a:p>
        </p:txBody>
      </p:sp>
      <p:pic>
        <p:nvPicPr>
          <p:cNvPr id="12" name="Graphic 11" descr="Storytelling with solid fill">
            <a:extLst>
              <a:ext uri="{FF2B5EF4-FFF2-40B4-BE49-F238E27FC236}">
                <a16:creationId xmlns:a16="http://schemas.microsoft.com/office/drawing/2014/main" id="{3CD51F4E-F2B7-E4F9-A2B2-9F32FE1BBE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683761" y="3692539"/>
            <a:ext cx="1828800" cy="1828800"/>
          </a:xfrm>
          <a:prstGeom prst="rect">
            <a:avLst/>
          </a:prstGeom>
        </p:spPr>
      </p:pic>
      <p:pic>
        <p:nvPicPr>
          <p:cNvPr id="14" name="Graphic 13" descr="Graduation cap with solid fill">
            <a:extLst>
              <a:ext uri="{FF2B5EF4-FFF2-40B4-BE49-F238E27FC236}">
                <a16:creationId xmlns:a16="http://schemas.microsoft.com/office/drawing/2014/main" id="{04039DA5-C374-86DC-BC2A-36D78022A7C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2960" y="4298461"/>
            <a:ext cx="1828800" cy="1828800"/>
          </a:xfrm>
          <a:prstGeom prst="rect">
            <a:avLst/>
          </a:prstGeom>
        </p:spPr>
      </p:pic>
      <p:sp>
        <p:nvSpPr>
          <p:cNvPr id="3" name="TextBox 2">
            <a:extLst>
              <a:ext uri="{FF2B5EF4-FFF2-40B4-BE49-F238E27FC236}">
                <a16:creationId xmlns:a16="http://schemas.microsoft.com/office/drawing/2014/main" id="{FF53AB22-18F6-C5C6-F196-894C68650C2A}"/>
              </a:ext>
            </a:extLst>
          </p:cNvPr>
          <p:cNvSpPr txBox="1"/>
          <p:nvPr/>
        </p:nvSpPr>
        <p:spPr>
          <a:xfrm>
            <a:off x="5008881" y="4475461"/>
            <a:ext cx="1087119" cy="769441"/>
          </a:xfrm>
          <a:prstGeom prst="rect">
            <a:avLst/>
          </a:prstGeom>
          <a:noFill/>
        </p:spPr>
        <p:txBody>
          <a:bodyPr wrap="square" rtlCol="0">
            <a:spAutoFit/>
          </a:bodyPr>
          <a:lstStyle/>
          <a:p>
            <a:pPr algn="ctr"/>
            <a:r>
              <a:rPr lang="en-US" sz="2200" dirty="0">
                <a:latin typeface="Blackadder ITC" panose="04020505051007020D02" pitchFamily="82" charset="0"/>
              </a:rPr>
              <a:t>Bachelor thesis</a:t>
            </a:r>
            <a:endParaRPr lang="en-GB" sz="2200" dirty="0">
              <a:latin typeface="Blackadder ITC" panose="04020505051007020D02" pitchFamily="82" charset="0"/>
            </a:endParaRPr>
          </a:p>
        </p:txBody>
      </p:sp>
    </p:spTree>
    <p:extLst>
      <p:ext uri="{BB962C8B-B14F-4D97-AF65-F5344CB8AC3E}">
        <p14:creationId xmlns:p14="http://schemas.microsoft.com/office/powerpoint/2010/main" val="2422958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Inhaltsplatzhalter 4">
            <a:extLst>
              <a:ext uri="{FF2B5EF4-FFF2-40B4-BE49-F238E27FC236}">
                <a16:creationId xmlns:a16="http://schemas.microsoft.com/office/drawing/2014/main" id="{885B166D-75C7-AF7B-732A-951DCCA5148B}"/>
              </a:ext>
            </a:extLst>
          </p:cNvPr>
          <p:cNvSpPr txBox="1">
            <a:spLocks/>
          </p:cNvSpPr>
          <p:nvPr/>
        </p:nvSpPr>
        <p:spPr>
          <a:xfrm>
            <a:off x="351873" y="290086"/>
            <a:ext cx="3560552" cy="5539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127" rtl="0" eaLnBrk="1" fontAlgn="auto" latinLnBrk="0" hangingPunct="1">
              <a:lnSpc>
                <a:spcPct val="100000"/>
              </a:lnSpc>
              <a:spcBef>
                <a:spcPts val="0"/>
              </a:spcBef>
              <a:spcAft>
                <a:spcPts val="1200"/>
              </a:spcAft>
              <a:buClrTx/>
              <a:buSzTx/>
              <a:buFont typeface="Wingdings" panose="05000000000000000000" pitchFamily="2" charset="2"/>
              <a:buNone/>
              <a:tabLst/>
              <a:defRPr/>
            </a:pPr>
            <a:r>
              <a:rPr lang="en-US" sz="1800" b="1" dirty="0">
                <a:solidFill>
                  <a:schemeClr val="accent4"/>
                </a:solidFill>
                <a:latin typeface="Arial"/>
              </a:rPr>
              <a:t>EVIDENCE OF ACHIEVED STUDY OUTCOMES</a:t>
            </a:r>
            <a:endParaRPr kumimoji="0" lang="en-US" sz="1800" b="0" i="0" u="none" strike="noStrike" kern="1200" cap="none" spc="0" normalizeH="0" baseline="0" noProof="0" dirty="0">
              <a:ln>
                <a:noFill/>
              </a:ln>
              <a:solidFill>
                <a:schemeClr val="accent4"/>
              </a:solidFill>
              <a:effectLst/>
              <a:uLnTx/>
              <a:uFillTx/>
              <a:latin typeface="Arial"/>
              <a:ea typeface="+mn-ea"/>
              <a:cs typeface="+mn-cs"/>
            </a:endParaRPr>
          </a:p>
        </p:txBody>
      </p:sp>
      <p:sp>
        <p:nvSpPr>
          <p:cNvPr id="36" name="Inhaltsplatzhalter 4">
            <a:extLst>
              <a:ext uri="{FF2B5EF4-FFF2-40B4-BE49-F238E27FC236}">
                <a16:creationId xmlns:a16="http://schemas.microsoft.com/office/drawing/2014/main" id="{A4D6DFEA-3953-5BC4-15BF-42F36B2C70AC}"/>
              </a:ext>
            </a:extLst>
          </p:cNvPr>
          <p:cNvSpPr txBox="1">
            <a:spLocks/>
          </p:cNvSpPr>
          <p:nvPr/>
        </p:nvSpPr>
        <p:spPr>
          <a:xfrm>
            <a:off x="132080" y="4218011"/>
            <a:ext cx="2710840" cy="5539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127" rtl="0" eaLnBrk="1" fontAlgn="auto" latinLnBrk="0" hangingPunct="1">
              <a:lnSpc>
                <a:spcPct val="100000"/>
              </a:lnSpc>
              <a:spcBef>
                <a:spcPts val="0"/>
              </a:spcBef>
              <a:spcAft>
                <a:spcPts val="1200"/>
              </a:spcAft>
              <a:buClrTx/>
              <a:buSzTx/>
              <a:buFont typeface="Wingdings" panose="05000000000000000000" pitchFamily="2" charset="2"/>
              <a:buNone/>
              <a:tabLst/>
              <a:defRPr/>
            </a:pPr>
            <a:r>
              <a:rPr kumimoji="0" lang="en-US" sz="1800" b="1" i="0" u="none" strike="noStrike" kern="1200" cap="none" spc="0" normalizeH="0" baseline="0" noProof="0" dirty="0">
                <a:ln>
                  <a:noFill/>
                </a:ln>
                <a:solidFill>
                  <a:schemeClr val="accent3"/>
                </a:solidFill>
                <a:effectLst/>
                <a:uLnTx/>
                <a:uFillTx/>
                <a:latin typeface="Arial"/>
                <a:ea typeface="+mn-ea"/>
                <a:cs typeface="+mn-cs"/>
              </a:rPr>
              <a:t>PREREQUISITE FOR THE DEGREE</a:t>
            </a:r>
            <a:endParaRPr kumimoji="0" lang="en-US" sz="1800" b="0" i="0" u="none" strike="noStrike" kern="1200" cap="none" spc="0" normalizeH="0" baseline="0" noProof="0" dirty="0">
              <a:ln>
                <a:noFill/>
              </a:ln>
              <a:solidFill>
                <a:schemeClr val="accent3"/>
              </a:solidFill>
              <a:effectLst/>
              <a:uLnTx/>
              <a:uFillTx/>
              <a:latin typeface="Arial"/>
              <a:ea typeface="+mn-ea"/>
              <a:cs typeface="+mn-cs"/>
            </a:endParaRPr>
          </a:p>
        </p:txBody>
      </p:sp>
      <p:sp>
        <p:nvSpPr>
          <p:cNvPr id="37" name="Inhaltsplatzhalter 4">
            <a:extLst>
              <a:ext uri="{FF2B5EF4-FFF2-40B4-BE49-F238E27FC236}">
                <a16:creationId xmlns:a16="http://schemas.microsoft.com/office/drawing/2014/main" id="{A95C7C1C-6922-6E61-B54E-59859EBF35A1}"/>
              </a:ext>
            </a:extLst>
          </p:cNvPr>
          <p:cNvSpPr txBox="1">
            <a:spLocks/>
          </p:cNvSpPr>
          <p:nvPr/>
        </p:nvSpPr>
        <p:spPr>
          <a:xfrm>
            <a:off x="8337936" y="386906"/>
            <a:ext cx="3894704" cy="5539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100000"/>
              </a:lnSpc>
              <a:spcBef>
                <a:spcPts val="0"/>
              </a:spcBef>
              <a:spcAft>
                <a:spcPts val="1200"/>
              </a:spcAft>
              <a:buClrTx/>
              <a:buSzTx/>
              <a:buFont typeface="Wingdings" panose="05000000000000000000" pitchFamily="2" charset="2"/>
              <a:buNone/>
              <a:tabLst/>
              <a:defRPr/>
            </a:pPr>
            <a:r>
              <a:rPr kumimoji="0" lang="en-US" sz="1800" b="1" i="0" u="none" strike="noStrike" kern="1200" cap="none" spc="0" normalizeH="0" baseline="0" noProof="0" dirty="0">
                <a:ln>
                  <a:noFill/>
                </a:ln>
                <a:solidFill>
                  <a:schemeClr val="accent5"/>
                </a:solidFill>
                <a:effectLst/>
                <a:uLnTx/>
                <a:uFillTx/>
                <a:latin typeface="Arial"/>
                <a:ea typeface="+mn-ea"/>
                <a:cs typeface="+mn-cs"/>
              </a:rPr>
              <a:t>TOOL TO STRENGTHEN THEORETICAL KNOWLEDGE</a:t>
            </a:r>
          </a:p>
        </p:txBody>
      </p:sp>
      <p:sp>
        <p:nvSpPr>
          <p:cNvPr id="38" name="Inhaltsplatzhalter 4">
            <a:extLst>
              <a:ext uri="{FF2B5EF4-FFF2-40B4-BE49-F238E27FC236}">
                <a16:creationId xmlns:a16="http://schemas.microsoft.com/office/drawing/2014/main" id="{16F57016-E101-B0DC-6076-856286932787}"/>
              </a:ext>
            </a:extLst>
          </p:cNvPr>
          <p:cNvSpPr txBox="1">
            <a:spLocks/>
          </p:cNvSpPr>
          <p:nvPr/>
        </p:nvSpPr>
        <p:spPr>
          <a:xfrm>
            <a:off x="9056189" y="4212526"/>
            <a:ext cx="3115492" cy="5539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100000"/>
              </a:lnSpc>
              <a:spcBef>
                <a:spcPts val="0"/>
              </a:spcBef>
              <a:spcAft>
                <a:spcPts val="1200"/>
              </a:spcAft>
              <a:buClrTx/>
              <a:buSzTx/>
              <a:buFont typeface="Wingdings" panose="05000000000000000000" pitchFamily="2" charset="2"/>
              <a:buNone/>
              <a:tabLst/>
              <a:defRPr/>
            </a:pPr>
            <a:r>
              <a:rPr kumimoji="0" lang="en-US" sz="1800" b="1" i="0" u="none" strike="noStrike" kern="1200" cap="none" spc="0" normalizeH="0" baseline="0" noProof="0" dirty="0">
                <a:ln>
                  <a:noFill/>
                </a:ln>
                <a:solidFill>
                  <a:schemeClr val="accent6"/>
                </a:solidFill>
                <a:effectLst/>
                <a:uLnTx/>
                <a:uFillTx/>
                <a:latin typeface="Arial"/>
                <a:ea typeface="+mn-ea"/>
                <a:cs typeface="+mn-cs"/>
              </a:rPr>
              <a:t>PROOF OF PROBLEM-SOLVING SKILLS</a:t>
            </a:r>
            <a:endParaRPr kumimoji="0" lang="en-US" sz="1800" b="0" i="0" u="none" strike="noStrike" kern="1200" cap="none" spc="0" normalizeH="0" baseline="0" noProof="0" dirty="0">
              <a:ln>
                <a:noFill/>
              </a:ln>
              <a:solidFill>
                <a:schemeClr val="accent6"/>
              </a:solidFill>
              <a:effectLst/>
              <a:uLnTx/>
              <a:uFillTx/>
              <a:latin typeface="Arial"/>
              <a:ea typeface="+mn-ea"/>
              <a:cs typeface="+mn-cs"/>
            </a:endParaRPr>
          </a:p>
        </p:txBody>
      </p:sp>
      <p:sp>
        <p:nvSpPr>
          <p:cNvPr id="59" name="Rectangle 58">
            <a:extLst>
              <a:ext uri="{FF2B5EF4-FFF2-40B4-BE49-F238E27FC236}">
                <a16:creationId xmlns:a16="http://schemas.microsoft.com/office/drawing/2014/main" id="{333F091B-FAC3-F899-B36F-BD83A83FD8D9}"/>
              </a:ext>
            </a:extLst>
          </p:cNvPr>
          <p:cNvSpPr/>
          <p:nvPr/>
        </p:nvSpPr>
        <p:spPr>
          <a:xfrm>
            <a:off x="132080" y="4812783"/>
            <a:ext cx="2781242" cy="821700"/>
          </a:xfrm>
          <a:prstGeom prst="rect">
            <a:avLst/>
          </a:prstGeom>
        </p:spPr>
        <p:txBody>
          <a:bodyPr wrap="square">
            <a:spAutoFit/>
          </a:bodyPr>
          <a:lstStyle/>
          <a:p>
            <a:pPr algn="r">
              <a:lnSpc>
                <a:spcPct val="108000"/>
              </a:lnSpc>
            </a:pPr>
            <a:r>
              <a:rPr lang="en-US" sz="1500" dirty="0">
                <a:solidFill>
                  <a:srgbClr val="000000"/>
                </a:solidFill>
              </a:rPr>
              <a:t>It is a prerequisite for the award of the academic bachelor degree</a:t>
            </a:r>
          </a:p>
        </p:txBody>
      </p:sp>
      <p:sp>
        <p:nvSpPr>
          <p:cNvPr id="60" name="Rectangle 59">
            <a:extLst>
              <a:ext uri="{FF2B5EF4-FFF2-40B4-BE49-F238E27FC236}">
                <a16:creationId xmlns:a16="http://schemas.microsoft.com/office/drawing/2014/main" id="{B793A7F5-79C7-0F64-7AB2-24DFF10BC55B}"/>
              </a:ext>
            </a:extLst>
          </p:cNvPr>
          <p:cNvSpPr/>
          <p:nvPr/>
        </p:nvSpPr>
        <p:spPr>
          <a:xfrm>
            <a:off x="351872" y="884858"/>
            <a:ext cx="3606837" cy="821700"/>
          </a:xfrm>
          <a:prstGeom prst="rect">
            <a:avLst/>
          </a:prstGeom>
        </p:spPr>
        <p:txBody>
          <a:bodyPr wrap="square">
            <a:spAutoFit/>
          </a:bodyPr>
          <a:lstStyle/>
          <a:p>
            <a:pPr algn="r">
              <a:lnSpc>
                <a:spcPct val="108000"/>
              </a:lnSpc>
            </a:pPr>
            <a:r>
              <a:rPr lang="lv-LV" sz="1500" dirty="0">
                <a:solidFill>
                  <a:srgbClr val="000000"/>
                </a:solidFill>
              </a:rPr>
              <a:t>It</a:t>
            </a:r>
            <a:r>
              <a:rPr lang="en-US" sz="1500" dirty="0">
                <a:solidFill>
                  <a:srgbClr val="000000"/>
                </a:solidFill>
              </a:rPr>
              <a:t> confirms the degree of achievement of the study outcomes defined in the study program</a:t>
            </a:r>
            <a:endParaRPr lang="lv-LV" sz="1500" dirty="0">
              <a:solidFill>
                <a:srgbClr val="000000"/>
              </a:solidFill>
            </a:endParaRPr>
          </a:p>
        </p:txBody>
      </p:sp>
      <p:sp>
        <p:nvSpPr>
          <p:cNvPr id="61" name="Rectangle 60">
            <a:extLst>
              <a:ext uri="{FF2B5EF4-FFF2-40B4-BE49-F238E27FC236}">
                <a16:creationId xmlns:a16="http://schemas.microsoft.com/office/drawing/2014/main" id="{3D10467E-243F-2C14-4FAE-C6D6DC315360}"/>
              </a:ext>
            </a:extLst>
          </p:cNvPr>
          <p:cNvSpPr/>
          <p:nvPr/>
        </p:nvSpPr>
        <p:spPr>
          <a:xfrm>
            <a:off x="8256656" y="943060"/>
            <a:ext cx="3677845" cy="821700"/>
          </a:xfrm>
          <a:prstGeom prst="rect">
            <a:avLst/>
          </a:prstGeom>
        </p:spPr>
        <p:txBody>
          <a:bodyPr wrap="square">
            <a:spAutoFit/>
          </a:bodyPr>
          <a:lstStyle/>
          <a:p>
            <a:pPr>
              <a:lnSpc>
                <a:spcPct val="108000"/>
              </a:lnSpc>
            </a:pPr>
            <a:r>
              <a:rPr lang="en-US" sz="1500" dirty="0">
                <a:solidFill>
                  <a:srgbClr val="000000"/>
                </a:solidFill>
              </a:rPr>
              <a:t>It allows the student to </a:t>
            </a:r>
            <a:r>
              <a:rPr lang="en-US" sz="1500" dirty="0" err="1">
                <a:solidFill>
                  <a:srgbClr val="000000"/>
                </a:solidFill>
              </a:rPr>
              <a:t>systematise</a:t>
            </a:r>
            <a:r>
              <a:rPr lang="en-US" sz="1500" dirty="0">
                <a:solidFill>
                  <a:srgbClr val="000000"/>
                </a:solidFill>
              </a:rPr>
              <a:t>, strengthen and extend theoretical knowledge acquired during studies</a:t>
            </a:r>
          </a:p>
        </p:txBody>
      </p:sp>
      <p:sp>
        <p:nvSpPr>
          <p:cNvPr id="62" name="Rectangle 61">
            <a:extLst>
              <a:ext uri="{FF2B5EF4-FFF2-40B4-BE49-F238E27FC236}">
                <a16:creationId xmlns:a16="http://schemas.microsoft.com/office/drawing/2014/main" id="{25D57195-27F2-D7C5-E587-A34F77CCA791}"/>
              </a:ext>
            </a:extLst>
          </p:cNvPr>
          <p:cNvSpPr/>
          <p:nvPr/>
        </p:nvSpPr>
        <p:spPr>
          <a:xfrm>
            <a:off x="8985068" y="4816044"/>
            <a:ext cx="3115492" cy="1070999"/>
          </a:xfrm>
          <a:prstGeom prst="rect">
            <a:avLst/>
          </a:prstGeom>
        </p:spPr>
        <p:txBody>
          <a:bodyPr wrap="square">
            <a:spAutoFit/>
          </a:bodyPr>
          <a:lstStyle/>
          <a:p>
            <a:pPr>
              <a:lnSpc>
                <a:spcPct val="108000"/>
              </a:lnSpc>
            </a:pPr>
            <a:r>
              <a:rPr lang="en-US" sz="1500" dirty="0">
                <a:solidFill>
                  <a:srgbClr val="000000"/>
                </a:solidFill>
              </a:rPr>
              <a:t>It enables the student to demonstrate the ability to apply theoretical knowledge to solve specific practical tasks</a:t>
            </a:r>
          </a:p>
        </p:txBody>
      </p:sp>
      <p:grpSp>
        <p:nvGrpSpPr>
          <p:cNvPr id="72" name="Group 71">
            <a:extLst>
              <a:ext uri="{FF2B5EF4-FFF2-40B4-BE49-F238E27FC236}">
                <a16:creationId xmlns:a16="http://schemas.microsoft.com/office/drawing/2014/main" id="{40BF37EF-E4EE-36CF-60EC-B0A6FEEB04D4}"/>
              </a:ext>
            </a:extLst>
          </p:cNvPr>
          <p:cNvGrpSpPr/>
          <p:nvPr/>
        </p:nvGrpSpPr>
        <p:grpSpPr>
          <a:xfrm>
            <a:off x="2146065" y="471352"/>
            <a:ext cx="7915421" cy="5268053"/>
            <a:chOff x="2803992" y="675547"/>
            <a:chExt cx="6519044" cy="4338704"/>
          </a:xfrm>
        </p:grpSpPr>
        <p:sp>
          <p:nvSpPr>
            <p:cNvPr id="20" name="Freeform 5">
              <a:extLst>
                <a:ext uri="{FF2B5EF4-FFF2-40B4-BE49-F238E27FC236}">
                  <a16:creationId xmlns:a16="http://schemas.microsoft.com/office/drawing/2014/main" id="{B2A5AB6E-18B5-DE6B-CF85-A460E8612FDA}"/>
                </a:ext>
              </a:extLst>
            </p:cNvPr>
            <p:cNvSpPr>
              <a:spLocks/>
            </p:cNvSpPr>
            <p:nvPr/>
          </p:nvSpPr>
          <p:spPr bwMode="auto">
            <a:xfrm>
              <a:off x="2803992" y="2056793"/>
              <a:ext cx="2319011" cy="1794521"/>
            </a:xfrm>
            <a:custGeom>
              <a:avLst/>
              <a:gdLst>
                <a:gd name="T0" fmla="*/ 714 w 714"/>
                <a:gd name="T1" fmla="*/ 395 h 552"/>
                <a:gd name="T2" fmla="*/ 526 w 714"/>
                <a:gd name="T3" fmla="*/ 301 h 552"/>
                <a:gd name="T4" fmla="*/ 373 w 714"/>
                <a:gd name="T5" fmla="*/ 51 h 552"/>
                <a:gd name="T6" fmla="*/ 51 w 714"/>
                <a:gd name="T7" fmla="*/ 188 h 552"/>
                <a:gd name="T8" fmla="*/ 187 w 714"/>
                <a:gd name="T9" fmla="*/ 509 h 552"/>
                <a:gd name="T10" fmla="*/ 477 w 714"/>
                <a:gd name="T11" fmla="*/ 429 h 552"/>
                <a:gd name="T12" fmla="*/ 673 w 714"/>
                <a:gd name="T13" fmla="*/ 495 h 552"/>
                <a:gd name="T14" fmla="*/ 714 w 714"/>
                <a:gd name="T15" fmla="*/ 395 h 5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4" h="552">
                  <a:moveTo>
                    <a:pt x="714" y="395"/>
                  </a:moveTo>
                  <a:cubicBezTo>
                    <a:pt x="645" y="440"/>
                    <a:pt x="526" y="383"/>
                    <a:pt x="526" y="301"/>
                  </a:cubicBezTo>
                  <a:cubicBezTo>
                    <a:pt x="535" y="196"/>
                    <a:pt x="475" y="93"/>
                    <a:pt x="373" y="51"/>
                  </a:cubicBezTo>
                  <a:cubicBezTo>
                    <a:pt x="246" y="0"/>
                    <a:pt x="102" y="61"/>
                    <a:pt x="51" y="188"/>
                  </a:cubicBezTo>
                  <a:cubicBezTo>
                    <a:pt x="0" y="314"/>
                    <a:pt x="61" y="458"/>
                    <a:pt x="187" y="509"/>
                  </a:cubicBezTo>
                  <a:cubicBezTo>
                    <a:pt x="293" y="552"/>
                    <a:pt x="412" y="516"/>
                    <a:pt x="477" y="429"/>
                  </a:cubicBezTo>
                  <a:cubicBezTo>
                    <a:pt x="535" y="376"/>
                    <a:pt x="654" y="418"/>
                    <a:pt x="673" y="495"/>
                  </a:cubicBezTo>
                  <a:cubicBezTo>
                    <a:pt x="682" y="459"/>
                    <a:pt x="696" y="426"/>
                    <a:pt x="714" y="39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21" name="Freeform 6">
              <a:extLst>
                <a:ext uri="{FF2B5EF4-FFF2-40B4-BE49-F238E27FC236}">
                  <a16:creationId xmlns:a16="http://schemas.microsoft.com/office/drawing/2014/main" id="{4E395CC3-87F8-4A20-F588-7BFDE02E9C49}"/>
                </a:ext>
              </a:extLst>
            </p:cNvPr>
            <p:cNvSpPr>
              <a:spLocks/>
            </p:cNvSpPr>
            <p:nvPr/>
          </p:nvSpPr>
          <p:spPr bwMode="auto">
            <a:xfrm>
              <a:off x="4142675" y="685158"/>
              <a:ext cx="1790403" cy="2287431"/>
            </a:xfrm>
            <a:custGeom>
              <a:avLst/>
              <a:gdLst>
                <a:gd name="T0" fmla="*/ 509 w 551"/>
                <a:gd name="T1" fmla="*/ 666 h 704"/>
                <a:gd name="T2" fmla="*/ 443 w 551"/>
                <a:gd name="T3" fmla="*/ 467 h 704"/>
                <a:gd name="T4" fmla="*/ 507 w 551"/>
                <a:gd name="T5" fmla="*/ 182 h 704"/>
                <a:gd name="T6" fmla="*/ 181 w 551"/>
                <a:gd name="T7" fmla="*/ 56 h 704"/>
                <a:gd name="T8" fmla="*/ 55 w 551"/>
                <a:gd name="T9" fmla="*/ 381 h 704"/>
                <a:gd name="T10" fmla="*/ 319 w 551"/>
                <a:gd name="T11" fmla="*/ 525 h 704"/>
                <a:gd name="T12" fmla="*/ 416 w 551"/>
                <a:gd name="T13" fmla="*/ 704 h 704"/>
                <a:gd name="T14" fmla="*/ 509 w 551"/>
                <a:gd name="T15" fmla="*/ 666 h 7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1" h="704">
                  <a:moveTo>
                    <a:pt x="509" y="666"/>
                  </a:moveTo>
                  <a:cubicBezTo>
                    <a:pt x="430" y="646"/>
                    <a:pt x="387" y="526"/>
                    <a:pt x="443" y="467"/>
                  </a:cubicBezTo>
                  <a:cubicBezTo>
                    <a:pt x="522" y="398"/>
                    <a:pt x="551" y="283"/>
                    <a:pt x="507" y="182"/>
                  </a:cubicBezTo>
                  <a:cubicBezTo>
                    <a:pt x="452" y="57"/>
                    <a:pt x="306" y="0"/>
                    <a:pt x="181" y="56"/>
                  </a:cubicBezTo>
                  <a:cubicBezTo>
                    <a:pt x="56" y="111"/>
                    <a:pt x="0" y="256"/>
                    <a:pt x="55" y="381"/>
                  </a:cubicBezTo>
                  <a:cubicBezTo>
                    <a:pt x="101" y="486"/>
                    <a:pt x="211" y="542"/>
                    <a:pt x="319" y="525"/>
                  </a:cubicBezTo>
                  <a:cubicBezTo>
                    <a:pt x="395" y="528"/>
                    <a:pt x="450" y="635"/>
                    <a:pt x="416" y="704"/>
                  </a:cubicBezTo>
                  <a:cubicBezTo>
                    <a:pt x="445" y="687"/>
                    <a:pt x="476" y="674"/>
                    <a:pt x="509" y="666"/>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22" name="Freeform 7">
              <a:extLst>
                <a:ext uri="{FF2B5EF4-FFF2-40B4-BE49-F238E27FC236}">
                  <a16:creationId xmlns:a16="http://schemas.microsoft.com/office/drawing/2014/main" id="{B18C018A-A44A-8E2B-BC2F-A33249B093E3}"/>
                </a:ext>
              </a:extLst>
            </p:cNvPr>
            <p:cNvSpPr>
              <a:spLocks/>
            </p:cNvSpPr>
            <p:nvPr/>
          </p:nvSpPr>
          <p:spPr bwMode="auto">
            <a:xfrm>
              <a:off x="6982057" y="2047182"/>
              <a:ext cx="2340979" cy="1793148"/>
            </a:xfrm>
            <a:custGeom>
              <a:avLst/>
              <a:gdLst>
                <a:gd name="T0" fmla="*/ 0 w 721"/>
                <a:gd name="T1" fmla="*/ 391 h 552"/>
                <a:gd name="T2" fmla="*/ 195 w 721"/>
                <a:gd name="T3" fmla="*/ 301 h 552"/>
                <a:gd name="T4" fmla="*/ 349 w 721"/>
                <a:gd name="T5" fmla="*/ 51 h 552"/>
                <a:gd name="T6" fmla="*/ 670 w 721"/>
                <a:gd name="T7" fmla="*/ 187 h 552"/>
                <a:gd name="T8" fmla="*/ 534 w 721"/>
                <a:gd name="T9" fmla="*/ 509 h 552"/>
                <a:gd name="T10" fmla="*/ 244 w 721"/>
                <a:gd name="T11" fmla="*/ 428 h 552"/>
                <a:gd name="T12" fmla="*/ 47 w 721"/>
                <a:gd name="T13" fmla="*/ 500 h 552"/>
                <a:gd name="T14" fmla="*/ 0 w 721"/>
                <a:gd name="T15" fmla="*/ 391 h 5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1" h="552">
                  <a:moveTo>
                    <a:pt x="0" y="391"/>
                  </a:moveTo>
                  <a:cubicBezTo>
                    <a:pt x="69" y="443"/>
                    <a:pt x="195" y="386"/>
                    <a:pt x="195" y="301"/>
                  </a:cubicBezTo>
                  <a:cubicBezTo>
                    <a:pt x="187" y="196"/>
                    <a:pt x="246" y="93"/>
                    <a:pt x="349" y="51"/>
                  </a:cubicBezTo>
                  <a:cubicBezTo>
                    <a:pt x="475" y="0"/>
                    <a:pt x="619" y="61"/>
                    <a:pt x="670" y="187"/>
                  </a:cubicBezTo>
                  <a:cubicBezTo>
                    <a:pt x="721" y="314"/>
                    <a:pt x="660" y="458"/>
                    <a:pt x="534" y="509"/>
                  </a:cubicBezTo>
                  <a:cubicBezTo>
                    <a:pt x="428" y="552"/>
                    <a:pt x="310" y="516"/>
                    <a:pt x="244" y="428"/>
                  </a:cubicBezTo>
                  <a:cubicBezTo>
                    <a:pt x="185" y="375"/>
                    <a:pt x="63" y="419"/>
                    <a:pt x="47" y="500"/>
                  </a:cubicBezTo>
                  <a:cubicBezTo>
                    <a:pt x="38" y="460"/>
                    <a:pt x="22" y="424"/>
                    <a:pt x="0" y="391"/>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23" name="Freeform 8">
              <a:extLst>
                <a:ext uri="{FF2B5EF4-FFF2-40B4-BE49-F238E27FC236}">
                  <a16:creationId xmlns:a16="http://schemas.microsoft.com/office/drawing/2014/main" id="{94B4A875-7AA0-4897-F8A8-D5AE6B39EDA8}"/>
                </a:ext>
              </a:extLst>
            </p:cNvPr>
            <p:cNvSpPr>
              <a:spLocks/>
            </p:cNvSpPr>
            <p:nvPr/>
          </p:nvSpPr>
          <p:spPr bwMode="auto">
            <a:xfrm>
              <a:off x="6195322" y="675547"/>
              <a:ext cx="1790403" cy="2308026"/>
            </a:xfrm>
            <a:custGeom>
              <a:avLst/>
              <a:gdLst>
                <a:gd name="T0" fmla="*/ 34 w 551"/>
                <a:gd name="T1" fmla="*/ 667 h 710"/>
                <a:gd name="T2" fmla="*/ 108 w 551"/>
                <a:gd name="T3" fmla="*/ 467 h 710"/>
                <a:gd name="T4" fmla="*/ 45 w 551"/>
                <a:gd name="T5" fmla="*/ 181 h 710"/>
                <a:gd name="T6" fmla="*/ 370 w 551"/>
                <a:gd name="T7" fmla="*/ 55 h 710"/>
                <a:gd name="T8" fmla="*/ 496 w 551"/>
                <a:gd name="T9" fmla="*/ 381 h 710"/>
                <a:gd name="T10" fmla="*/ 232 w 551"/>
                <a:gd name="T11" fmla="*/ 525 h 710"/>
                <a:gd name="T12" fmla="*/ 139 w 551"/>
                <a:gd name="T13" fmla="*/ 710 h 710"/>
                <a:gd name="T14" fmla="*/ 34 w 551"/>
                <a:gd name="T15" fmla="*/ 667 h 7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1" h="710">
                  <a:moveTo>
                    <a:pt x="34" y="667"/>
                  </a:moveTo>
                  <a:cubicBezTo>
                    <a:pt x="118" y="654"/>
                    <a:pt x="167" y="528"/>
                    <a:pt x="108" y="467"/>
                  </a:cubicBezTo>
                  <a:cubicBezTo>
                    <a:pt x="29" y="398"/>
                    <a:pt x="0" y="283"/>
                    <a:pt x="45" y="181"/>
                  </a:cubicBezTo>
                  <a:cubicBezTo>
                    <a:pt x="100" y="57"/>
                    <a:pt x="246" y="0"/>
                    <a:pt x="370" y="55"/>
                  </a:cubicBezTo>
                  <a:cubicBezTo>
                    <a:pt x="495" y="110"/>
                    <a:pt x="551" y="256"/>
                    <a:pt x="496" y="381"/>
                  </a:cubicBezTo>
                  <a:cubicBezTo>
                    <a:pt x="450" y="485"/>
                    <a:pt x="340" y="542"/>
                    <a:pt x="232" y="525"/>
                  </a:cubicBezTo>
                  <a:cubicBezTo>
                    <a:pt x="154" y="528"/>
                    <a:pt x="98" y="641"/>
                    <a:pt x="139" y="710"/>
                  </a:cubicBezTo>
                  <a:cubicBezTo>
                    <a:pt x="107" y="690"/>
                    <a:pt x="71" y="676"/>
                    <a:pt x="34" y="667"/>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grpSp>
          <p:nvGrpSpPr>
            <p:cNvPr id="24" name="Group 23">
              <a:extLst>
                <a:ext uri="{FF2B5EF4-FFF2-40B4-BE49-F238E27FC236}">
                  <a16:creationId xmlns:a16="http://schemas.microsoft.com/office/drawing/2014/main" id="{89C06CCB-1088-FF3B-357D-5335DD99DED4}"/>
                </a:ext>
              </a:extLst>
            </p:cNvPr>
            <p:cNvGrpSpPr/>
            <p:nvPr/>
          </p:nvGrpSpPr>
          <p:grpSpPr>
            <a:xfrm>
              <a:off x="4965107" y="2817439"/>
              <a:ext cx="2195441" cy="2196812"/>
              <a:chOff x="4997593" y="4176752"/>
              <a:chExt cx="2195441" cy="2196812"/>
            </a:xfrm>
          </p:grpSpPr>
          <p:sp>
            <p:nvSpPr>
              <p:cNvPr id="25" name="Oval 9">
                <a:extLst>
                  <a:ext uri="{FF2B5EF4-FFF2-40B4-BE49-F238E27FC236}">
                    <a16:creationId xmlns:a16="http://schemas.microsoft.com/office/drawing/2014/main" id="{64B21E81-FC51-3F54-1098-BD09F3DC9EA2}"/>
                  </a:ext>
                </a:extLst>
              </p:cNvPr>
              <p:cNvSpPr>
                <a:spLocks noChangeArrowheads="1"/>
              </p:cNvSpPr>
              <p:nvPr/>
            </p:nvSpPr>
            <p:spPr bwMode="auto">
              <a:xfrm>
                <a:off x="4997593" y="4176752"/>
                <a:ext cx="2195441" cy="2196812"/>
              </a:xfrm>
              <a:prstGeom prst="ellipse">
                <a:avLst/>
              </a:pr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grpSp>
            <p:nvGrpSpPr>
              <p:cNvPr id="26" name="Group 25">
                <a:extLst>
                  <a:ext uri="{FF2B5EF4-FFF2-40B4-BE49-F238E27FC236}">
                    <a16:creationId xmlns:a16="http://schemas.microsoft.com/office/drawing/2014/main" id="{1F0330F1-DB42-9518-EDC7-A3185679679D}"/>
                  </a:ext>
                </a:extLst>
              </p:cNvPr>
              <p:cNvGrpSpPr/>
              <p:nvPr/>
            </p:nvGrpSpPr>
            <p:grpSpPr>
              <a:xfrm>
                <a:off x="5133521" y="4312680"/>
                <a:ext cx="1919466" cy="1924957"/>
                <a:chOff x="5133521" y="4312680"/>
                <a:chExt cx="1919466" cy="1924957"/>
              </a:xfrm>
            </p:grpSpPr>
            <p:sp>
              <p:nvSpPr>
                <p:cNvPr id="27" name="Freeform 10">
                  <a:extLst>
                    <a:ext uri="{FF2B5EF4-FFF2-40B4-BE49-F238E27FC236}">
                      <a16:creationId xmlns:a16="http://schemas.microsoft.com/office/drawing/2014/main" id="{9644565C-61BA-8095-56CF-E5F20870931E}"/>
                    </a:ext>
                  </a:extLst>
                </p:cNvPr>
                <p:cNvSpPr>
                  <a:spLocks/>
                </p:cNvSpPr>
                <p:nvPr/>
              </p:nvSpPr>
              <p:spPr bwMode="auto">
                <a:xfrm>
                  <a:off x="5133521" y="5336944"/>
                  <a:ext cx="418768" cy="558815"/>
                </a:xfrm>
                <a:custGeom>
                  <a:avLst/>
                  <a:gdLst>
                    <a:gd name="T0" fmla="*/ 69 w 129"/>
                    <a:gd name="T1" fmla="*/ 172 h 172"/>
                    <a:gd name="T2" fmla="*/ 0 w 129"/>
                    <a:gd name="T3" fmla="*/ 7 h 172"/>
                    <a:gd name="T4" fmla="*/ 79 w 129"/>
                    <a:gd name="T5" fmla="*/ 0 h 172"/>
                    <a:gd name="T6" fmla="*/ 129 w 129"/>
                    <a:gd name="T7" fmla="*/ 121 h 172"/>
                    <a:gd name="T8" fmla="*/ 69 w 129"/>
                    <a:gd name="T9" fmla="*/ 172 h 172"/>
                  </a:gdLst>
                  <a:ahLst/>
                  <a:cxnLst>
                    <a:cxn ang="0">
                      <a:pos x="T0" y="T1"/>
                    </a:cxn>
                    <a:cxn ang="0">
                      <a:pos x="T2" y="T3"/>
                    </a:cxn>
                    <a:cxn ang="0">
                      <a:pos x="T4" y="T5"/>
                    </a:cxn>
                    <a:cxn ang="0">
                      <a:pos x="T6" y="T7"/>
                    </a:cxn>
                    <a:cxn ang="0">
                      <a:pos x="T8" y="T9"/>
                    </a:cxn>
                  </a:cxnLst>
                  <a:rect l="0" t="0" r="r" b="b"/>
                  <a:pathLst>
                    <a:path w="129" h="172">
                      <a:moveTo>
                        <a:pt x="69" y="172"/>
                      </a:moveTo>
                      <a:cubicBezTo>
                        <a:pt x="30" y="126"/>
                        <a:pt x="6" y="67"/>
                        <a:pt x="0" y="7"/>
                      </a:cubicBezTo>
                      <a:cubicBezTo>
                        <a:pt x="79" y="0"/>
                        <a:pt x="79" y="0"/>
                        <a:pt x="79" y="0"/>
                      </a:cubicBezTo>
                      <a:cubicBezTo>
                        <a:pt x="83" y="45"/>
                        <a:pt x="100" y="87"/>
                        <a:pt x="129" y="121"/>
                      </a:cubicBezTo>
                      <a:cubicBezTo>
                        <a:pt x="69" y="172"/>
                        <a:pt x="69" y="172"/>
                        <a:pt x="69" y="172"/>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28" name="Freeform 11">
                  <a:extLst>
                    <a:ext uri="{FF2B5EF4-FFF2-40B4-BE49-F238E27FC236}">
                      <a16:creationId xmlns:a16="http://schemas.microsoft.com/office/drawing/2014/main" id="{97151849-81D2-80B9-B4AB-3A5DDC73382B}"/>
                    </a:ext>
                  </a:extLst>
                </p:cNvPr>
                <p:cNvSpPr>
                  <a:spLocks/>
                </p:cNvSpPr>
                <p:nvPr/>
              </p:nvSpPr>
              <p:spPr bwMode="auto">
                <a:xfrm>
                  <a:off x="5478146" y="5821615"/>
                  <a:ext cx="554695" cy="416022"/>
                </a:xfrm>
                <a:custGeom>
                  <a:avLst/>
                  <a:gdLst>
                    <a:gd name="T0" fmla="*/ 164 w 171"/>
                    <a:gd name="T1" fmla="*/ 128 h 128"/>
                    <a:gd name="T2" fmla="*/ 0 w 171"/>
                    <a:gd name="T3" fmla="*/ 60 h 128"/>
                    <a:gd name="T4" fmla="*/ 51 w 171"/>
                    <a:gd name="T5" fmla="*/ 0 h 128"/>
                    <a:gd name="T6" fmla="*/ 171 w 171"/>
                    <a:gd name="T7" fmla="*/ 49 h 128"/>
                    <a:gd name="T8" fmla="*/ 164 w 171"/>
                    <a:gd name="T9" fmla="*/ 128 h 128"/>
                  </a:gdLst>
                  <a:ahLst/>
                  <a:cxnLst>
                    <a:cxn ang="0">
                      <a:pos x="T0" y="T1"/>
                    </a:cxn>
                    <a:cxn ang="0">
                      <a:pos x="T2" y="T3"/>
                    </a:cxn>
                    <a:cxn ang="0">
                      <a:pos x="T4" y="T5"/>
                    </a:cxn>
                    <a:cxn ang="0">
                      <a:pos x="T6" y="T7"/>
                    </a:cxn>
                    <a:cxn ang="0">
                      <a:pos x="T8" y="T9"/>
                    </a:cxn>
                  </a:cxnLst>
                  <a:rect l="0" t="0" r="r" b="b"/>
                  <a:pathLst>
                    <a:path w="171" h="128">
                      <a:moveTo>
                        <a:pt x="164" y="128"/>
                      </a:moveTo>
                      <a:cubicBezTo>
                        <a:pt x="104" y="123"/>
                        <a:pt x="47" y="99"/>
                        <a:pt x="0" y="60"/>
                      </a:cubicBezTo>
                      <a:cubicBezTo>
                        <a:pt x="51" y="0"/>
                        <a:pt x="51" y="0"/>
                        <a:pt x="51" y="0"/>
                      </a:cubicBezTo>
                      <a:cubicBezTo>
                        <a:pt x="85" y="28"/>
                        <a:pt x="127" y="46"/>
                        <a:pt x="171" y="49"/>
                      </a:cubicBezTo>
                      <a:cubicBezTo>
                        <a:pt x="164" y="128"/>
                        <a:pt x="164" y="128"/>
                        <a:pt x="164" y="128"/>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29" name="Freeform 12">
                  <a:extLst>
                    <a:ext uri="{FF2B5EF4-FFF2-40B4-BE49-F238E27FC236}">
                      <a16:creationId xmlns:a16="http://schemas.microsoft.com/office/drawing/2014/main" id="{33D397B7-421C-E77D-B0BE-635FE0FF1586}"/>
                    </a:ext>
                  </a:extLst>
                </p:cNvPr>
                <p:cNvSpPr>
                  <a:spLocks/>
                </p:cNvSpPr>
                <p:nvPr/>
              </p:nvSpPr>
              <p:spPr bwMode="auto">
                <a:xfrm>
                  <a:off x="5133521" y="4654558"/>
                  <a:ext cx="418768" cy="558815"/>
                </a:xfrm>
                <a:custGeom>
                  <a:avLst/>
                  <a:gdLst>
                    <a:gd name="T0" fmla="*/ 129 w 129"/>
                    <a:gd name="T1" fmla="*/ 51 h 172"/>
                    <a:gd name="T2" fmla="*/ 79 w 129"/>
                    <a:gd name="T3" fmla="*/ 172 h 172"/>
                    <a:gd name="T4" fmla="*/ 0 w 129"/>
                    <a:gd name="T5" fmla="*/ 165 h 172"/>
                    <a:gd name="T6" fmla="*/ 69 w 129"/>
                    <a:gd name="T7" fmla="*/ 0 h 172"/>
                    <a:gd name="T8" fmla="*/ 129 w 129"/>
                    <a:gd name="T9" fmla="*/ 51 h 172"/>
                  </a:gdLst>
                  <a:ahLst/>
                  <a:cxnLst>
                    <a:cxn ang="0">
                      <a:pos x="T0" y="T1"/>
                    </a:cxn>
                    <a:cxn ang="0">
                      <a:pos x="T2" y="T3"/>
                    </a:cxn>
                    <a:cxn ang="0">
                      <a:pos x="T4" y="T5"/>
                    </a:cxn>
                    <a:cxn ang="0">
                      <a:pos x="T6" y="T7"/>
                    </a:cxn>
                    <a:cxn ang="0">
                      <a:pos x="T8" y="T9"/>
                    </a:cxn>
                  </a:cxnLst>
                  <a:rect l="0" t="0" r="r" b="b"/>
                  <a:pathLst>
                    <a:path w="129" h="172">
                      <a:moveTo>
                        <a:pt x="129" y="51"/>
                      </a:moveTo>
                      <a:cubicBezTo>
                        <a:pt x="100" y="86"/>
                        <a:pt x="83" y="127"/>
                        <a:pt x="79" y="172"/>
                      </a:cubicBezTo>
                      <a:cubicBezTo>
                        <a:pt x="0" y="165"/>
                        <a:pt x="0" y="165"/>
                        <a:pt x="0" y="165"/>
                      </a:cubicBezTo>
                      <a:cubicBezTo>
                        <a:pt x="6" y="105"/>
                        <a:pt x="30" y="47"/>
                        <a:pt x="69" y="0"/>
                      </a:cubicBezTo>
                      <a:cubicBezTo>
                        <a:pt x="129" y="51"/>
                        <a:pt x="129" y="51"/>
                        <a:pt x="129" y="51"/>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30" name="Freeform 13">
                  <a:extLst>
                    <a:ext uri="{FF2B5EF4-FFF2-40B4-BE49-F238E27FC236}">
                      <a16:creationId xmlns:a16="http://schemas.microsoft.com/office/drawing/2014/main" id="{DF6A0567-6020-563E-464B-F63984A25E68}"/>
                    </a:ext>
                  </a:extLst>
                </p:cNvPr>
                <p:cNvSpPr>
                  <a:spLocks/>
                </p:cNvSpPr>
                <p:nvPr/>
              </p:nvSpPr>
              <p:spPr bwMode="auto">
                <a:xfrm>
                  <a:off x="5478146" y="4312680"/>
                  <a:ext cx="554695" cy="416022"/>
                </a:xfrm>
                <a:custGeom>
                  <a:avLst/>
                  <a:gdLst>
                    <a:gd name="T0" fmla="*/ 171 w 171"/>
                    <a:gd name="T1" fmla="*/ 79 h 128"/>
                    <a:gd name="T2" fmla="*/ 51 w 171"/>
                    <a:gd name="T3" fmla="*/ 128 h 128"/>
                    <a:gd name="T4" fmla="*/ 0 w 171"/>
                    <a:gd name="T5" fmla="*/ 68 h 128"/>
                    <a:gd name="T6" fmla="*/ 164 w 171"/>
                    <a:gd name="T7" fmla="*/ 0 h 128"/>
                    <a:gd name="T8" fmla="*/ 171 w 171"/>
                    <a:gd name="T9" fmla="*/ 79 h 128"/>
                  </a:gdLst>
                  <a:ahLst/>
                  <a:cxnLst>
                    <a:cxn ang="0">
                      <a:pos x="T0" y="T1"/>
                    </a:cxn>
                    <a:cxn ang="0">
                      <a:pos x="T2" y="T3"/>
                    </a:cxn>
                    <a:cxn ang="0">
                      <a:pos x="T4" y="T5"/>
                    </a:cxn>
                    <a:cxn ang="0">
                      <a:pos x="T6" y="T7"/>
                    </a:cxn>
                    <a:cxn ang="0">
                      <a:pos x="T8" y="T9"/>
                    </a:cxn>
                  </a:cxnLst>
                  <a:rect l="0" t="0" r="r" b="b"/>
                  <a:pathLst>
                    <a:path w="171" h="128">
                      <a:moveTo>
                        <a:pt x="171" y="79"/>
                      </a:moveTo>
                      <a:cubicBezTo>
                        <a:pt x="127" y="83"/>
                        <a:pt x="85" y="100"/>
                        <a:pt x="51" y="128"/>
                      </a:cubicBezTo>
                      <a:cubicBezTo>
                        <a:pt x="0" y="68"/>
                        <a:pt x="0" y="68"/>
                        <a:pt x="0" y="68"/>
                      </a:cubicBezTo>
                      <a:cubicBezTo>
                        <a:pt x="47" y="29"/>
                        <a:pt x="104" y="6"/>
                        <a:pt x="164" y="0"/>
                      </a:cubicBezTo>
                      <a:cubicBezTo>
                        <a:pt x="171" y="79"/>
                        <a:pt x="171" y="79"/>
                        <a:pt x="171" y="79"/>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31" name="Freeform 14">
                  <a:extLst>
                    <a:ext uri="{FF2B5EF4-FFF2-40B4-BE49-F238E27FC236}">
                      <a16:creationId xmlns:a16="http://schemas.microsoft.com/office/drawing/2014/main" id="{790A1AC2-69AF-DEEF-80E7-15EF7E20A7C7}"/>
                    </a:ext>
                  </a:extLst>
                </p:cNvPr>
                <p:cNvSpPr>
                  <a:spLocks/>
                </p:cNvSpPr>
                <p:nvPr/>
              </p:nvSpPr>
              <p:spPr bwMode="auto">
                <a:xfrm>
                  <a:off x="6636965" y="5336944"/>
                  <a:ext cx="416022" cy="558815"/>
                </a:xfrm>
                <a:custGeom>
                  <a:avLst/>
                  <a:gdLst>
                    <a:gd name="T0" fmla="*/ 0 w 128"/>
                    <a:gd name="T1" fmla="*/ 121 h 172"/>
                    <a:gd name="T2" fmla="*/ 50 w 128"/>
                    <a:gd name="T3" fmla="*/ 0 h 172"/>
                    <a:gd name="T4" fmla="*/ 128 w 128"/>
                    <a:gd name="T5" fmla="*/ 7 h 172"/>
                    <a:gd name="T6" fmla="*/ 60 w 128"/>
                    <a:gd name="T7" fmla="*/ 172 h 172"/>
                    <a:gd name="T8" fmla="*/ 0 w 128"/>
                    <a:gd name="T9" fmla="*/ 121 h 172"/>
                  </a:gdLst>
                  <a:ahLst/>
                  <a:cxnLst>
                    <a:cxn ang="0">
                      <a:pos x="T0" y="T1"/>
                    </a:cxn>
                    <a:cxn ang="0">
                      <a:pos x="T2" y="T3"/>
                    </a:cxn>
                    <a:cxn ang="0">
                      <a:pos x="T4" y="T5"/>
                    </a:cxn>
                    <a:cxn ang="0">
                      <a:pos x="T6" y="T7"/>
                    </a:cxn>
                    <a:cxn ang="0">
                      <a:pos x="T8" y="T9"/>
                    </a:cxn>
                  </a:cxnLst>
                  <a:rect l="0" t="0" r="r" b="b"/>
                  <a:pathLst>
                    <a:path w="128" h="172">
                      <a:moveTo>
                        <a:pt x="0" y="121"/>
                      </a:moveTo>
                      <a:cubicBezTo>
                        <a:pt x="28" y="87"/>
                        <a:pt x="46" y="45"/>
                        <a:pt x="50" y="0"/>
                      </a:cubicBezTo>
                      <a:cubicBezTo>
                        <a:pt x="128" y="7"/>
                        <a:pt x="128" y="7"/>
                        <a:pt x="128" y="7"/>
                      </a:cubicBezTo>
                      <a:cubicBezTo>
                        <a:pt x="123" y="67"/>
                        <a:pt x="99" y="126"/>
                        <a:pt x="60" y="172"/>
                      </a:cubicBezTo>
                      <a:cubicBezTo>
                        <a:pt x="0" y="121"/>
                        <a:pt x="0" y="121"/>
                        <a:pt x="0" y="121"/>
                      </a:cubicBezTo>
                      <a:close/>
                    </a:path>
                  </a:pathLst>
                </a:custGeom>
                <a:solidFill>
                  <a:schemeClr val="bg2">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32" name="Freeform 15">
                  <a:extLst>
                    <a:ext uri="{FF2B5EF4-FFF2-40B4-BE49-F238E27FC236}">
                      <a16:creationId xmlns:a16="http://schemas.microsoft.com/office/drawing/2014/main" id="{57798A98-98B6-A261-0688-DDA23076973D}"/>
                    </a:ext>
                  </a:extLst>
                </p:cNvPr>
                <p:cNvSpPr>
                  <a:spLocks/>
                </p:cNvSpPr>
                <p:nvPr/>
              </p:nvSpPr>
              <p:spPr bwMode="auto">
                <a:xfrm>
                  <a:off x="6156412" y="5821615"/>
                  <a:ext cx="551949" cy="416022"/>
                </a:xfrm>
                <a:custGeom>
                  <a:avLst/>
                  <a:gdLst>
                    <a:gd name="T0" fmla="*/ 0 w 170"/>
                    <a:gd name="T1" fmla="*/ 49 h 128"/>
                    <a:gd name="T2" fmla="*/ 120 w 170"/>
                    <a:gd name="T3" fmla="*/ 0 h 128"/>
                    <a:gd name="T4" fmla="*/ 170 w 170"/>
                    <a:gd name="T5" fmla="*/ 60 h 128"/>
                    <a:gd name="T6" fmla="*/ 7 w 170"/>
                    <a:gd name="T7" fmla="*/ 128 h 128"/>
                    <a:gd name="T8" fmla="*/ 0 w 170"/>
                    <a:gd name="T9" fmla="*/ 49 h 128"/>
                  </a:gdLst>
                  <a:ahLst/>
                  <a:cxnLst>
                    <a:cxn ang="0">
                      <a:pos x="T0" y="T1"/>
                    </a:cxn>
                    <a:cxn ang="0">
                      <a:pos x="T2" y="T3"/>
                    </a:cxn>
                    <a:cxn ang="0">
                      <a:pos x="T4" y="T5"/>
                    </a:cxn>
                    <a:cxn ang="0">
                      <a:pos x="T6" y="T7"/>
                    </a:cxn>
                    <a:cxn ang="0">
                      <a:pos x="T8" y="T9"/>
                    </a:cxn>
                  </a:cxnLst>
                  <a:rect l="0" t="0" r="r" b="b"/>
                  <a:pathLst>
                    <a:path w="170" h="128">
                      <a:moveTo>
                        <a:pt x="0" y="49"/>
                      </a:moveTo>
                      <a:cubicBezTo>
                        <a:pt x="44" y="46"/>
                        <a:pt x="86" y="28"/>
                        <a:pt x="120" y="0"/>
                      </a:cubicBezTo>
                      <a:cubicBezTo>
                        <a:pt x="170" y="60"/>
                        <a:pt x="170" y="60"/>
                        <a:pt x="170" y="60"/>
                      </a:cubicBezTo>
                      <a:cubicBezTo>
                        <a:pt x="124" y="99"/>
                        <a:pt x="67" y="123"/>
                        <a:pt x="7" y="128"/>
                      </a:cubicBezTo>
                      <a:cubicBezTo>
                        <a:pt x="0" y="49"/>
                        <a:pt x="0" y="49"/>
                        <a:pt x="0" y="49"/>
                      </a:cubicBezTo>
                      <a:close/>
                    </a:path>
                  </a:pathLst>
                </a:custGeom>
                <a:solidFill>
                  <a:schemeClr val="bg2">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33" name="Freeform 16">
                  <a:extLst>
                    <a:ext uri="{FF2B5EF4-FFF2-40B4-BE49-F238E27FC236}">
                      <a16:creationId xmlns:a16="http://schemas.microsoft.com/office/drawing/2014/main" id="{090F1CF5-44E9-19CE-C3AF-661C60C1D6FE}"/>
                    </a:ext>
                  </a:extLst>
                </p:cNvPr>
                <p:cNvSpPr>
                  <a:spLocks/>
                </p:cNvSpPr>
                <p:nvPr/>
              </p:nvSpPr>
              <p:spPr bwMode="auto">
                <a:xfrm>
                  <a:off x="6636965" y="4654558"/>
                  <a:ext cx="416022" cy="558815"/>
                </a:xfrm>
                <a:custGeom>
                  <a:avLst/>
                  <a:gdLst>
                    <a:gd name="T0" fmla="*/ 60 w 128"/>
                    <a:gd name="T1" fmla="*/ 0 h 172"/>
                    <a:gd name="T2" fmla="*/ 128 w 128"/>
                    <a:gd name="T3" fmla="*/ 165 h 172"/>
                    <a:gd name="T4" fmla="*/ 50 w 128"/>
                    <a:gd name="T5" fmla="*/ 172 h 172"/>
                    <a:gd name="T6" fmla="*/ 0 w 128"/>
                    <a:gd name="T7" fmla="*/ 51 h 172"/>
                    <a:gd name="T8" fmla="*/ 60 w 128"/>
                    <a:gd name="T9" fmla="*/ 0 h 172"/>
                  </a:gdLst>
                  <a:ahLst/>
                  <a:cxnLst>
                    <a:cxn ang="0">
                      <a:pos x="T0" y="T1"/>
                    </a:cxn>
                    <a:cxn ang="0">
                      <a:pos x="T2" y="T3"/>
                    </a:cxn>
                    <a:cxn ang="0">
                      <a:pos x="T4" y="T5"/>
                    </a:cxn>
                    <a:cxn ang="0">
                      <a:pos x="T6" y="T7"/>
                    </a:cxn>
                    <a:cxn ang="0">
                      <a:pos x="T8" y="T9"/>
                    </a:cxn>
                  </a:cxnLst>
                  <a:rect l="0" t="0" r="r" b="b"/>
                  <a:pathLst>
                    <a:path w="128" h="172">
                      <a:moveTo>
                        <a:pt x="60" y="0"/>
                      </a:moveTo>
                      <a:cubicBezTo>
                        <a:pt x="99" y="47"/>
                        <a:pt x="123" y="105"/>
                        <a:pt x="128" y="165"/>
                      </a:cubicBezTo>
                      <a:cubicBezTo>
                        <a:pt x="50" y="172"/>
                        <a:pt x="50" y="172"/>
                        <a:pt x="50" y="172"/>
                      </a:cubicBezTo>
                      <a:cubicBezTo>
                        <a:pt x="46" y="127"/>
                        <a:pt x="28" y="86"/>
                        <a:pt x="0" y="51"/>
                      </a:cubicBezTo>
                      <a:cubicBezTo>
                        <a:pt x="60" y="0"/>
                        <a:pt x="60" y="0"/>
                        <a:pt x="60" y="0"/>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34" name="Freeform 17">
                  <a:extLst>
                    <a:ext uri="{FF2B5EF4-FFF2-40B4-BE49-F238E27FC236}">
                      <a16:creationId xmlns:a16="http://schemas.microsoft.com/office/drawing/2014/main" id="{28EDAF47-43D7-4094-45AF-A632AC9D8688}"/>
                    </a:ext>
                  </a:extLst>
                </p:cNvPr>
                <p:cNvSpPr>
                  <a:spLocks/>
                </p:cNvSpPr>
                <p:nvPr/>
              </p:nvSpPr>
              <p:spPr bwMode="auto">
                <a:xfrm>
                  <a:off x="6156412" y="4312680"/>
                  <a:ext cx="551949" cy="416022"/>
                </a:xfrm>
                <a:custGeom>
                  <a:avLst/>
                  <a:gdLst>
                    <a:gd name="T0" fmla="*/ 7 w 170"/>
                    <a:gd name="T1" fmla="*/ 0 h 128"/>
                    <a:gd name="T2" fmla="*/ 170 w 170"/>
                    <a:gd name="T3" fmla="*/ 68 h 128"/>
                    <a:gd name="T4" fmla="*/ 120 w 170"/>
                    <a:gd name="T5" fmla="*/ 128 h 128"/>
                    <a:gd name="T6" fmla="*/ 0 w 170"/>
                    <a:gd name="T7" fmla="*/ 79 h 128"/>
                    <a:gd name="T8" fmla="*/ 7 w 170"/>
                    <a:gd name="T9" fmla="*/ 0 h 128"/>
                  </a:gdLst>
                  <a:ahLst/>
                  <a:cxnLst>
                    <a:cxn ang="0">
                      <a:pos x="T0" y="T1"/>
                    </a:cxn>
                    <a:cxn ang="0">
                      <a:pos x="T2" y="T3"/>
                    </a:cxn>
                    <a:cxn ang="0">
                      <a:pos x="T4" y="T5"/>
                    </a:cxn>
                    <a:cxn ang="0">
                      <a:pos x="T6" y="T7"/>
                    </a:cxn>
                    <a:cxn ang="0">
                      <a:pos x="T8" y="T9"/>
                    </a:cxn>
                  </a:cxnLst>
                  <a:rect l="0" t="0" r="r" b="b"/>
                  <a:pathLst>
                    <a:path w="170" h="128">
                      <a:moveTo>
                        <a:pt x="7" y="0"/>
                      </a:moveTo>
                      <a:cubicBezTo>
                        <a:pt x="67" y="6"/>
                        <a:pt x="124" y="29"/>
                        <a:pt x="170" y="68"/>
                      </a:cubicBezTo>
                      <a:cubicBezTo>
                        <a:pt x="120" y="128"/>
                        <a:pt x="120" y="128"/>
                        <a:pt x="120" y="128"/>
                      </a:cubicBezTo>
                      <a:cubicBezTo>
                        <a:pt x="86" y="100"/>
                        <a:pt x="44" y="83"/>
                        <a:pt x="0" y="79"/>
                      </a:cubicBezTo>
                      <a:cubicBezTo>
                        <a:pt x="7" y="0"/>
                        <a:pt x="7" y="0"/>
                        <a:pt x="7" y="0"/>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grpSp>
        </p:grpSp>
        <p:sp>
          <p:nvSpPr>
            <p:cNvPr id="48" name="Freeform 12">
              <a:extLst>
                <a:ext uri="{FF2B5EF4-FFF2-40B4-BE49-F238E27FC236}">
                  <a16:creationId xmlns:a16="http://schemas.microsoft.com/office/drawing/2014/main" id="{419A8743-1FE9-4147-57A5-09E5E47FA916}"/>
                </a:ext>
              </a:extLst>
            </p:cNvPr>
            <p:cNvSpPr>
              <a:spLocks/>
            </p:cNvSpPr>
            <p:nvPr/>
          </p:nvSpPr>
          <p:spPr bwMode="auto">
            <a:xfrm>
              <a:off x="5101035" y="3289973"/>
              <a:ext cx="418768" cy="558815"/>
            </a:xfrm>
            <a:custGeom>
              <a:avLst/>
              <a:gdLst>
                <a:gd name="T0" fmla="*/ 129 w 129"/>
                <a:gd name="T1" fmla="*/ 51 h 172"/>
                <a:gd name="T2" fmla="*/ 79 w 129"/>
                <a:gd name="T3" fmla="*/ 172 h 172"/>
                <a:gd name="T4" fmla="*/ 0 w 129"/>
                <a:gd name="T5" fmla="*/ 165 h 172"/>
                <a:gd name="T6" fmla="*/ 69 w 129"/>
                <a:gd name="T7" fmla="*/ 0 h 172"/>
                <a:gd name="T8" fmla="*/ 129 w 129"/>
                <a:gd name="T9" fmla="*/ 51 h 172"/>
              </a:gdLst>
              <a:ahLst/>
              <a:cxnLst>
                <a:cxn ang="0">
                  <a:pos x="T0" y="T1"/>
                </a:cxn>
                <a:cxn ang="0">
                  <a:pos x="T2" y="T3"/>
                </a:cxn>
                <a:cxn ang="0">
                  <a:pos x="T4" y="T5"/>
                </a:cxn>
                <a:cxn ang="0">
                  <a:pos x="T6" y="T7"/>
                </a:cxn>
                <a:cxn ang="0">
                  <a:pos x="T8" y="T9"/>
                </a:cxn>
              </a:cxnLst>
              <a:rect l="0" t="0" r="r" b="b"/>
              <a:pathLst>
                <a:path w="129" h="172">
                  <a:moveTo>
                    <a:pt x="129" y="51"/>
                  </a:moveTo>
                  <a:cubicBezTo>
                    <a:pt x="100" y="86"/>
                    <a:pt x="83" y="127"/>
                    <a:pt x="79" y="172"/>
                  </a:cubicBezTo>
                  <a:cubicBezTo>
                    <a:pt x="0" y="165"/>
                    <a:pt x="0" y="165"/>
                    <a:pt x="0" y="165"/>
                  </a:cubicBezTo>
                  <a:cubicBezTo>
                    <a:pt x="6" y="105"/>
                    <a:pt x="30" y="47"/>
                    <a:pt x="69" y="0"/>
                  </a:cubicBezTo>
                  <a:cubicBezTo>
                    <a:pt x="129" y="51"/>
                    <a:pt x="129" y="51"/>
                    <a:pt x="129" y="5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49" name="Freeform 13">
              <a:extLst>
                <a:ext uri="{FF2B5EF4-FFF2-40B4-BE49-F238E27FC236}">
                  <a16:creationId xmlns:a16="http://schemas.microsoft.com/office/drawing/2014/main" id="{6F0D4E02-3CF7-419F-0838-B05C80749D27}"/>
                </a:ext>
              </a:extLst>
            </p:cNvPr>
            <p:cNvSpPr>
              <a:spLocks/>
            </p:cNvSpPr>
            <p:nvPr/>
          </p:nvSpPr>
          <p:spPr bwMode="auto">
            <a:xfrm>
              <a:off x="5445660" y="2948095"/>
              <a:ext cx="554695" cy="416022"/>
            </a:xfrm>
            <a:custGeom>
              <a:avLst/>
              <a:gdLst>
                <a:gd name="T0" fmla="*/ 171 w 171"/>
                <a:gd name="T1" fmla="*/ 79 h 128"/>
                <a:gd name="T2" fmla="*/ 51 w 171"/>
                <a:gd name="T3" fmla="*/ 128 h 128"/>
                <a:gd name="T4" fmla="*/ 0 w 171"/>
                <a:gd name="T5" fmla="*/ 68 h 128"/>
                <a:gd name="T6" fmla="*/ 164 w 171"/>
                <a:gd name="T7" fmla="*/ 0 h 128"/>
                <a:gd name="T8" fmla="*/ 171 w 171"/>
                <a:gd name="T9" fmla="*/ 79 h 128"/>
              </a:gdLst>
              <a:ahLst/>
              <a:cxnLst>
                <a:cxn ang="0">
                  <a:pos x="T0" y="T1"/>
                </a:cxn>
                <a:cxn ang="0">
                  <a:pos x="T2" y="T3"/>
                </a:cxn>
                <a:cxn ang="0">
                  <a:pos x="T4" y="T5"/>
                </a:cxn>
                <a:cxn ang="0">
                  <a:pos x="T6" y="T7"/>
                </a:cxn>
                <a:cxn ang="0">
                  <a:pos x="T8" y="T9"/>
                </a:cxn>
              </a:cxnLst>
              <a:rect l="0" t="0" r="r" b="b"/>
              <a:pathLst>
                <a:path w="171" h="128">
                  <a:moveTo>
                    <a:pt x="171" y="79"/>
                  </a:moveTo>
                  <a:cubicBezTo>
                    <a:pt x="127" y="83"/>
                    <a:pt x="85" y="100"/>
                    <a:pt x="51" y="128"/>
                  </a:cubicBezTo>
                  <a:cubicBezTo>
                    <a:pt x="0" y="68"/>
                    <a:pt x="0" y="68"/>
                    <a:pt x="0" y="68"/>
                  </a:cubicBezTo>
                  <a:cubicBezTo>
                    <a:pt x="47" y="29"/>
                    <a:pt x="104" y="6"/>
                    <a:pt x="164" y="0"/>
                  </a:cubicBezTo>
                  <a:cubicBezTo>
                    <a:pt x="171" y="79"/>
                    <a:pt x="171" y="79"/>
                    <a:pt x="171" y="79"/>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50" name="Freeform 16">
              <a:extLst>
                <a:ext uri="{FF2B5EF4-FFF2-40B4-BE49-F238E27FC236}">
                  <a16:creationId xmlns:a16="http://schemas.microsoft.com/office/drawing/2014/main" id="{AA9D12A7-07BC-8F52-F0E9-1E7BD5C0AE56}"/>
                </a:ext>
              </a:extLst>
            </p:cNvPr>
            <p:cNvSpPr>
              <a:spLocks/>
            </p:cNvSpPr>
            <p:nvPr/>
          </p:nvSpPr>
          <p:spPr bwMode="auto">
            <a:xfrm>
              <a:off x="6604479" y="3289973"/>
              <a:ext cx="416022" cy="558815"/>
            </a:xfrm>
            <a:custGeom>
              <a:avLst/>
              <a:gdLst>
                <a:gd name="T0" fmla="*/ 60 w 128"/>
                <a:gd name="T1" fmla="*/ 0 h 172"/>
                <a:gd name="T2" fmla="*/ 128 w 128"/>
                <a:gd name="T3" fmla="*/ 165 h 172"/>
                <a:gd name="T4" fmla="*/ 50 w 128"/>
                <a:gd name="T5" fmla="*/ 172 h 172"/>
                <a:gd name="T6" fmla="*/ 0 w 128"/>
                <a:gd name="T7" fmla="*/ 51 h 172"/>
                <a:gd name="T8" fmla="*/ 60 w 128"/>
                <a:gd name="T9" fmla="*/ 0 h 172"/>
              </a:gdLst>
              <a:ahLst/>
              <a:cxnLst>
                <a:cxn ang="0">
                  <a:pos x="T0" y="T1"/>
                </a:cxn>
                <a:cxn ang="0">
                  <a:pos x="T2" y="T3"/>
                </a:cxn>
                <a:cxn ang="0">
                  <a:pos x="T4" y="T5"/>
                </a:cxn>
                <a:cxn ang="0">
                  <a:pos x="T6" y="T7"/>
                </a:cxn>
                <a:cxn ang="0">
                  <a:pos x="T8" y="T9"/>
                </a:cxn>
              </a:cxnLst>
              <a:rect l="0" t="0" r="r" b="b"/>
              <a:pathLst>
                <a:path w="128" h="172">
                  <a:moveTo>
                    <a:pt x="60" y="0"/>
                  </a:moveTo>
                  <a:cubicBezTo>
                    <a:pt x="99" y="47"/>
                    <a:pt x="123" y="105"/>
                    <a:pt x="128" y="165"/>
                  </a:cubicBezTo>
                  <a:cubicBezTo>
                    <a:pt x="50" y="172"/>
                    <a:pt x="50" y="172"/>
                    <a:pt x="50" y="172"/>
                  </a:cubicBezTo>
                  <a:cubicBezTo>
                    <a:pt x="46" y="127"/>
                    <a:pt x="28" y="86"/>
                    <a:pt x="0" y="51"/>
                  </a:cubicBezTo>
                  <a:cubicBezTo>
                    <a:pt x="60" y="0"/>
                    <a:pt x="60" y="0"/>
                    <a:pt x="60" y="0"/>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51" name="Freeform 17">
              <a:extLst>
                <a:ext uri="{FF2B5EF4-FFF2-40B4-BE49-F238E27FC236}">
                  <a16:creationId xmlns:a16="http://schemas.microsoft.com/office/drawing/2014/main" id="{30D11966-DDAF-8D7C-49EB-117C050038D7}"/>
                </a:ext>
              </a:extLst>
            </p:cNvPr>
            <p:cNvSpPr>
              <a:spLocks/>
            </p:cNvSpPr>
            <p:nvPr/>
          </p:nvSpPr>
          <p:spPr bwMode="auto">
            <a:xfrm>
              <a:off x="6123926" y="2948095"/>
              <a:ext cx="551949" cy="416022"/>
            </a:xfrm>
            <a:custGeom>
              <a:avLst/>
              <a:gdLst>
                <a:gd name="T0" fmla="*/ 7 w 170"/>
                <a:gd name="T1" fmla="*/ 0 h 128"/>
                <a:gd name="T2" fmla="*/ 170 w 170"/>
                <a:gd name="T3" fmla="*/ 68 h 128"/>
                <a:gd name="T4" fmla="*/ 120 w 170"/>
                <a:gd name="T5" fmla="*/ 128 h 128"/>
                <a:gd name="T6" fmla="*/ 0 w 170"/>
                <a:gd name="T7" fmla="*/ 79 h 128"/>
                <a:gd name="T8" fmla="*/ 7 w 170"/>
                <a:gd name="T9" fmla="*/ 0 h 128"/>
              </a:gdLst>
              <a:ahLst/>
              <a:cxnLst>
                <a:cxn ang="0">
                  <a:pos x="T0" y="T1"/>
                </a:cxn>
                <a:cxn ang="0">
                  <a:pos x="T2" y="T3"/>
                </a:cxn>
                <a:cxn ang="0">
                  <a:pos x="T4" y="T5"/>
                </a:cxn>
                <a:cxn ang="0">
                  <a:pos x="T6" y="T7"/>
                </a:cxn>
                <a:cxn ang="0">
                  <a:pos x="T8" y="T9"/>
                </a:cxn>
              </a:cxnLst>
              <a:rect l="0" t="0" r="r" b="b"/>
              <a:pathLst>
                <a:path w="170" h="128">
                  <a:moveTo>
                    <a:pt x="7" y="0"/>
                  </a:moveTo>
                  <a:cubicBezTo>
                    <a:pt x="67" y="6"/>
                    <a:pt x="124" y="29"/>
                    <a:pt x="170" y="68"/>
                  </a:cubicBezTo>
                  <a:cubicBezTo>
                    <a:pt x="120" y="128"/>
                    <a:pt x="120" y="128"/>
                    <a:pt x="120" y="128"/>
                  </a:cubicBezTo>
                  <a:cubicBezTo>
                    <a:pt x="86" y="100"/>
                    <a:pt x="44" y="83"/>
                    <a:pt x="0" y="79"/>
                  </a:cubicBezTo>
                  <a:cubicBezTo>
                    <a:pt x="7" y="0"/>
                    <a:pt x="7" y="0"/>
                    <a:pt x="7" y="0"/>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pic>
          <p:nvPicPr>
            <p:cNvPr id="65" name="Graphic 64" descr="Ribbon with solid fill">
              <a:extLst>
                <a:ext uri="{FF2B5EF4-FFF2-40B4-BE49-F238E27FC236}">
                  <a16:creationId xmlns:a16="http://schemas.microsoft.com/office/drawing/2014/main" id="{3A123413-62F8-5C2B-9B52-59F8C85BC6C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57110" y="2516763"/>
              <a:ext cx="914400" cy="914400"/>
            </a:xfrm>
            <a:prstGeom prst="rect">
              <a:avLst/>
            </a:prstGeom>
          </p:spPr>
        </p:pic>
        <p:pic>
          <p:nvPicPr>
            <p:cNvPr id="67" name="Graphic 66" descr="Trophy with solid fill">
              <a:extLst>
                <a:ext uri="{FF2B5EF4-FFF2-40B4-BE49-F238E27FC236}">
                  <a16:creationId xmlns:a16="http://schemas.microsoft.com/office/drawing/2014/main" id="{0579F3D8-A67E-EB1F-00F4-2F049F4E47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605403" y="1139083"/>
              <a:ext cx="914400" cy="914400"/>
            </a:xfrm>
            <a:prstGeom prst="rect">
              <a:avLst/>
            </a:prstGeom>
          </p:spPr>
        </p:pic>
        <p:pic>
          <p:nvPicPr>
            <p:cNvPr id="69" name="Graphic 68" descr="Clipboard with solid fill">
              <a:extLst>
                <a:ext uri="{FF2B5EF4-FFF2-40B4-BE49-F238E27FC236}">
                  <a16:creationId xmlns:a16="http://schemas.microsoft.com/office/drawing/2014/main" id="{2A4DC6D4-C399-FA72-C943-62CB85F0683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664351" y="1088076"/>
              <a:ext cx="914400" cy="914400"/>
            </a:xfrm>
            <a:prstGeom prst="rect">
              <a:avLst/>
            </a:prstGeom>
          </p:spPr>
        </p:pic>
        <p:pic>
          <p:nvPicPr>
            <p:cNvPr id="71" name="Graphic 70" descr="Programmer male with solid fill">
              <a:extLst>
                <a:ext uri="{FF2B5EF4-FFF2-40B4-BE49-F238E27FC236}">
                  <a16:creationId xmlns:a16="http://schemas.microsoft.com/office/drawing/2014/main" id="{9E4B8059-6F52-54CC-1450-2FB51C7DFA6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985725" y="2472959"/>
              <a:ext cx="914400" cy="914400"/>
            </a:xfrm>
            <a:prstGeom prst="rect">
              <a:avLst/>
            </a:prstGeom>
          </p:spPr>
        </p:pic>
      </p:grpSp>
      <p:grpSp>
        <p:nvGrpSpPr>
          <p:cNvPr id="8" name="Group 7">
            <a:extLst>
              <a:ext uri="{FF2B5EF4-FFF2-40B4-BE49-F238E27FC236}">
                <a16:creationId xmlns:a16="http://schemas.microsoft.com/office/drawing/2014/main" id="{A5745C53-B912-B744-DF99-88DCCBEBB111}"/>
              </a:ext>
            </a:extLst>
          </p:cNvPr>
          <p:cNvGrpSpPr/>
          <p:nvPr/>
        </p:nvGrpSpPr>
        <p:grpSpPr>
          <a:xfrm>
            <a:off x="5390746" y="3597581"/>
            <a:ext cx="1477323" cy="1477323"/>
            <a:chOff x="4683761" y="3692539"/>
            <a:chExt cx="1828800" cy="1828800"/>
          </a:xfrm>
        </p:grpSpPr>
        <p:pic>
          <p:nvPicPr>
            <p:cNvPr id="6" name="Graphic 5" descr="Storytelling with solid fill">
              <a:extLst>
                <a:ext uri="{FF2B5EF4-FFF2-40B4-BE49-F238E27FC236}">
                  <a16:creationId xmlns:a16="http://schemas.microsoft.com/office/drawing/2014/main" id="{FC254E3C-EFA1-1806-4AFF-7508F57BBFB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683761" y="3692539"/>
              <a:ext cx="1828800" cy="1828800"/>
            </a:xfrm>
            <a:prstGeom prst="rect">
              <a:avLst/>
            </a:prstGeom>
          </p:spPr>
        </p:pic>
        <p:sp>
          <p:nvSpPr>
            <p:cNvPr id="7" name="TextBox 6">
              <a:extLst>
                <a:ext uri="{FF2B5EF4-FFF2-40B4-BE49-F238E27FC236}">
                  <a16:creationId xmlns:a16="http://schemas.microsoft.com/office/drawing/2014/main" id="{9FE78843-929A-CC63-A112-2C21B16E403F}"/>
                </a:ext>
              </a:extLst>
            </p:cNvPr>
            <p:cNvSpPr txBox="1"/>
            <p:nvPr/>
          </p:nvSpPr>
          <p:spPr>
            <a:xfrm>
              <a:off x="5008881" y="4475461"/>
              <a:ext cx="1087119" cy="723902"/>
            </a:xfrm>
            <a:prstGeom prst="rect">
              <a:avLst/>
            </a:prstGeom>
            <a:noFill/>
          </p:spPr>
          <p:txBody>
            <a:bodyPr wrap="square" rtlCol="0">
              <a:spAutoFit/>
            </a:bodyPr>
            <a:lstStyle/>
            <a:p>
              <a:pPr algn="ctr"/>
              <a:r>
                <a:rPr lang="en-US" sz="1600" dirty="0">
                  <a:latin typeface="Blackadder ITC" panose="04020505051007020D02" pitchFamily="82" charset="0"/>
                </a:rPr>
                <a:t>Bachelor thesis</a:t>
              </a:r>
              <a:endParaRPr lang="en-GB" sz="1600" dirty="0">
                <a:latin typeface="Blackadder ITC" panose="04020505051007020D02" pitchFamily="82" charset="0"/>
              </a:endParaRPr>
            </a:p>
          </p:txBody>
        </p:sp>
      </p:grpSp>
      <p:sp>
        <p:nvSpPr>
          <p:cNvPr id="2" name="Slide Number Placeholder 3">
            <a:extLst>
              <a:ext uri="{FF2B5EF4-FFF2-40B4-BE49-F238E27FC236}">
                <a16:creationId xmlns:a16="http://schemas.microsoft.com/office/drawing/2014/main" id="{75102B75-50D4-CE02-5AA3-72D639F5E2DE}"/>
              </a:ext>
            </a:extLst>
          </p:cNvPr>
          <p:cNvSpPr>
            <a:spLocks noGrp="1"/>
          </p:cNvSpPr>
          <p:nvPr>
            <p:ph type="sldNum" sz="quarter" idx="4"/>
          </p:nvPr>
        </p:nvSpPr>
        <p:spPr>
          <a:xfrm>
            <a:off x="609599" y="6272743"/>
            <a:ext cx="3296356" cy="365125"/>
          </a:xfrm>
        </p:spPr>
        <p:txBody>
          <a:bodyPr/>
          <a:lstStyle/>
          <a:p>
            <a:r>
              <a:rPr lang="en-US" dirty="0"/>
              <a:t>Riga Technical University</a:t>
            </a:r>
          </a:p>
        </p:txBody>
      </p:sp>
    </p:spTree>
    <p:extLst>
      <p:ext uri="{BB962C8B-B14F-4D97-AF65-F5344CB8AC3E}">
        <p14:creationId xmlns:p14="http://schemas.microsoft.com/office/powerpoint/2010/main" val="450346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60A823C-4239-885A-100E-A9C49F5E32B5}"/>
              </a:ext>
            </a:extLst>
          </p:cNvPr>
          <p:cNvSpPr>
            <a:spLocks noGrp="1"/>
          </p:cNvSpPr>
          <p:nvPr>
            <p:ph type="sldNum" sz="quarter" idx="4"/>
          </p:nvPr>
        </p:nvSpPr>
        <p:spPr/>
        <p:txBody>
          <a:bodyPr/>
          <a:lstStyle/>
          <a:p>
            <a:r>
              <a:rPr lang="en-US" dirty="0"/>
              <a:t>Riga Technical University</a:t>
            </a:r>
          </a:p>
        </p:txBody>
      </p:sp>
      <p:sp>
        <p:nvSpPr>
          <p:cNvPr id="8" name="Rectangle: Rounded Corners 7">
            <a:extLst>
              <a:ext uri="{FF2B5EF4-FFF2-40B4-BE49-F238E27FC236}">
                <a16:creationId xmlns:a16="http://schemas.microsoft.com/office/drawing/2014/main" id="{205E546B-5861-E20E-5FE0-E1B41DEB5BAE}"/>
              </a:ext>
            </a:extLst>
          </p:cNvPr>
          <p:cNvSpPr/>
          <p:nvPr/>
        </p:nvSpPr>
        <p:spPr>
          <a:xfrm>
            <a:off x="2162369" y="1031495"/>
            <a:ext cx="7867262" cy="548561"/>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Outcomes defined for bachelor-level study programs*</a:t>
            </a:r>
            <a:endParaRPr lang="en-GB" dirty="0"/>
          </a:p>
        </p:txBody>
      </p:sp>
      <p:sp>
        <p:nvSpPr>
          <p:cNvPr id="9" name="TextBox 8">
            <a:extLst>
              <a:ext uri="{FF2B5EF4-FFF2-40B4-BE49-F238E27FC236}">
                <a16:creationId xmlns:a16="http://schemas.microsoft.com/office/drawing/2014/main" id="{CF4A7C38-E235-6A8C-9BA2-BC03DFF23A06}"/>
              </a:ext>
            </a:extLst>
          </p:cNvPr>
          <p:cNvSpPr txBox="1"/>
          <p:nvPr/>
        </p:nvSpPr>
        <p:spPr>
          <a:xfrm>
            <a:off x="8459055" y="5641839"/>
            <a:ext cx="3732945" cy="338554"/>
          </a:xfrm>
          <a:prstGeom prst="rect">
            <a:avLst/>
          </a:prstGeom>
          <a:noFill/>
        </p:spPr>
        <p:txBody>
          <a:bodyPr wrap="square" rtlCol="0">
            <a:spAutoFit/>
          </a:bodyPr>
          <a:lstStyle/>
          <a:p>
            <a:r>
              <a:rPr lang="en-US" sz="1600" i="1" dirty="0"/>
              <a:t>*</a:t>
            </a:r>
            <a:r>
              <a:rPr lang="lv-LV" sz="1600" i="1" dirty="0"/>
              <a:t>The </a:t>
            </a:r>
            <a:r>
              <a:rPr lang="lv-LV" sz="1600" i="1" dirty="0" err="1"/>
              <a:t>Latvian</a:t>
            </a:r>
            <a:r>
              <a:rPr lang="lv-LV" sz="1600" i="1" dirty="0"/>
              <a:t> </a:t>
            </a:r>
            <a:r>
              <a:rPr lang="lv-LV" sz="1600" i="1" dirty="0" err="1"/>
              <a:t>Qualifications</a:t>
            </a:r>
            <a:r>
              <a:rPr lang="lv-LV" sz="1600" i="1" dirty="0"/>
              <a:t> </a:t>
            </a:r>
            <a:r>
              <a:rPr lang="lv-LV" sz="1600" i="1" dirty="0" err="1"/>
              <a:t>Framework</a:t>
            </a:r>
            <a:endParaRPr lang="en-GB" sz="1600" i="1" dirty="0"/>
          </a:p>
        </p:txBody>
      </p:sp>
      <p:sp>
        <p:nvSpPr>
          <p:cNvPr id="10" name="Rectangle: Rounded Corners 9">
            <a:extLst>
              <a:ext uri="{FF2B5EF4-FFF2-40B4-BE49-F238E27FC236}">
                <a16:creationId xmlns:a16="http://schemas.microsoft.com/office/drawing/2014/main" id="{18944C0D-36D7-071B-5665-2462399E9634}"/>
              </a:ext>
            </a:extLst>
          </p:cNvPr>
          <p:cNvSpPr/>
          <p:nvPr/>
        </p:nvSpPr>
        <p:spPr>
          <a:xfrm>
            <a:off x="108345" y="1853641"/>
            <a:ext cx="3894006" cy="471915"/>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Knowledge</a:t>
            </a:r>
            <a:endParaRPr lang="en-GB" dirty="0"/>
          </a:p>
        </p:txBody>
      </p:sp>
      <p:sp>
        <p:nvSpPr>
          <p:cNvPr id="11" name="Rectangle: Rounded Corners 10">
            <a:extLst>
              <a:ext uri="{FF2B5EF4-FFF2-40B4-BE49-F238E27FC236}">
                <a16:creationId xmlns:a16="http://schemas.microsoft.com/office/drawing/2014/main" id="{98EE88BD-0AE4-7D01-D96F-2F9B3237597D}"/>
              </a:ext>
            </a:extLst>
          </p:cNvPr>
          <p:cNvSpPr/>
          <p:nvPr/>
        </p:nvSpPr>
        <p:spPr>
          <a:xfrm>
            <a:off x="4148997" y="1844165"/>
            <a:ext cx="3894006" cy="491551"/>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Skills</a:t>
            </a:r>
            <a:endParaRPr lang="en-GB" dirty="0"/>
          </a:p>
        </p:txBody>
      </p:sp>
      <p:sp>
        <p:nvSpPr>
          <p:cNvPr id="14" name="TextBox 13">
            <a:extLst>
              <a:ext uri="{FF2B5EF4-FFF2-40B4-BE49-F238E27FC236}">
                <a16:creationId xmlns:a16="http://schemas.microsoft.com/office/drawing/2014/main" id="{6351EE1C-A44F-778A-795F-38A8FC7C0B5E}"/>
              </a:ext>
            </a:extLst>
          </p:cNvPr>
          <p:cNvSpPr txBox="1"/>
          <p:nvPr/>
        </p:nvSpPr>
        <p:spPr>
          <a:xfrm>
            <a:off x="108345" y="2472229"/>
            <a:ext cx="3797610" cy="1892826"/>
          </a:xfrm>
          <a:prstGeom prst="rect">
            <a:avLst/>
          </a:prstGeom>
          <a:noFill/>
        </p:spPr>
        <p:txBody>
          <a:bodyPr wrap="square">
            <a:spAutoFit/>
          </a:bodyPr>
          <a:lstStyle/>
          <a:p>
            <a:pPr marL="285750" indent="-285750">
              <a:spcBef>
                <a:spcPts val="600"/>
              </a:spcBef>
              <a:buFont typeface="Wingdings" panose="05000000000000000000" pitchFamily="2" charset="2"/>
              <a:buChar char="ü"/>
            </a:pPr>
            <a:r>
              <a:rPr lang="en-GB" sz="1400" dirty="0"/>
              <a:t>Be able to demonstrate basic and specialised knowledge in the specific field of science or profession and critical understanding of this knowledge</a:t>
            </a:r>
          </a:p>
          <a:p>
            <a:pPr marL="285750" indent="-285750">
              <a:spcBef>
                <a:spcPts val="600"/>
              </a:spcBef>
              <a:buFont typeface="Wingdings" panose="05000000000000000000" pitchFamily="2" charset="2"/>
              <a:buChar char="ü"/>
            </a:pPr>
            <a:r>
              <a:rPr lang="en-GB" sz="1400" dirty="0"/>
              <a:t>Be able to demonstrate understanding of the most important concepts and causalities of the specific field of science or profession</a:t>
            </a:r>
            <a:endParaRPr lang="lv-LV" sz="1400" dirty="0"/>
          </a:p>
        </p:txBody>
      </p:sp>
      <p:sp>
        <p:nvSpPr>
          <p:cNvPr id="16" name="TextBox 15">
            <a:extLst>
              <a:ext uri="{FF2B5EF4-FFF2-40B4-BE49-F238E27FC236}">
                <a16:creationId xmlns:a16="http://schemas.microsoft.com/office/drawing/2014/main" id="{7F07DEDC-2F59-8CAE-6F84-C6772F6280F8}"/>
              </a:ext>
            </a:extLst>
          </p:cNvPr>
          <p:cNvSpPr txBox="1"/>
          <p:nvPr/>
        </p:nvSpPr>
        <p:spPr>
          <a:xfrm>
            <a:off x="4148997" y="2472229"/>
            <a:ext cx="3955100" cy="4193456"/>
          </a:xfrm>
          <a:prstGeom prst="rect">
            <a:avLst/>
          </a:prstGeom>
          <a:noFill/>
        </p:spPr>
        <p:txBody>
          <a:bodyPr wrap="square">
            <a:spAutoFit/>
          </a:bodyPr>
          <a:lstStyle/>
          <a:p>
            <a:pPr marL="285750" indent="-285750">
              <a:spcBef>
                <a:spcPts val="600"/>
              </a:spcBef>
              <a:buFont typeface="Wingdings" panose="05000000000000000000" pitchFamily="2" charset="2"/>
              <a:buChar char="ü"/>
            </a:pPr>
            <a:r>
              <a:rPr lang="en-GB" sz="1350" dirty="0"/>
              <a:t>Be able, by using the mastered theoretical foundations and skills, to perform professional, artistic, innovative or research activity</a:t>
            </a:r>
          </a:p>
          <a:p>
            <a:pPr marL="285750" indent="-285750">
              <a:spcBef>
                <a:spcPts val="600"/>
              </a:spcBef>
              <a:buFont typeface="Wingdings" panose="05000000000000000000" pitchFamily="2" charset="2"/>
              <a:buChar char="ü"/>
            </a:pPr>
            <a:r>
              <a:rPr lang="en-GB" sz="1350" dirty="0"/>
              <a:t>Be able to define and describe analytically information, problems and solutions in the relevant field of science or profession, explain them and provide arguments in discussions with both professionals and </a:t>
            </a:r>
            <a:r>
              <a:rPr lang="en-GB" sz="1350" dirty="0" err="1"/>
              <a:t>nonprofessionals</a:t>
            </a:r>
            <a:endParaRPr lang="en-GB" sz="1350" dirty="0"/>
          </a:p>
          <a:p>
            <a:pPr marL="285750" indent="-285750">
              <a:spcBef>
                <a:spcPts val="600"/>
              </a:spcBef>
              <a:buFont typeface="Wingdings" panose="05000000000000000000" pitchFamily="2" charset="2"/>
              <a:buChar char="ü"/>
            </a:pPr>
            <a:r>
              <a:rPr lang="en-GB" sz="1350" dirty="0"/>
              <a:t>Be able to structure independently one’s own learning, guide one’s own and subordinates’ further learning and professional improvement, demonstrate scientific approach to problem solving, assume responsibility and take initiative when performing individual work, when working in a team or managing the work of others, take decisions and find creative solutions in changing or unclear contexts</a:t>
            </a:r>
            <a:endParaRPr lang="lv-LV" sz="1350" dirty="0"/>
          </a:p>
        </p:txBody>
      </p:sp>
      <p:sp>
        <p:nvSpPr>
          <p:cNvPr id="18" name="TextBox 17">
            <a:extLst>
              <a:ext uri="{FF2B5EF4-FFF2-40B4-BE49-F238E27FC236}">
                <a16:creationId xmlns:a16="http://schemas.microsoft.com/office/drawing/2014/main" id="{5BB1101E-50E5-0A10-FA9D-8F49356B7C7C}"/>
              </a:ext>
            </a:extLst>
          </p:cNvPr>
          <p:cNvSpPr txBox="1"/>
          <p:nvPr/>
        </p:nvSpPr>
        <p:spPr>
          <a:xfrm>
            <a:off x="8165191" y="2482587"/>
            <a:ext cx="3894006" cy="2400657"/>
          </a:xfrm>
          <a:prstGeom prst="rect">
            <a:avLst/>
          </a:prstGeom>
          <a:noFill/>
        </p:spPr>
        <p:txBody>
          <a:bodyPr wrap="square">
            <a:spAutoFit/>
          </a:bodyPr>
          <a:lstStyle/>
          <a:p>
            <a:pPr marL="285750" indent="-285750">
              <a:spcBef>
                <a:spcPts val="600"/>
              </a:spcBef>
              <a:buFont typeface="Wingdings" panose="05000000000000000000" pitchFamily="2" charset="2"/>
              <a:buChar char="ü"/>
            </a:pPr>
            <a:r>
              <a:rPr lang="en-GB" sz="1400" dirty="0"/>
              <a:t>Be able to obtain, select and analyse information independently, and use it, take decisions and solve problems in the specific field of science or profession</a:t>
            </a:r>
          </a:p>
          <a:p>
            <a:pPr marL="285750" indent="-285750">
              <a:spcBef>
                <a:spcPts val="600"/>
              </a:spcBef>
              <a:buFont typeface="Wingdings" panose="05000000000000000000" pitchFamily="2" charset="2"/>
              <a:buChar char="ü"/>
            </a:pPr>
            <a:r>
              <a:rPr lang="en-GB" sz="1400" dirty="0"/>
              <a:t>Be able to demonstrate understanding of professional ethics, assess the impact of one’s professional activities on the environment and</a:t>
            </a:r>
            <a:r>
              <a:rPr lang="lv-LV" sz="1400" dirty="0"/>
              <a:t> </a:t>
            </a:r>
            <a:r>
              <a:rPr lang="en-GB" sz="1400" dirty="0"/>
              <a:t>society, and participate in the development of the relevant professional field</a:t>
            </a:r>
            <a:endParaRPr lang="lv-LV" sz="1400" dirty="0"/>
          </a:p>
        </p:txBody>
      </p:sp>
      <p:grpSp>
        <p:nvGrpSpPr>
          <p:cNvPr id="17" name="Group 16">
            <a:extLst>
              <a:ext uri="{FF2B5EF4-FFF2-40B4-BE49-F238E27FC236}">
                <a16:creationId xmlns:a16="http://schemas.microsoft.com/office/drawing/2014/main" id="{52A3A89D-A324-D9CB-561F-6F31EBEE033E}"/>
              </a:ext>
            </a:extLst>
          </p:cNvPr>
          <p:cNvGrpSpPr/>
          <p:nvPr/>
        </p:nvGrpSpPr>
        <p:grpSpPr>
          <a:xfrm>
            <a:off x="3630865" y="-8471"/>
            <a:ext cx="849695" cy="1085576"/>
            <a:chOff x="3791813" y="483022"/>
            <a:chExt cx="2173907" cy="2777398"/>
          </a:xfrm>
        </p:grpSpPr>
        <p:sp>
          <p:nvSpPr>
            <p:cNvPr id="3" name="Freeform 6">
              <a:extLst>
                <a:ext uri="{FF2B5EF4-FFF2-40B4-BE49-F238E27FC236}">
                  <a16:creationId xmlns:a16="http://schemas.microsoft.com/office/drawing/2014/main" id="{CA28367C-E1CB-4E4A-5016-987656005A33}"/>
                </a:ext>
              </a:extLst>
            </p:cNvPr>
            <p:cNvSpPr>
              <a:spLocks/>
            </p:cNvSpPr>
            <p:nvPr/>
          </p:nvSpPr>
          <p:spPr bwMode="auto">
            <a:xfrm>
              <a:off x="3791813" y="483022"/>
              <a:ext cx="2173907" cy="2777398"/>
            </a:xfrm>
            <a:custGeom>
              <a:avLst/>
              <a:gdLst>
                <a:gd name="T0" fmla="*/ 509 w 551"/>
                <a:gd name="T1" fmla="*/ 666 h 704"/>
                <a:gd name="T2" fmla="*/ 443 w 551"/>
                <a:gd name="T3" fmla="*/ 467 h 704"/>
                <a:gd name="T4" fmla="*/ 507 w 551"/>
                <a:gd name="T5" fmla="*/ 182 h 704"/>
                <a:gd name="T6" fmla="*/ 181 w 551"/>
                <a:gd name="T7" fmla="*/ 56 h 704"/>
                <a:gd name="T8" fmla="*/ 55 w 551"/>
                <a:gd name="T9" fmla="*/ 381 h 704"/>
                <a:gd name="T10" fmla="*/ 319 w 551"/>
                <a:gd name="T11" fmla="*/ 525 h 704"/>
                <a:gd name="T12" fmla="*/ 416 w 551"/>
                <a:gd name="T13" fmla="*/ 704 h 704"/>
                <a:gd name="T14" fmla="*/ 509 w 551"/>
                <a:gd name="T15" fmla="*/ 666 h 7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1" h="704">
                  <a:moveTo>
                    <a:pt x="509" y="666"/>
                  </a:moveTo>
                  <a:cubicBezTo>
                    <a:pt x="430" y="646"/>
                    <a:pt x="387" y="526"/>
                    <a:pt x="443" y="467"/>
                  </a:cubicBezTo>
                  <a:cubicBezTo>
                    <a:pt x="522" y="398"/>
                    <a:pt x="551" y="283"/>
                    <a:pt x="507" y="182"/>
                  </a:cubicBezTo>
                  <a:cubicBezTo>
                    <a:pt x="452" y="57"/>
                    <a:pt x="306" y="0"/>
                    <a:pt x="181" y="56"/>
                  </a:cubicBezTo>
                  <a:cubicBezTo>
                    <a:pt x="56" y="111"/>
                    <a:pt x="0" y="256"/>
                    <a:pt x="55" y="381"/>
                  </a:cubicBezTo>
                  <a:cubicBezTo>
                    <a:pt x="101" y="486"/>
                    <a:pt x="211" y="542"/>
                    <a:pt x="319" y="525"/>
                  </a:cubicBezTo>
                  <a:cubicBezTo>
                    <a:pt x="395" y="528"/>
                    <a:pt x="450" y="635"/>
                    <a:pt x="416" y="704"/>
                  </a:cubicBezTo>
                  <a:cubicBezTo>
                    <a:pt x="445" y="687"/>
                    <a:pt x="476" y="674"/>
                    <a:pt x="509" y="666"/>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pic>
          <p:nvPicPr>
            <p:cNvPr id="13" name="Graphic 12" descr="Trophy with solid fill">
              <a:extLst>
                <a:ext uri="{FF2B5EF4-FFF2-40B4-BE49-F238E27FC236}">
                  <a16:creationId xmlns:a16="http://schemas.microsoft.com/office/drawing/2014/main" id="{697036E5-D6FC-DAC7-CA7B-BBE8E29B3E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53658" y="1034177"/>
              <a:ext cx="1110264" cy="1110264"/>
            </a:xfrm>
            <a:prstGeom prst="rect">
              <a:avLst/>
            </a:prstGeom>
          </p:spPr>
        </p:pic>
      </p:grpSp>
      <p:sp>
        <p:nvSpPr>
          <p:cNvPr id="15" name="Inhaltsplatzhalter 4">
            <a:extLst>
              <a:ext uri="{FF2B5EF4-FFF2-40B4-BE49-F238E27FC236}">
                <a16:creationId xmlns:a16="http://schemas.microsoft.com/office/drawing/2014/main" id="{B3AFD5D5-0E12-6BB0-F2DB-32FD3EF0FE3D}"/>
              </a:ext>
            </a:extLst>
          </p:cNvPr>
          <p:cNvSpPr txBox="1">
            <a:spLocks/>
          </p:cNvSpPr>
          <p:nvPr/>
        </p:nvSpPr>
        <p:spPr>
          <a:xfrm>
            <a:off x="70313" y="158395"/>
            <a:ext cx="3560552" cy="5539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127" rtl="0" eaLnBrk="1" fontAlgn="auto" latinLnBrk="0" hangingPunct="1">
              <a:lnSpc>
                <a:spcPct val="100000"/>
              </a:lnSpc>
              <a:spcBef>
                <a:spcPts val="0"/>
              </a:spcBef>
              <a:spcAft>
                <a:spcPts val="1200"/>
              </a:spcAft>
              <a:buClrTx/>
              <a:buSzTx/>
              <a:buFont typeface="Wingdings" panose="05000000000000000000" pitchFamily="2" charset="2"/>
              <a:buNone/>
              <a:tabLst/>
              <a:defRPr/>
            </a:pPr>
            <a:r>
              <a:rPr lang="en-US" sz="1800" b="1" dirty="0">
                <a:solidFill>
                  <a:schemeClr val="accent4"/>
                </a:solidFill>
                <a:latin typeface="Arial"/>
              </a:rPr>
              <a:t>EVIDENCE OF ACHIEVED STUDY OUTCOMES</a:t>
            </a:r>
            <a:endParaRPr kumimoji="0" lang="en-US" sz="1800" b="0" i="0" u="none" strike="noStrike" kern="1200" cap="none" spc="0" normalizeH="0" baseline="0" noProof="0" dirty="0">
              <a:ln>
                <a:noFill/>
              </a:ln>
              <a:solidFill>
                <a:schemeClr val="accent4"/>
              </a:solidFill>
              <a:effectLst/>
              <a:uLnTx/>
              <a:uFillTx/>
              <a:latin typeface="Arial"/>
              <a:ea typeface="+mn-ea"/>
              <a:cs typeface="+mn-cs"/>
            </a:endParaRPr>
          </a:p>
        </p:txBody>
      </p:sp>
      <p:cxnSp>
        <p:nvCxnSpPr>
          <p:cNvPr id="20" name="Straight Connector 19">
            <a:extLst>
              <a:ext uri="{FF2B5EF4-FFF2-40B4-BE49-F238E27FC236}">
                <a16:creationId xmlns:a16="http://schemas.microsoft.com/office/drawing/2014/main" id="{A047CC1D-CE6A-3375-02D3-523DBE0809C6}"/>
              </a:ext>
            </a:extLst>
          </p:cNvPr>
          <p:cNvCxnSpPr>
            <a:cxnSpLocks/>
          </p:cNvCxnSpPr>
          <p:nvPr/>
        </p:nvCxnSpPr>
        <p:spPr>
          <a:xfrm flipH="1">
            <a:off x="2162369" y="1599995"/>
            <a:ext cx="682431" cy="253646"/>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BDB4B631-6635-5AA1-DE78-DB2B30F4851B}"/>
              </a:ext>
            </a:extLst>
          </p:cNvPr>
          <p:cNvCxnSpPr>
            <a:cxnSpLocks/>
            <a:stCxn id="8" idx="2"/>
            <a:endCxn id="11" idx="0"/>
          </p:cNvCxnSpPr>
          <p:nvPr/>
        </p:nvCxnSpPr>
        <p:spPr>
          <a:xfrm>
            <a:off x="6096000" y="1580056"/>
            <a:ext cx="0" cy="264109"/>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AF9908B-DD7C-A8A1-D290-00DD78C5FC04}"/>
              </a:ext>
            </a:extLst>
          </p:cNvPr>
          <p:cNvCxnSpPr>
            <a:cxnSpLocks/>
          </p:cNvCxnSpPr>
          <p:nvPr/>
        </p:nvCxnSpPr>
        <p:spPr>
          <a:xfrm>
            <a:off x="9347201" y="1580056"/>
            <a:ext cx="682430" cy="269817"/>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sp>
        <p:nvSpPr>
          <p:cNvPr id="12" name="Rectangle: Rounded Corners 11">
            <a:extLst>
              <a:ext uri="{FF2B5EF4-FFF2-40B4-BE49-F238E27FC236}">
                <a16:creationId xmlns:a16="http://schemas.microsoft.com/office/drawing/2014/main" id="{B272267C-5521-B842-8306-D2C05B150A46}"/>
              </a:ext>
            </a:extLst>
          </p:cNvPr>
          <p:cNvSpPr/>
          <p:nvPr/>
        </p:nvSpPr>
        <p:spPr>
          <a:xfrm>
            <a:off x="8165191" y="1834004"/>
            <a:ext cx="3894006" cy="471915"/>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a:t>
            </a:r>
            <a:r>
              <a:rPr lang="lv-LV" dirty="0" err="1"/>
              <a:t>ompetence</a:t>
            </a:r>
            <a:r>
              <a:rPr lang="en-US" dirty="0"/>
              <a:t>s</a:t>
            </a:r>
            <a:endParaRPr lang="en-GB" dirty="0"/>
          </a:p>
        </p:txBody>
      </p:sp>
    </p:spTree>
    <p:extLst>
      <p:ext uri="{BB962C8B-B14F-4D97-AF65-F5344CB8AC3E}">
        <p14:creationId xmlns:p14="http://schemas.microsoft.com/office/powerpoint/2010/main" val="99877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078761F-41FE-A823-9C42-33C39B8F4BD5}"/>
              </a:ext>
            </a:extLst>
          </p:cNvPr>
          <p:cNvSpPr>
            <a:spLocks noGrp="1"/>
          </p:cNvSpPr>
          <p:nvPr>
            <p:ph type="sldNum" sz="quarter" idx="4"/>
          </p:nvPr>
        </p:nvSpPr>
        <p:spPr/>
        <p:txBody>
          <a:bodyPr/>
          <a:lstStyle/>
          <a:p>
            <a:r>
              <a:rPr lang="en-US" dirty="0"/>
              <a:t>Riga Technical University</a:t>
            </a:r>
          </a:p>
        </p:txBody>
      </p:sp>
      <p:graphicFrame>
        <p:nvGraphicFramePr>
          <p:cNvPr id="5" name="Diagram 4">
            <a:extLst>
              <a:ext uri="{FF2B5EF4-FFF2-40B4-BE49-F238E27FC236}">
                <a16:creationId xmlns:a16="http://schemas.microsoft.com/office/drawing/2014/main" id="{5B7F9B96-A3DF-9BEE-3E51-D50B06B2FD87}"/>
              </a:ext>
            </a:extLst>
          </p:cNvPr>
          <p:cNvGraphicFramePr/>
          <p:nvPr>
            <p:extLst>
              <p:ext uri="{D42A27DB-BD31-4B8C-83A1-F6EECF244321}">
                <p14:modId xmlns:p14="http://schemas.microsoft.com/office/powerpoint/2010/main" val="4182369150"/>
              </p:ext>
            </p:extLst>
          </p:nvPr>
        </p:nvGraphicFramePr>
        <p:xfrm>
          <a:off x="4064000" y="68071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C32C4A84-FACB-7AB9-2BB0-FAA5C989221F}"/>
              </a:ext>
            </a:extLst>
          </p:cNvPr>
          <p:cNvSpPr txBox="1"/>
          <p:nvPr/>
        </p:nvSpPr>
        <p:spPr>
          <a:xfrm>
            <a:off x="274320" y="3059668"/>
            <a:ext cx="3383279" cy="461665"/>
          </a:xfrm>
          <a:prstGeom prst="rect">
            <a:avLst/>
          </a:prstGeom>
          <a:noFill/>
        </p:spPr>
        <p:txBody>
          <a:bodyPr wrap="square">
            <a:spAutoFit/>
          </a:bodyPr>
          <a:lstStyle/>
          <a:p>
            <a:r>
              <a:rPr lang="lv-LV" sz="2400" dirty="0" err="1"/>
              <a:t>Acquired</a:t>
            </a:r>
            <a:r>
              <a:rPr lang="lv-LV" sz="2400" dirty="0"/>
              <a:t> </a:t>
            </a:r>
            <a:r>
              <a:rPr lang="lv-LV" sz="2400" dirty="0" err="1"/>
              <a:t>during</a:t>
            </a:r>
            <a:r>
              <a:rPr lang="lv-LV" sz="2400" dirty="0"/>
              <a:t> </a:t>
            </a:r>
            <a:r>
              <a:rPr lang="lv-LV" sz="2400" dirty="0" err="1"/>
              <a:t>studies</a:t>
            </a:r>
            <a:endParaRPr lang="lv-LV" sz="2400" dirty="0"/>
          </a:p>
        </p:txBody>
      </p:sp>
      <p:cxnSp>
        <p:nvCxnSpPr>
          <p:cNvPr id="9" name="Straight Arrow Connector 8">
            <a:extLst>
              <a:ext uri="{FF2B5EF4-FFF2-40B4-BE49-F238E27FC236}">
                <a16:creationId xmlns:a16="http://schemas.microsoft.com/office/drawing/2014/main" id="{4D5307C2-25CF-152A-5438-478C445E02E8}"/>
              </a:ext>
            </a:extLst>
          </p:cNvPr>
          <p:cNvCxnSpPr/>
          <p:nvPr/>
        </p:nvCxnSpPr>
        <p:spPr>
          <a:xfrm flipV="1">
            <a:off x="2631440" y="1808480"/>
            <a:ext cx="1635760" cy="12511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75CFAC1C-71A1-DB21-0E41-319FFB738EDA}"/>
              </a:ext>
            </a:extLst>
          </p:cNvPr>
          <p:cNvCxnSpPr>
            <a:cxnSpLocks/>
          </p:cNvCxnSpPr>
          <p:nvPr/>
        </p:nvCxnSpPr>
        <p:spPr>
          <a:xfrm>
            <a:off x="2631440" y="3598148"/>
            <a:ext cx="1757680" cy="13599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6182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4EA986C-3582-B76A-13CD-850599D27B8B}"/>
              </a:ext>
            </a:extLst>
          </p:cNvPr>
          <p:cNvSpPr>
            <a:spLocks noGrp="1"/>
          </p:cNvSpPr>
          <p:nvPr>
            <p:ph type="sldNum" sz="quarter" idx="4"/>
          </p:nvPr>
        </p:nvSpPr>
        <p:spPr/>
        <p:txBody>
          <a:bodyPr/>
          <a:lstStyle/>
          <a:p>
            <a:r>
              <a:rPr lang="en-US" dirty="0"/>
              <a:t>Riga Technical University</a:t>
            </a:r>
          </a:p>
        </p:txBody>
      </p:sp>
      <p:graphicFrame>
        <p:nvGraphicFramePr>
          <p:cNvPr id="5" name="Table 4">
            <a:extLst>
              <a:ext uri="{FF2B5EF4-FFF2-40B4-BE49-F238E27FC236}">
                <a16:creationId xmlns:a16="http://schemas.microsoft.com/office/drawing/2014/main" id="{FC419CEE-DCAB-9400-6378-7CE4DA59AEE2}"/>
              </a:ext>
            </a:extLst>
          </p:cNvPr>
          <p:cNvGraphicFramePr>
            <a:graphicFrameLocks noGrp="1"/>
          </p:cNvGraphicFramePr>
          <p:nvPr>
            <p:extLst>
              <p:ext uri="{D42A27DB-BD31-4B8C-83A1-F6EECF244321}">
                <p14:modId xmlns:p14="http://schemas.microsoft.com/office/powerpoint/2010/main" val="3809036797"/>
              </p:ext>
            </p:extLst>
          </p:nvPr>
        </p:nvGraphicFramePr>
        <p:xfrm>
          <a:off x="329738" y="2335767"/>
          <a:ext cx="11532523" cy="1615440"/>
        </p:xfrm>
        <a:graphic>
          <a:graphicData uri="http://schemas.openxmlformats.org/drawingml/2006/table">
            <a:tbl>
              <a:tblPr firstRow="1" bandRow="1">
                <a:tableStyleId>{B301B821-A1FF-4177-AEE7-76D212191A09}</a:tableStyleId>
              </a:tblPr>
              <a:tblGrid>
                <a:gridCol w="1994362">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3812988">
                  <a:extLst>
                    <a:ext uri="{9D8B030D-6E8A-4147-A177-3AD203B41FA5}">
                      <a16:colId xmlns:a16="http://schemas.microsoft.com/office/drawing/2014/main" val="20002"/>
                    </a:ext>
                  </a:extLst>
                </a:gridCol>
                <a:gridCol w="3185173">
                  <a:extLst>
                    <a:ext uri="{9D8B030D-6E8A-4147-A177-3AD203B41FA5}">
                      <a16:colId xmlns:a16="http://schemas.microsoft.com/office/drawing/2014/main" val="20003"/>
                    </a:ext>
                  </a:extLst>
                </a:gridCol>
              </a:tblGrid>
              <a:tr h="370840">
                <a:tc>
                  <a:txBody>
                    <a:bodyPr/>
                    <a:lstStyle/>
                    <a:p>
                      <a:pPr algn="ctr"/>
                      <a:r>
                        <a:rPr lang="lv-LV" sz="2200" dirty="0" err="1"/>
                        <a:t>Semest</a:t>
                      </a:r>
                      <a:r>
                        <a:rPr lang="en-US" sz="2200" dirty="0"/>
                        <a:t>e</a:t>
                      </a:r>
                      <a:r>
                        <a:rPr lang="lv-LV" sz="2200" dirty="0"/>
                        <a:t>r</a:t>
                      </a:r>
                      <a:endParaRPr lang="ru-RU" sz="2200" dirty="0">
                        <a:latin typeface="Arial" pitchFamily="34" charset="0"/>
                        <a:cs typeface="Arial" pitchFamily="34" charset="0"/>
                      </a:endParaRPr>
                    </a:p>
                  </a:txBody>
                  <a:tcPr anchor="ctr"/>
                </a:tc>
                <a:tc>
                  <a:txBody>
                    <a:bodyPr/>
                    <a:lstStyle/>
                    <a:p>
                      <a:pPr algn="ctr"/>
                      <a:r>
                        <a:rPr lang="en-US" sz="2200" dirty="0"/>
                        <a:t>Credit</a:t>
                      </a:r>
                      <a:r>
                        <a:rPr lang="lv-LV" sz="2200" dirty="0"/>
                        <a:t> </a:t>
                      </a:r>
                      <a:r>
                        <a:rPr lang="en-US" sz="2200" dirty="0"/>
                        <a:t>points</a:t>
                      </a:r>
                      <a:endParaRPr lang="ru-RU" sz="2200" dirty="0">
                        <a:latin typeface="Arial" pitchFamily="34" charset="0"/>
                        <a:cs typeface="Arial" pitchFamily="34" charset="0"/>
                      </a:endParaRPr>
                    </a:p>
                  </a:txBody>
                  <a:tcPr anchor="ctr"/>
                </a:tc>
                <a:tc>
                  <a:txBody>
                    <a:bodyPr/>
                    <a:lstStyle/>
                    <a:p>
                      <a:pPr algn="ctr"/>
                      <a:r>
                        <a:rPr lang="en-US" sz="2200" dirty="0"/>
                        <a:t>Working day equivalent</a:t>
                      </a:r>
                      <a:endParaRPr lang="ru-RU" sz="2200" dirty="0">
                        <a:latin typeface="Arial" pitchFamily="34" charset="0"/>
                        <a:cs typeface="Arial" pitchFamily="34" charset="0"/>
                      </a:endParaRPr>
                    </a:p>
                  </a:txBody>
                  <a:tcPr anchor="ctr"/>
                </a:tc>
                <a:tc>
                  <a:txBody>
                    <a:bodyPr/>
                    <a:lstStyle/>
                    <a:p>
                      <a:pPr algn="ctr"/>
                      <a:r>
                        <a:rPr lang="en-US" sz="2200" dirty="0"/>
                        <a:t>Final evaluation</a:t>
                      </a:r>
                      <a:endParaRPr lang="ru-RU" sz="2200" dirty="0">
                        <a:latin typeface="Arial" pitchFamily="34" charset="0"/>
                        <a:cs typeface="Arial" pitchFamily="34" charset="0"/>
                      </a:endParaRPr>
                    </a:p>
                  </a:txBody>
                  <a:tcPr anchor="ctr"/>
                </a:tc>
                <a:extLst>
                  <a:ext uri="{0D108BD9-81ED-4DB2-BD59-A6C34878D82A}">
                    <a16:rowId xmlns:a16="http://schemas.microsoft.com/office/drawing/2014/main" val="10000"/>
                  </a:ext>
                </a:extLst>
              </a:tr>
              <a:tr h="370840">
                <a:tc>
                  <a:txBody>
                    <a:bodyPr/>
                    <a:lstStyle/>
                    <a:p>
                      <a:pPr algn="ctr"/>
                      <a:r>
                        <a:rPr lang="en-US" sz="2200" dirty="0"/>
                        <a:t>5</a:t>
                      </a:r>
                      <a:r>
                        <a:rPr lang="en-US" sz="2200" baseline="30000" dirty="0"/>
                        <a:t>th</a:t>
                      </a:r>
                      <a:endParaRPr lang="ru-RU" sz="2200" baseline="30000" dirty="0">
                        <a:latin typeface="Arial" pitchFamily="34" charset="0"/>
                        <a:cs typeface="Arial" pitchFamily="34" charset="0"/>
                      </a:endParaRPr>
                    </a:p>
                  </a:txBody>
                  <a:tcPr anchor="ctr"/>
                </a:tc>
                <a:tc>
                  <a:txBody>
                    <a:bodyPr/>
                    <a:lstStyle/>
                    <a:p>
                      <a:pPr algn="ctr"/>
                      <a:r>
                        <a:rPr lang="en-US" sz="2200" dirty="0"/>
                        <a:t>2</a:t>
                      </a:r>
                      <a:r>
                        <a:rPr lang="lv-LV" sz="2200" dirty="0"/>
                        <a:t> </a:t>
                      </a:r>
                      <a:r>
                        <a:rPr lang="en-US" sz="2200" dirty="0"/>
                        <a:t>C</a:t>
                      </a:r>
                      <a:r>
                        <a:rPr lang="lv-LV" sz="2200" dirty="0"/>
                        <a:t>P </a:t>
                      </a:r>
                      <a:endParaRPr lang="ru-RU" sz="2200" dirty="0">
                        <a:latin typeface="Arial" pitchFamily="34" charset="0"/>
                        <a:cs typeface="Arial" pitchFamily="34" charset="0"/>
                      </a:endParaRPr>
                    </a:p>
                  </a:txBody>
                  <a:tcPr anchor="ctr"/>
                </a:tc>
                <a:tc>
                  <a:txBody>
                    <a:bodyPr/>
                    <a:lstStyle/>
                    <a:p>
                      <a:pPr algn="ctr"/>
                      <a:r>
                        <a:rPr lang="en-US" sz="2200" dirty="0">
                          <a:sym typeface="Symbol" panose="05050102010706020507" pitchFamily="18" charset="2"/>
                        </a:rPr>
                        <a:t></a:t>
                      </a:r>
                      <a:r>
                        <a:rPr lang="lv-LV" sz="2200" dirty="0">
                          <a:sym typeface="Symbol" panose="05050102010706020507" pitchFamily="18" charset="2"/>
                        </a:rPr>
                        <a:t> </a:t>
                      </a:r>
                      <a:r>
                        <a:rPr lang="en-US" sz="2200" dirty="0"/>
                        <a:t>8</a:t>
                      </a:r>
                      <a:r>
                        <a:rPr lang="lv-LV" sz="2200" baseline="0" dirty="0"/>
                        <a:t> </a:t>
                      </a:r>
                      <a:r>
                        <a:rPr lang="en-US" sz="2200" baseline="0" dirty="0"/>
                        <a:t>full working days</a:t>
                      </a:r>
                      <a:endParaRPr lang="ru-RU" sz="2200" dirty="0">
                        <a:latin typeface="Arial" pitchFamily="34" charset="0"/>
                        <a:cs typeface="Arial" pitchFamily="34" charset="0"/>
                      </a:endParaRPr>
                    </a:p>
                  </a:txBody>
                  <a:tcPr anchor="ctr"/>
                </a:tc>
                <a:tc>
                  <a:txBody>
                    <a:bodyPr/>
                    <a:lstStyle/>
                    <a:p>
                      <a:pPr algn="ctr"/>
                      <a:r>
                        <a:rPr lang="en-US" sz="2200" dirty="0">
                          <a:latin typeface="Arial" pitchFamily="34" charset="0"/>
                          <a:cs typeface="Arial" pitchFamily="34" charset="0"/>
                        </a:rPr>
                        <a:t>Pass/fail</a:t>
                      </a:r>
                      <a:endParaRPr lang="ru-RU" sz="2200" dirty="0">
                        <a:latin typeface="Arial" pitchFamily="34" charset="0"/>
                        <a:cs typeface="Arial" pitchFamily="34" charset="0"/>
                      </a:endParaRPr>
                    </a:p>
                  </a:txBody>
                  <a:tcPr anchor="ctr"/>
                </a:tc>
                <a:extLst>
                  <a:ext uri="{0D108BD9-81ED-4DB2-BD59-A6C34878D82A}">
                    <a16:rowId xmlns:a16="http://schemas.microsoft.com/office/drawing/2014/main" val="10001"/>
                  </a:ext>
                </a:extLst>
              </a:tr>
              <a:tr h="370840">
                <a:tc>
                  <a:txBody>
                    <a:bodyPr/>
                    <a:lstStyle/>
                    <a:p>
                      <a:pPr algn="ctr"/>
                      <a:r>
                        <a:rPr lang="en-US" sz="2200" dirty="0"/>
                        <a:t>6</a:t>
                      </a:r>
                      <a:r>
                        <a:rPr lang="en-US" sz="2200" baseline="30000" dirty="0"/>
                        <a:t>th</a:t>
                      </a:r>
                      <a:endParaRPr lang="ru-RU" sz="2200" baseline="30000" dirty="0">
                        <a:latin typeface="Arial" pitchFamily="34" charset="0"/>
                        <a:cs typeface="Arial" pitchFamily="34" charset="0"/>
                      </a:endParaRPr>
                    </a:p>
                  </a:txBody>
                  <a:tcPr anchor="ctr"/>
                </a:tc>
                <a:tc>
                  <a:txBody>
                    <a:bodyPr/>
                    <a:lstStyle/>
                    <a:p>
                      <a:pPr algn="ctr"/>
                      <a:r>
                        <a:rPr lang="lv-LV" sz="2200" dirty="0"/>
                        <a:t>8 </a:t>
                      </a:r>
                      <a:r>
                        <a:rPr lang="en-US" sz="2200" dirty="0"/>
                        <a:t>C</a:t>
                      </a:r>
                      <a:r>
                        <a:rPr lang="lv-LV" sz="2200" dirty="0"/>
                        <a:t>P</a:t>
                      </a:r>
                      <a:endParaRPr lang="ru-RU" sz="2200" dirty="0">
                        <a:latin typeface="Arial" pitchFamily="34" charset="0"/>
                        <a:cs typeface="Arial" pitchFamily="34" charset="0"/>
                      </a:endParaRPr>
                    </a:p>
                  </a:txBody>
                  <a:tcPr anchor="ctr"/>
                </a:tc>
                <a:tc>
                  <a:txBody>
                    <a:bodyPr/>
                    <a:lstStyle/>
                    <a:p>
                      <a:pPr algn="ctr"/>
                      <a:r>
                        <a:rPr lang="lv-LV" sz="2200" dirty="0"/>
                        <a:t>30</a:t>
                      </a:r>
                      <a:r>
                        <a:rPr lang="lv-LV" sz="2200" baseline="0" dirty="0"/>
                        <a:t> </a:t>
                      </a:r>
                      <a:r>
                        <a:rPr lang="en-US" sz="2200" baseline="0" dirty="0"/>
                        <a:t>full working days</a:t>
                      </a:r>
                      <a:endParaRPr lang="ru-RU" sz="2200" dirty="0">
                        <a:latin typeface="Arial" pitchFamily="34" charset="0"/>
                        <a:cs typeface="Arial" pitchFamily="34" charset="0"/>
                      </a:endParaRPr>
                    </a:p>
                  </a:txBody>
                  <a:tcPr anchor="ctr"/>
                </a:tc>
                <a:tc>
                  <a:txBody>
                    <a:bodyPr/>
                    <a:lstStyle/>
                    <a:p>
                      <a:pPr algn="ctr"/>
                      <a:r>
                        <a:rPr lang="en-US" sz="2200" dirty="0"/>
                        <a:t>Final grade </a:t>
                      </a:r>
                      <a:r>
                        <a:rPr lang="lv-LV" sz="2200" dirty="0" err="1"/>
                        <a:t>in</a:t>
                      </a:r>
                      <a:r>
                        <a:rPr lang="lv-LV" sz="2200" dirty="0"/>
                        <a:t> </a:t>
                      </a:r>
                      <a:r>
                        <a:rPr lang="en-GB" sz="2200" dirty="0"/>
                        <a:t>the</a:t>
                      </a:r>
                      <a:r>
                        <a:rPr lang="lv-LV" sz="2200" dirty="0"/>
                        <a:t> </a:t>
                      </a:r>
                      <a:r>
                        <a:rPr lang="lv-LV" sz="2200" dirty="0" err="1"/>
                        <a:t>public</a:t>
                      </a:r>
                      <a:r>
                        <a:rPr lang="en-GB" sz="2200" dirty="0"/>
                        <a:t> </a:t>
                      </a:r>
                      <a:r>
                        <a:rPr lang="en-US" sz="2200" dirty="0" err="1"/>
                        <a:t>defence</a:t>
                      </a:r>
                      <a:endParaRPr lang="ru-RU" sz="2200" dirty="0">
                        <a:latin typeface="Arial" pitchFamily="34" charset="0"/>
                        <a:cs typeface="Arial" pitchFamily="34" charset="0"/>
                      </a:endParaRPr>
                    </a:p>
                  </a:txBody>
                  <a:tcPr anchor="ct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05626554-BD56-A8B2-60B9-7EE810B3F831}"/>
              </a:ext>
            </a:extLst>
          </p:cNvPr>
          <p:cNvSpPr txBox="1"/>
          <p:nvPr/>
        </p:nvSpPr>
        <p:spPr>
          <a:xfrm>
            <a:off x="439701" y="465935"/>
            <a:ext cx="11376739" cy="461665"/>
          </a:xfrm>
          <a:prstGeom prst="rect">
            <a:avLst/>
          </a:prstGeom>
          <a:noFill/>
        </p:spPr>
        <p:txBody>
          <a:bodyPr wrap="square">
            <a:spAutoFit/>
          </a:bodyPr>
          <a:lstStyle/>
          <a:p>
            <a:pPr algn="ctr"/>
            <a:r>
              <a:rPr lang="en-US" sz="2400" b="1" dirty="0">
                <a:effectLst/>
                <a:latin typeface="+mj-lt"/>
                <a:ea typeface="Calibri" panose="020F0502020204030204" pitchFamily="34" charset="0"/>
                <a:cs typeface="Times New Roman" panose="02020603050405020304" pitchFamily="18" charset="0"/>
              </a:rPr>
              <a:t>Volume of </a:t>
            </a:r>
            <a:r>
              <a:rPr lang="lv-LV" sz="2400" b="1" dirty="0" err="1">
                <a:effectLst/>
                <a:latin typeface="+mj-lt"/>
                <a:ea typeface="Calibri" panose="020F0502020204030204" pitchFamily="34" charset="0"/>
                <a:cs typeface="Times New Roman" panose="02020603050405020304" pitchFamily="18" charset="0"/>
              </a:rPr>
              <a:t>the</a:t>
            </a:r>
            <a:r>
              <a:rPr lang="lv-LV" sz="2400" b="1" dirty="0">
                <a:effectLst/>
                <a:latin typeface="+mj-lt"/>
                <a:ea typeface="Calibri" panose="020F0502020204030204" pitchFamily="34" charset="0"/>
                <a:cs typeface="Times New Roman" panose="02020603050405020304" pitchFamily="18" charset="0"/>
              </a:rPr>
              <a:t> </a:t>
            </a:r>
            <a:r>
              <a:rPr lang="en-US" sz="2400" b="1" dirty="0">
                <a:effectLst/>
                <a:latin typeface="+mj-lt"/>
                <a:ea typeface="Calibri" panose="020F0502020204030204" pitchFamily="34" charset="0"/>
                <a:cs typeface="Times New Roman" panose="02020603050405020304" pitchFamily="18" charset="0"/>
              </a:rPr>
              <a:t>bachelor thesis</a:t>
            </a:r>
            <a:endParaRPr lang="en-GB" sz="2400" b="1" dirty="0">
              <a:latin typeface="+mj-lt"/>
            </a:endParaRPr>
          </a:p>
        </p:txBody>
      </p:sp>
      <p:sp>
        <p:nvSpPr>
          <p:cNvPr id="3" name="TextBox 2">
            <a:extLst>
              <a:ext uri="{FF2B5EF4-FFF2-40B4-BE49-F238E27FC236}">
                <a16:creationId xmlns:a16="http://schemas.microsoft.com/office/drawing/2014/main" id="{11A188F0-90AE-4FBD-9454-CA5057266857}"/>
              </a:ext>
            </a:extLst>
          </p:cNvPr>
          <p:cNvSpPr txBox="1"/>
          <p:nvPr/>
        </p:nvSpPr>
        <p:spPr>
          <a:xfrm>
            <a:off x="139701" y="1469235"/>
            <a:ext cx="11925299" cy="461665"/>
          </a:xfrm>
          <a:prstGeom prst="rect">
            <a:avLst/>
          </a:prstGeom>
          <a:noFill/>
        </p:spPr>
        <p:txBody>
          <a:bodyPr wrap="square">
            <a:spAutoFit/>
          </a:bodyPr>
          <a:lstStyle/>
          <a:p>
            <a:pPr algn="ctr"/>
            <a:r>
              <a:rPr lang="en-GB" sz="2400" dirty="0">
                <a:effectLst/>
                <a:latin typeface="+mj-lt"/>
                <a:ea typeface="Calibri" panose="020F0502020204030204" pitchFamily="34" charset="0"/>
                <a:cs typeface="Times New Roman" panose="02020603050405020304" pitchFamily="18" charset="0"/>
              </a:rPr>
              <a:t>Study program</a:t>
            </a:r>
            <a:r>
              <a:rPr lang="lv-LV" sz="2400" dirty="0">
                <a:effectLst/>
                <a:latin typeface="+mj-lt"/>
                <a:ea typeface="Calibri" panose="020F0502020204030204" pitchFamily="34" charset="0"/>
                <a:cs typeface="Times New Roman" panose="02020603050405020304" pitchFamily="18" charset="0"/>
              </a:rPr>
              <a:t>: </a:t>
            </a:r>
            <a:r>
              <a:rPr lang="en-GB" sz="2400" dirty="0">
                <a:solidFill>
                  <a:schemeClr val="accent2"/>
                </a:solidFill>
                <a:latin typeface="+mj-lt"/>
                <a:cs typeface="Times New Roman" panose="02020603050405020304" pitchFamily="18" charset="0"/>
              </a:rPr>
              <a:t>Computer Systems</a:t>
            </a:r>
            <a:endParaRPr lang="en-GB" sz="2400" dirty="0">
              <a:solidFill>
                <a:schemeClr val="accent4"/>
              </a:solidFill>
              <a:latin typeface="+mj-lt"/>
            </a:endParaRPr>
          </a:p>
        </p:txBody>
      </p:sp>
    </p:spTree>
    <p:extLst>
      <p:ext uri="{BB962C8B-B14F-4D97-AF65-F5344CB8AC3E}">
        <p14:creationId xmlns:p14="http://schemas.microsoft.com/office/powerpoint/2010/main" val="1779334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CA5F029-729A-456B-0281-08A7FC368FD4}"/>
              </a:ext>
            </a:extLst>
          </p:cNvPr>
          <p:cNvSpPr>
            <a:spLocks noGrp="1"/>
          </p:cNvSpPr>
          <p:nvPr>
            <p:ph type="sldNum" sz="quarter" idx="4"/>
          </p:nvPr>
        </p:nvSpPr>
        <p:spPr/>
        <p:txBody>
          <a:bodyPr/>
          <a:lstStyle/>
          <a:p>
            <a:r>
              <a:rPr lang="en-US" dirty="0"/>
              <a:t>Riga Technical University</a:t>
            </a:r>
          </a:p>
        </p:txBody>
      </p:sp>
      <p:sp>
        <p:nvSpPr>
          <p:cNvPr id="5" name="Freeform 5">
            <a:extLst>
              <a:ext uri="{FF2B5EF4-FFF2-40B4-BE49-F238E27FC236}">
                <a16:creationId xmlns:a16="http://schemas.microsoft.com/office/drawing/2014/main" id="{57FF011B-C9A1-2406-8307-3E3BF1C76DBC}"/>
              </a:ext>
            </a:extLst>
          </p:cNvPr>
          <p:cNvSpPr>
            <a:spLocks/>
          </p:cNvSpPr>
          <p:nvPr/>
        </p:nvSpPr>
        <p:spPr bwMode="auto">
          <a:xfrm rot="16200000" flipH="1">
            <a:off x="5291479" y="2046319"/>
            <a:ext cx="1311589" cy="3972548"/>
          </a:xfrm>
          <a:custGeom>
            <a:avLst/>
            <a:gdLst>
              <a:gd name="T0" fmla="*/ 593 w 593"/>
              <a:gd name="T1" fmla="*/ 0 h 1797"/>
              <a:gd name="T2" fmla="*/ 593 w 593"/>
              <a:gd name="T3" fmla="*/ 305 h 1797"/>
              <a:gd name="T4" fmla="*/ 0 w 593"/>
              <a:gd name="T5" fmla="*/ 899 h 1797"/>
              <a:gd name="T6" fmla="*/ 593 w 593"/>
              <a:gd name="T7" fmla="*/ 1493 h 1797"/>
              <a:gd name="T8" fmla="*/ 593 w 593"/>
              <a:gd name="T9" fmla="*/ 1493 h 1797"/>
              <a:gd name="T10" fmla="*/ 593 w 593"/>
              <a:gd name="T11" fmla="*/ 1797 h 1797"/>
            </a:gdLst>
            <a:ahLst/>
            <a:cxnLst>
              <a:cxn ang="0">
                <a:pos x="T0" y="T1"/>
              </a:cxn>
              <a:cxn ang="0">
                <a:pos x="T2" y="T3"/>
              </a:cxn>
              <a:cxn ang="0">
                <a:pos x="T4" y="T5"/>
              </a:cxn>
              <a:cxn ang="0">
                <a:pos x="T6" y="T7"/>
              </a:cxn>
              <a:cxn ang="0">
                <a:pos x="T8" y="T9"/>
              </a:cxn>
              <a:cxn ang="0">
                <a:pos x="T10" y="T11"/>
              </a:cxn>
            </a:cxnLst>
            <a:rect l="0" t="0" r="r" b="b"/>
            <a:pathLst>
              <a:path w="593" h="1797">
                <a:moveTo>
                  <a:pt x="593" y="0"/>
                </a:moveTo>
                <a:cubicBezTo>
                  <a:pt x="593" y="305"/>
                  <a:pt x="593" y="305"/>
                  <a:pt x="593" y="305"/>
                </a:cubicBezTo>
                <a:cubicBezTo>
                  <a:pt x="265" y="305"/>
                  <a:pt x="0" y="571"/>
                  <a:pt x="0" y="899"/>
                </a:cubicBezTo>
                <a:cubicBezTo>
                  <a:pt x="0" y="1227"/>
                  <a:pt x="265" y="1493"/>
                  <a:pt x="593" y="1493"/>
                </a:cubicBezTo>
                <a:cubicBezTo>
                  <a:pt x="593" y="1493"/>
                  <a:pt x="593" y="1493"/>
                  <a:pt x="593" y="1493"/>
                </a:cubicBezTo>
                <a:cubicBezTo>
                  <a:pt x="593" y="1797"/>
                  <a:pt x="593" y="1797"/>
                  <a:pt x="593" y="1797"/>
                </a:cubicBezTo>
              </a:path>
            </a:pathLst>
          </a:custGeom>
          <a:noFill/>
          <a:ln w="71438"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7E0D94EA-3F28-3365-C982-6F68F8327A06}"/>
              </a:ext>
            </a:extLst>
          </p:cNvPr>
          <p:cNvSpPr>
            <a:spLocks/>
          </p:cNvSpPr>
          <p:nvPr/>
        </p:nvSpPr>
        <p:spPr bwMode="auto">
          <a:xfrm rot="16200000" flipH="1">
            <a:off x="4351641" y="3573130"/>
            <a:ext cx="335993" cy="580229"/>
          </a:xfrm>
          <a:custGeom>
            <a:avLst/>
            <a:gdLst>
              <a:gd name="T0" fmla="*/ 249 w 249"/>
              <a:gd name="T1" fmla="*/ 430 h 430"/>
              <a:gd name="T2" fmla="*/ 0 w 249"/>
              <a:gd name="T3" fmla="*/ 0 h 430"/>
              <a:gd name="T4" fmla="*/ 249 w 249"/>
              <a:gd name="T5" fmla="*/ 430 h 430"/>
            </a:gdLst>
            <a:ahLst/>
            <a:cxnLst>
              <a:cxn ang="0">
                <a:pos x="T0" y="T1"/>
              </a:cxn>
              <a:cxn ang="0">
                <a:pos x="T2" y="T3"/>
              </a:cxn>
              <a:cxn ang="0">
                <a:pos x="T4" y="T5"/>
              </a:cxn>
            </a:cxnLst>
            <a:rect l="0" t="0" r="r" b="b"/>
            <a:pathLst>
              <a:path w="249" h="430">
                <a:moveTo>
                  <a:pt x="249" y="430"/>
                </a:moveTo>
                <a:lnTo>
                  <a:pt x="0" y="0"/>
                </a:lnTo>
                <a:lnTo>
                  <a:pt x="249" y="430"/>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Line 7">
            <a:extLst>
              <a:ext uri="{FF2B5EF4-FFF2-40B4-BE49-F238E27FC236}">
                <a16:creationId xmlns:a16="http://schemas.microsoft.com/office/drawing/2014/main" id="{37792FF8-D7CA-F76A-2E14-260C1E4FED8A}"/>
              </a:ext>
            </a:extLst>
          </p:cNvPr>
          <p:cNvSpPr>
            <a:spLocks noChangeShapeType="1"/>
          </p:cNvSpPr>
          <p:nvPr/>
        </p:nvSpPr>
        <p:spPr bwMode="auto">
          <a:xfrm rot="16200000" flipV="1">
            <a:off x="4220090" y="3299244"/>
            <a:ext cx="535008" cy="718169"/>
          </a:xfrm>
          <a:prstGeom prst="line">
            <a:avLst/>
          </a:prstGeom>
          <a:noFill/>
          <a:ln w="71438" cap="flat">
            <a:solidFill>
              <a:schemeClr val="bg1">
                <a:lumMod val="8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8">
            <a:extLst>
              <a:ext uri="{FF2B5EF4-FFF2-40B4-BE49-F238E27FC236}">
                <a16:creationId xmlns:a16="http://schemas.microsoft.com/office/drawing/2014/main" id="{C211B958-4019-CACF-172C-4E9EE466F395}"/>
              </a:ext>
            </a:extLst>
          </p:cNvPr>
          <p:cNvSpPr>
            <a:spLocks/>
          </p:cNvSpPr>
          <p:nvPr/>
        </p:nvSpPr>
        <p:spPr bwMode="auto">
          <a:xfrm rot="16200000" flipH="1">
            <a:off x="4832018" y="3091403"/>
            <a:ext cx="582929" cy="335994"/>
          </a:xfrm>
          <a:custGeom>
            <a:avLst/>
            <a:gdLst>
              <a:gd name="T0" fmla="*/ 432 w 432"/>
              <a:gd name="T1" fmla="*/ 249 h 249"/>
              <a:gd name="T2" fmla="*/ 0 w 432"/>
              <a:gd name="T3" fmla="*/ 0 h 249"/>
              <a:gd name="T4" fmla="*/ 432 w 432"/>
              <a:gd name="T5" fmla="*/ 249 h 249"/>
            </a:gdLst>
            <a:ahLst/>
            <a:cxnLst>
              <a:cxn ang="0">
                <a:pos x="T0" y="T1"/>
              </a:cxn>
              <a:cxn ang="0">
                <a:pos x="T2" y="T3"/>
              </a:cxn>
              <a:cxn ang="0">
                <a:pos x="T4" y="T5"/>
              </a:cxn>
            </a:cxnLst>
            <a:rect l="0" t="0" r="r" b="b"/>
            <a:pathLst>
              <a:path w="432" h="249">
                <a:moveTo>
                  <a:pt x="432" y="249"/>
                </a:moveTo>
                <a:lnTo>
                  <a:pt x="0" y="0"/>
                </a:lnTo>
                <a:lnTo>
                  <a:pt x="432" y="249"/>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9">
            <a:extLst>
              <a:ext uri="{FF2B5EF4-FFF2-40B4-BE49-F238E27FC236}">
                <a16:creationId xmlns:a16="http://schemas.microsoft.com/office/drawing/2014/main" id="{576190E9-5249-2BC1-E7D5-1705AA65F825}"/>
              </a:ext>
            </a:extLst>
          </p:cNvPr>
          <p:cNvSpPr>
            <a:spLocks noChangeShapeType="1"/>
          </p:cNvSpPr>
          <p:nvPr/>
        </p:nvSpPr>
        <p:spPr bwMode="auto">
          <a:xfrm rot="16200000" flipV="1">
            <a:off x="4995621" y="2759594"/>
            <a:ext cx="815822" cy="446643"/>
          </a:xfrm>
          <a:prstGeom prst="line">
            <a:avLst/>
          </a:prstGeom>
          <a:noFill/>
          <a:ln w="71438" cap="flat">
            <a:solidFill>
              <a:schemeClr val="bg1">
                <a:lumMod val="8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a:extLst>
              <a:ext uri="{FF2B5EF4-FFF2-40B4-BE49-F238E27FC236}">
                <a16:creationId xmlns:a16="http://schemas.microsoft.com/office/drawing/2014/main" id="{37E99468-54D0-F297-2CAD-076C8D84EF86}"/>
              </a:ext>
            </a:extLst>
          </p:cNvPr>
          <p:cNvSpPr>
            <a:spLocks/>
          </p:cNvSpPr>
          <p:nvPr/>
        </p:nvSpPr>
        <p:spPr bwMode="auto">
          <a:xfrm rot="16200000" flipH="1">
            <a:off x="5611278" y="3039453"/>
            <a:ext cx="674686" cy="0"/>
          </a:xfrm>
          <a:custGeom>
            <a:avLst/>
            <a:gdLst>
              <a:gd name="T0" fmla="*/ 500 w 500"/>
              <a:gd name="T1" fmla="*/ 0 w 500"/>
              <a:gd name="T2" fmla="*/ 500 w 500"/>
            </a:gdLst>
            <a:ahLst/>
            <a:cxnLst>
              <a:cxn ang="0">
                <a:pos x="T0" y="0"/>
              </a:cxn>
              <a:cxn ang="0">
                <a:pos x="T1" y="0"/>
              </a:cxn>
              <a:cxn ang="0">
                <a:pos x="T2" y="0"/>
              </a:cxn>
            </a:cxnLst>
            <a:rect l="0" t="0" r="r" b="b"/>
            <a:pathLst>
              <a:path w="500">
                <a:moveTo>
                  <a:pt x="500" y="0"/>
                </a:moveTo>
                <a:lnTo>
                  <a:pt x="0" y="0"/>
                </a:lnTo>
                <a:lnTo>
                  <a:pt x="500" y="0"/>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Line 11">
            <a:extLst>
              <a:ext uri="{FF2B5EF4-FFF2-40B4-BE49-F238E27FC236}">
                <a16:creationId xmlns:a16="http://schemas.microsoft.com/office/drawing/2014/main" id="{B2C30B43-E5D4-4249-4F7D-2BBDA41200D6}"/>
              </a:ext>
            </a:extLst>
          </p:cNvPr>
          <p:cNvSpPr>
            <a:spLocks noChangeShapeType="1"/>
          </p:cNvSpPr>
          <p:nvPr/>
        </p:nvSpPr>
        <p:spPr bwMode="auto">
          <a:xfrm rot="16200000">
            <a:off x="6217257" y="2740730"/>
            <a:ext cx="791341" cy="586455"/>
          </a:xfrm>
          <a:prstGeom prst="line">
            <a:avLst/>
          </a:prstGeom>
          <a:noFill/>
          <a:ln w="71438" cap="flat">
            <a:solidFill>
              <a:schemeClr val="bg1">
                <a:lumMod val="8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a:extLst>
              <a:ext uri="{FF2B5EF4-FFF2-40B4-BE49-F238E27FC236}">
                <a16:creationId xmlns:a16="http://schemas.microsoft.com/office/drawing/2014/main" id="{1DF40FA4-142B-CA1D-164C-F8EE2A39DD4E}"/>
              </a:ext>
            </a:extLst>
          </p:cNvPr>
          <p:cNvSpPr>
            <a:spLocks/>
          </p:cNvSpPr>
          <p:nvPr/>
        </p:nvSpPr>
        <p:spPr bwMode="auto">
          <a:xfrm rot="16200000" flipH="1">
            <a:off x="6480948" y="3091403"/>
            <a:ext cx="582929" cy="335994"/>
          </a:xfrm>
          <a:custGeom>
            <a:avLst/>
            <a:gdLst>
              <a:gd name="T0" fmla="*/ 432 w 432"/>
              <a:gd name="T1" fmla="*/ 0 h 249"/>
              <a:gd name="T2" fmla="*/ 0 w 432"/>
              <a:gd name="T3" fmla="*/ 249 h 249"/>
              <a:gd name="T4" fmla="*/ 432 w 432"/>
              <a:gd name="T5" fmla="*/ 0 h 249"/>
            </a:gdLst>
            <a:ahLst/>
            <a:cxnLst>
              <a:cxn ang="0">
                <a:pos x="T0" y="T1"/>
              </a:cxn>
              <a:cxn ang="0">
                <a:pos x="T2" y="T3"/>
              </a:cxn>
              <a:cxn ang="0">
                <a:pos x="T4" y="T5"/>
              </a:cxn>
            </a:cxnLst>
            <a:rect l="0" t="0" r="r" b="b"/>
            <a:pathLst>
              <a:path w="432" h="249">
                <a:moveTo>
                  <a:pt x="432" y="0"/>
                </a:moveTo>
                <a:lnTo>
                  <a:pt x="0" y="249"/>
                </a:lnTo>
                <a:lnTo>
                  <a:pt x="432" y="0"/>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7A2D31BE-A61F-AC4F-A19C-A481934BA79F}"/>
              </a:ext>
            </a:extLst>
          </p:cNvPr>
          <p:cNvSpPr>
            <a:spLocks noChangeShapeType="1"/>
          </p:cNvSpPr>
          <p:nvPr/>
        </p:nvSpPr>
        <p:spPr bwMode="auto">
          <a:xfrm rot="16200000">
            <a:off x="7222222" y="3344171"/>
            <a:ext cx="538414" cy="789546"/>
          </a:xfrm>
          <a:prstGeom prst="line">
            <a:avLst/>
          </a:prstGeom>
          <a:noFill/>
          <a:ln w="71438" cap="flat">
            <a:solidFill>
              <a:schemeClr val="bg1">
                <a:lumMod val="8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14">
            <a:extLst>
              <a:ext uri="{FF2B5EF4-FFF2-40B4-BE49-F238E27FC236}">
                <a16:creationId xmlns:a16="http://schemas.microsoft.com/office/drawing/2014/main" id="{D08B4DCD-3838-4E0B-CF08-6334AEA33E20}"/>
              </a:ext>
            </a:extLst>
          </p:cNvPr>
          <p:cNvSpPr>
            <a:spLocks/>
          </p:cNvSpPr>
          <p:nvPr/>
        </p:nvSpPr>
        <p:spPr bwMode="auto">
          <a:xfrm rot="16200000" flipH="1">
            <a:off x="7208259" y="3571780"/>
            <a:ext cx="335993" cy="582929"/>
          </a:xfrm>
          <a:custGeom>
            <a:avLst/>
            <a:gdLst>
              <a:gd name="T0" fmla="*/ 249 w 249"/>
              <a:gd name="T1" fmla="*/ 0 h 432"/>
              <a:gd name="T2" fmla="*/ 0 w 249"/>
              <a:gd name="T3" fmla="*/ 432 h 432"/>
              <a:gd name="T4" fmla="*/ 249 w 249"/>
              <a:gd name="T5" fmla="*/ 0 h 432"/>
            </a:gdLst>
            <a:ahLst/>
            <a:cxnLst>
              <a:cxn ang="0">
                <a:pos x="T0" y="T1"/>
              </a:cxn>
              <a:cxn ang="0">
                <a:pos x="T2" y="T3"/>
              </a:cxn>
              <a:cxn ang="0">
                <a:pos x="T4" y="T5"/>
              </a:cxn>
            </a:cxnLst>
            <a:rect l="0" t="0" r="r" b="b"/>
            <a:pathLst>
              <a:path w="249" h="432">
                <a:moveTo>
                  <a:pt x="249" y="0"/>
                </a:moveTo>
                <a:lnTo>
                  <a:pt x="0" y="432"/>
                </a:lnTo>
                <a:lnTo>
                  <a:pt x="249" y="0"/>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6">
            <a:extLst>
              <a:ext uri="{FF2B5EF4-FFF2-40B4-BE49-F238E27FC236}">
                <a16:creationId xmlns:a16="http://schemas.microsoft.com/office/drawing/2014/main" id="{FA09C9D2-990F-42EC-007E-8F232B92E87E}"/>
              </a:ext>
            </a:extLst>
          </p:cNvPr>
          <p:cNvSpPr>
            <a:spLocks/>
          </p:cNvSpPr>
          <p:nvPr/>
        </p:nvSpPr>
        <p:spPr bwMode="auto">
          <a:xfrm rot="16200000" flipH="1">
            <a:off x="4811102" y="1287970"/>
            <a:ext cx="2272341" cy="4541981"/>
          </a:xfrm>
          <a:custGeom>
            <a:avLst/>
            <a:gdLst>
              <a:gd name="T0" fmla="*/ 1027 w 1027"/>
              <a:gd name="T1" fmla="*/ 2055 h 2055"/>
              <a:gd name="T2" fmla="*/ 0 w 1027"/>
              <a:gd name="T3" fmla="*/ 1028 h 2055"/>
              <a:gd name="T4" fmla="*/ 1027 w 1027"/>
              <a:gd name="T5" fmla="*/ 0 h 2055"/>
            </a:gdLst>
            <a:ahLst/>
            <a:cxnLst>
              <a:cxn ang="0">
                <a:pos x="T0" y="T1"/>
              </a:cxn>
              <a:cxn ang="0">
                <a:pos x="T2" y="T3"/>
              </a:cxn>
              <a:cxn ang="0">
                <a:pos x="T4" y="T5"/>
              </a:cxn>
            </a:cxnLst>
            <a:rect l="0" t="0" r="r" b="b"/>
            <a:pathLst>
              <a:path w="1027" h="2055">
                <a:moveTo>
                  <a:pt x="1027" y="2055"/>
                </a:moveTo>
                <a:cubicBezTo>
                  <a:pt x="460" y="2055"/>
                  <a:pt x="0" y="1595"/>
                  <a:pt x="0" y="1028"/>
                </a:cubicBezTo>
                <a:cubicBezTo>
                  <a:pt x="0" y="460"/>
                  <a:pt x="460" y="0"/>
                  <a:pt x="1027" y="0"/>
                </a:cubicBezTo>
              </a:path>
            </a:pathLst>
          </a:custGeom>
          <a:noFill/>
          <a:ln w="71438"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Oval 25">
            <a:extLst>
              <a:ext uri="{FF2B5EF4-FFF2-40B4-BE49-F238E27FC236}">
                <a16:creationId xmlns:a16="http://schemas.microsoft.com/office/drawing/2014/main" id="{71BC5F0F-D902-C5AA-8B02-B64267F90457}"/>
              </a:ext>
            </a:extLst>
          </p:cNvPr>
          <p:cNvSpPr>
            <a:spLocks noChangeArrowheads="1"/>
          </p:cNvSpPr>
          <p:nvPr/>
        </p:nvSpPr>
        <p:spPr bwMode="auto">
          <a:xfrm rot="16200000" flipH="1">
            <a:off x="4904882" y="3647345"/>
            <a:ext cx="2084778" cy="2083428"/>
          </a:xfrm>
          <a:prstGeom prst="ellipse">
            <a:avLst/>
          </a:prstGeom>
          <a:solidFill>
            <a:schemeClr val="bg1"/>
          </a:solidFill>
          <a:ln w="76200" cap="flat">
            <a:solidFill>
              <a:schemeClr val="bg1">
                <a:lumMod val="8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26">
            <a:extLst>
              <a:ext uri="{FF2B5EF4-FFF2-40B4-BE49-F238E27FC236}">
                <a16:creationId xmlns:a16="http://schemas.microsoft.com/office/drawing/2014/main" id="{E05D64E4-14D0-117B-EBE6-3D80B063B140}"/>
              </a:ext>
            </a:extLst>
          </p:cNvPr>
          <p:cNvSpPr>
            <a:spLocks noChangeArrowheads="1"/>
          </p:cNvSpPr>
          <p:nvPr/>
        </p:nvSpPr>
        <p:spPr bwMode="auto">
          <a:xfrm flipH="1">
            <a:off x="3344222" y="4363183"/>
            <a:ext cx="664118" cy="662549"/>
          </a:xfrm>
          <a:prstGeom prst="ellipse">
            <a:avLst/>
          </a:prstGeom>
          <a:solidFill>
            <a:schemeClr val="accent1"/>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19" name="Freeform 27">
            <a:extLst>
              <a:ext uri="{FF2B5EF4-FFF2-40B4-BE49-F238E27FC236}">
                <a16:creationId xmlns:a16="http://schemas.microsoft.com/office/drawing/2014/main" id="{52B2B059-0BBE-5420-D5AB-C9A59A80A6B5}"/>
              </a:ext>
            </a:extLst>
          </p:cNvPr>
          <p:cNvSpPr>
            <a:spLocks/>
          </p:cNvSpPr>
          <p:nvPr/>
        </p:nvSpPr>
        <p:spPr bwMode="auto">
          <a:xfrm flipH="1">
            <a:off x="3690697" y="2982193"/>
            <a:ext cx="759891" cy="756750"/>
          </a:xfrm>
          <a:custGeom>
            <a:avLst/>
            <a:gdLst>
              <a:gd name="T0" fmla="*/ 259 w 295"/>
              <a:gd name="T1" fmla="*/ 83 h 294"/>
              <a:gd name="T2" fmla="*/ 212 w 295"/>
              <a:gd name="T3" fmla="*/ 259 h 294"/>
              <a:gd name="T4" fmla="*/ 36 w 295"/>
              <a:gd name="T5" fmla="*/ 212 h 294"/>
              <a:gd name="T6" fmla="*/ 83 w 295"/>
              <a:gd name="T7" fmla="*/ 35 h 294"/>
              <a:gd name="T8" fmla="*/ 259 w 295"/>
              <a:gd name="T9" fmla="*/ 83 h 294"/>
            </a:gdLst>
            <a:ahLst/>
            <a:cxnLst>
              <a:cxn ang="0">
                <a:pos x="T0" y="T1"/>
              </a:cxn>
              <a:cxn ang="0">
                <a:pos x="T2" y="T3"/>
              </a:cxn>
              <a:cxn ang="0">
                <a:pos x="T4" y="T5"/>
              </a:cxn>
              <a:cxn ang="0">
                <a:pos x="T6" y="T7"/>
              </a:cxn>
              <a:cxn ang="0">
                <a:pos x="T8" y="T9"/>
              </a:cxn>
            </a:cxnLst>
            <a:rect l="0" t="0" r="r" b="b"/>
            <a:pathLst>
              <a:path w="295" h="294">
                <a:moveTo>
                  <a:pt x="259" y="83"/>
                </a:moveTo>
                <a:cubicBezTo>
                  <a:pt x="295" y="144"/>
                  <a:pt x="274" y="223"/>
                  <a:pt x="212" y="259"/>
                </a:cubicBezTo>
                <a:cubicBezTo>
                  <a:pt x="150" y="294"/>
                  <a:pt x="71" y="273"/>
                  <a:pt x="36" y="212"/>
                </a:cubicBezTo>
                <a:cubicBezTo>
                  <a:pt x="0" y="150"/>
                  <a:pt x="21" y="71"/>
                  <a:pt x="83" y="35"/>
                </a:cubicBezTo>
                <a:cubicBezTo>
                  <a:pt x="145" y="0"/>
                  <a:pt x="224" y="21"/>
                  <a:pt x="259" y="83"/>
                </a:cubicBezTo>
                <a:close/>
              </a:path>
            </a:pathLst>
          </a:custGeom>
          <a:solidFill>
            <a:schemeClr val="accent2"/>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20" name="Freeform 28">
            <a:extLst>
              <a:ext uri="{FF2B5EF4-FFF2-40B4-BE49-F238E27FC236}">
                <a16:creationId xmlns:a16="http://schemas.microsoft.com/office/drawing/2014/main" id="{0A29F5B8-54CD-85AA-1E5D-33D8B8C9A50E}"/>
              </a:ext>
            </a:extLst>
          </p:cNvPr>
          <p:cNvSpPr>
            <a:spLocks/>
          </p:cNvSpPr>
          <p:nvPr/>
        </p:nvSpPr>
        <p:spPr bwMode="auto">
          <a:xfrm flipH="1">
            <a:off x="4766795" y="2157621"/>
            <a:ext cx="758319" cy="756750"/>
          </a:xfrm>
          <a:custGeom>
            <a:avLst/>
            <a:gdLst>
              <a:gd name="T0" fmla="*/ 212 w 295"/>
              <a:gd name="T1" fmla="*/ 35 h 294"/>
              <a:gd name="T2" fmla="*/ 259 w 295"/>
              <a:gd name="T3" fmla="*/ 212 h 294"/>
              <a:gd name="T4" fmla="*/ 83 w 295"/>
              <a:gd name="T5" fmla="*/ 259 h 294"/>
              <a:gd name="T6" fmla="*/ 36 w 295"/>
              <a:gd name="T7" fmla="*/ 83 h 294"/>
              <a:gd name="T8" fmla="*/ 212 w 295"/>
              <a:gd name="T9" fmla="*/ 35 h 294"/>
            </a:gdLst>
            <a:ahLst/>
            <a:cxnLst>
              <a:cxn ang="0">
                <a:pos x="T0" y="T1"/>
              </a:cxn>
              <a:cxn ang="0">
                <a:pos x="T2" y="T3"/>
              </a:cxn>
              <a:cxn ang="0">
                <a:pos x="T4" y="T5"/>
              </a:cxn>
              <a:cxn ang="0">
                <a:pos x="T6" y="T7"/>
              </a:cxn>
              <a:cxn ang="0">
                <a:pos x="T8" y="T9"/>
              </a:cxn>
            </a:cxnLst>
            <a:rect l="0" t="0" r="r" b="b"/>
            <a:pathLst>
              <a:path w="295" h="294">
                <a:moveTo>
                  <a:pt x="212" y="35"/>
                </a:moveTo>
                <a:cubicBezTo>
                  <a:pt x="274" y="71"/>
                  <a:pt x="295" y="150"/>
                  <a:pt x="259" y="212"/>
                </a:cubicBezTo>
                <a:cubicBezTo>
                  <a:pt x="224" y="273"/>
                  <a:pt x="145" y="294"/>
                  <a:pt x="83" y="259"/>
                </a:cubicBezTo>
                <a:cubicBezTo>
                  <a:pt x="21" y="223"/>
                  <a:pt x="0" y="144"/>
                  <a:pt x="36" y="83"/>
                </a:cubicBezTo>
                <a:cubicBezTo>
                  <a:pt x="71" y="21"/>
                  <a:pt x="150" y="0"/>
                  <a:pt x="212" y="35"/>
                </a:cubicBezTo>
                <a:close/>
              </a:path>
            </a:pathLst>
          </a:custGeom>
          <a:solidFill>
            <a:schemeClr val="accent3"/>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21" name="Oval 29">
            <a:extLst>
              <a:ext uri="{FF2B5EF4-FFF2-40B4-BE49-F238E27FC236}">
                <a16:creationId xmlns:a16="http://schemas.microsoft.com/office/drawing/2014/main" id="{FCE30D12-1D1B-110B-C162-0EE3C509F119}"/>
              </a:ext>
            </a:extLst>
          </p:cNvPr>
          <p:cNvSpPr>
            <a:spLocks noChangeArrowheads="1"/>
          </p:cNvSpPr>
          <p:nvPr/>
        </p:nvSpPr>
        <p:spPr bwMode="auto">
          <a:xfrm flipH="1">
            <a:off x="6601741" y="2265153"/>
            <a:ext cx="664118" cy="662549"/>
          </a:xfrm>
          <a:prstGeom prst="ellipse">
            <a:avLst/>
          </a:prstGeom>
          <a:solidFill>
            <a:schemeClr val="accent4"/>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22" name="Freeform 30">
            <a:extLst>
              <a:ext uri="{FF2B5EF4-FFF2-40B4-BE49-F238E27FC236}">
                <a16:creationId xmlns:a16="http://schemas.microsoft.com/office/drawing/2014/main" id="{AEDD2B97-B344-3982-BAE1-6FD3A69069B2}"/>
              </a:ext>
            </a:extLst>
          </p:cNvPr>
          <p:cNvSpPr>
            <a:spLocks/>
          </p:cNvSpPr>
          <p:nvPr/>
        </p:nvSpPr>
        <p:spPr bwMode="auto">
          <a:xfrm flipH="1">
            <a:off x="7534967" y="3066644"/>
            <a:ext cx="758319" cy="758321"/>
          </a:xfrm>
          <a:custGeom>
            <a:avLst/>
            <a:gdLst>
              <a:gd name="T0" fmla="*/ 83 w 295"/>
              <a:gd name="T1" fmla="*/ 36 h 295"/>
              <a:gd name="T2" fmla="*/ 259 w 295"/>
              <a:gd name="T3" fmla="*/ 83 h 295"/>
              <a:gd name="T4" fmla="*/ 212 w 295"/>
              <a:gd name="T5" fmla="*/ 259 h 295"/>
              <a:gd name="T6" fmla="*/ 36 w 295"/>
              <a:gd name="T7" fmla="*/ 212 h 295"/>
              <a:gd name="T8" fmla="*/ 83 w 295"/>
              <a:gd name="T9" fmla="*/ 36 h 295"/>
            </a:gdLst>
            <a:ahLst/>
            <a:cxnLst>
              <a:cxn ang="0">
                <a:pos x="T0" y="T1"/>
              </a:cxn>
              <a:cxn ang="0">
                <a:pos x="T2" y="T3"/>
              </a:cxn>
              <a:cxn ang="0">
                <a:pos x="T4" y="T5"/>
              </a:cxn>
              <a:cxn ang="0">
                <a:pos x="T6" y="T7"/>
              </a:cxn>
              <a:cxn ang="0">
                <a:pos x="T8" y="T9"/>
              </a:cxn>
            </a:cxnLst>
            <a:rect l="0" t="0" r="r" b="b"/>
            <a:pathLst>
              <a:path w="295" h="295">
                <a:moveTo>
                  <a:pt x="83" y="36"/>
                </a:moveTo>
                <a:cubicBezTo>
                  <a:pt x="145" y="0"/>
                  <a:pt x="224" y="21"/>
                  <a:pt x="259" y="83"/>
                </a:cubicBezTo>
                <a:cubicBezTo>
                  <a:pt x="295" y="145"/>
                  <a:pt x="274" y="223"/>
                  <a:pt x="212" y="259"/>
                </a:cubicBezTo>
                <a:cubicBezTo>
                  <a:pt x="150" y="295"/>
                  <a:pt x="71" y="273"/>
                  <a:pt x="36" y="212"/>
                </a:cubicBezTo>
                <a:cubicBezTo>
                  <a:pt x="0" y="150"/>
                  <a:pt x="21" y="71"/>
                  <a:pt x="83" y="36"/>
                </a:cubicBezTo>
                <a:close/>
              </a:path>
            </a:pathLst>
          </a:custGeom>
          <a:solidFill>
            <a:schemeClr val="accent5"/>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24" name="Oval 32">
            <a:extLst>
              <a:ext uri="{FF2B5EF4-FFF2-40B4-BE49-F238E27FC236}">
                <a16:creationId xmlns:a16="http://schemas.microsoft.com/office/drawing/2014/main" id="{E2DE22DF-120F-F5D4-A890-FC09C09C5E11}"/>
              </a:ext>
            </a:extLst>
          </p:cNvPr>
          <p:cNvSpPr>
            <a:spLocks noChangeArrowheads="1"/>
          </p:cNvSpPr>
          <p:nvPr/>
        </p:nvSpPr>
        <p:spPr bwMode="auto">
          <a:xfrm flipH="1">
            <a:off x="7886204" y="4363183"/>
            <a:ext cx="664118" cy="662549"/>
          </a:xfrm>
          <a:prstGeom prst="ellipse">
            <a:avLst/>
          </a:prstGeom>
          <a:solidFill>
            <a:schemeClr val="accent6"/>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25" name="Inhaltsplatzhalter 4">
            <a:extLst>
              <a:ext uri="{FF2B5EF4-FFF2-40B4-BE49-F238E27FC236}">
                <a16:creationId xmlns:a16="http://schemas.microsoft.com/office/drawing/2014/main" id="{A0417E87-9B75-127A-9F2E-81C0BE5928E3}"/>
              </a:ext>
            </a:extLst>
          </p:cNvPr>
          <p:cNvSpPr txBox="1">
            <a:spLocks/>
          </p:cNvSpPr>
          <p:nvPr/>
        </p:nvSpPr>
        <p:spPr>
          <a:xfrm>
            <a:off x="697986" y="2132311"/>
            <a:ext cx="3985117" cy="307777"/>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00000"/>
              </a:lnSpc>
              <a:spcAft>
                <a:spcPts val="0"/>
              </a:spcAft>
              <a:buNone/>
            </a:pPr>
            <a:r>
              <a:rPr lang="en-US" sz="2000" b="1" dirty="0">
                <a:solidFill>
                  <a:schemeClr val="accent3"/>
                </a:solidFill>
                <a:latin typeface="+mj-lt"/>
              </a:rPr>
              <a:t>Research methods</a:t>
            </a:r>
            <a:endParaRPr lang="en-US" sz="1400" dirty="0">
              <a:solidFill>
                <a:srgbClr val="000000"/>
              </a:solidFill>
              <a:latin typeface="+mn-lt"/>
              <a:cs typeface="Arial"/>
            </a:endParaRPr>
          </a:p>
        </p:txBody>
      </p:sp>
      <p:sp>
        <p:nvSpPr>
          <p:cNvPr id="26" name="Inhaltsplatzhalter 4">
            <a:extLst>
              <a:ext uri="{FF2B5EF4-FFF2-40B4-BE49-F238E27FC236}">
                <a16:creationId xmlns:a16="http://schemas.microsoft.com/office/drawing/2014/main" id="{867E3902-4592-85AC-5AEE-231A277C62CD}"/>
              </a:ext>
            </a:extLst>
          </p:cNvPr>
          <p:cNvSpPr txBox="1">
            <a:spLocks/>
          </p:cNvSpPr>
          <p:nvPr/>
        </p:nvSpPr>
        <p:spPr>
          <a:xfrm>
            <a:off x="-19603" y="4541242"/>
            <a:ext cx="3243992" cy="307777"/>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00000"/>
              </a:lnSpc>
              <a:spcAft>
                <a:spcPts val="0"/>
              </a:spcAft>
              <a:buNone/>
            </a:pPr>
            <a:r>
              <a:rPr lang="lv-LV" sz="2000" b="1" dirty="0">
                <a:solidFill>
                  <a:schemeClr val="accent1"/>
                </a:solidFill>
                <a:latin typeface="+mj-lt"/>
                <a:cs typeface="Arial"/>
              </a:rPr>
              <a:t>Research </a:t>
            </a:r>
            <a:r>
              <a:rPr lang="lv-LV" sz="2000" b="1" dirty="0" err="1">
                <a:solidFill>
                  <a:schemeClr val="accent1"/>
                </a:solidFill>
                <a:latin typeface="+mj-lt"/>
                <a:cs typeface="Arial"/>
              </a:rPr>
              <a:t>goal</a:t>
            </a:r>
            <a:endParaRPr lang="en-US" sz="1400" dirty="0">
              <a:solidFill>
                <a:srgbClr val="000000"/>
              </a:solidFill>
              <a:latin typeface="+mn-lt"/>
              <a:cs typeface="Arial"/>
            </a:endParaRPr>
          </a:p>
        </p:txBody>
      </p:sp>
      <p:sp>
        <p:nvSpPr>
          <p:cNvPr id="27" name="Inhaltsplatzhalter 4">
            <a:extLst>
              <a:ext uri="{FF2B5EF4-FFF2-40B4-BE49-F238E27FC236}">
                <a16:creationId xmlns:a16="http://schemas.microsoft.com/office/drawing/2014/main" id="{C972F5EA-9243-D844-26ED-59A4BF3576BF}"/>
              </a:ext>
            </a:extLst>
          </p:cNvPr>
          <p:cNvSpPr txBox="1">
            <a:spLocks/>
          </p:cNvSpPr>
          <p:nvPr/>
        </p:nvSpPr>
        <p:spPr>
          <a:xfrm>
            <a:off x="8475682" y="3083050"/>
            <a:ext cx="3340758" cy="923330"/>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2000" b="1" dirty="0">
                <a:solidFill>
                  <a:schemeClr val="accent5"/>
                </a:solidFill>
                <a:latin typeface="+mj-lt"/>
              </a:rPr>
              <a:t>Scientific language and terminology relevant to the science field</a:t>
            </a:r>
            <a:endParaRPr lang="en-US" sz="1400" dirty="0">
              <a:solidFill>
                <a:srgbClr val="000000"/>
              </a:solidFill>
              <a:latin typeface="+mn-lt"/>
            </a:endParaRPr>
          </a:p>
        </p:txBody>
      </p:sp>
      <p:sp>
        <p:nvSpPr>
          <p:cNvPr id="29" name="Inhaltsplatzhalter 4">
            <a:extLst>
              <a:ext uri="{FF2B5EF4-FFF2-40B4-BE49-F238E27FC236}">
                <a16:creationId xmlns:a16="http://schemas.microsoft.com/office/drawing/2014/main" id="{0AFC7317-1DB3-D672-A13B-DE48607FE16C}"/>
              </a:ext>
            </a:extLst>
          </p:cNvPr>
          <p:cNvSpPr txBox="1">
            <a:spLocks/>
          </p:cNvSpPr>
          <p:nvPr/>
        </p:nvSpPr>
        <p:spPr>
          <a:xfrm>
            <a:off x="218829" y="3163063"/>
            <a:ext cx="3416538" cy="307777"/>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00000"/>
              </a:lnSpc>
              <a:spcAft>
                <a:spcPts val="0"/>
              </a:spcAft>
              <a:buNone/>
            </a:pPr>
            <a:r>
              <a:rPr lang="lv-LV" sz="2000" b="1" dirty="0">
                <a:solidFill>
                  <a:schemeClr val="accent2"/>
                </a:solidFill>
                <a:latin typeface="+mj-lt"/>
              </a:rPr>
              <a:t>Research</a:t>
            </a:r>
            <a:r>
              <a:rPr lang="en-US" sz="2000" b="1" dirty="0">
                <a:solidFill>
                  <a:schemeClr val="accent2"/>
                </a:solidFill>
                <a:latin typeface="+mj-lt"/>
              </a:rPr>
              <a:t> tasks</a:t>
            </a:r>
            <a:endParaRPr lang="en-US" sz="1400" dirty="0">
              <a:solidFill>
                <a:srgbClr val="000000"/>
              </a:solidFill>
              <a:latin typeface="+mn-lt"/>
            </a:endParaRPr>
          </a:p>
        </p:txBody>
      </p:sp>
      <p:sp>
        <p:nvSpPr>
          <p:cNvPr id="30" name="Inhaltsplatzhalter 4">
            <a:extLst>
              <a:ext uri="{FF2B5EF4-FFF2-40B4-BE49-F238E27FC236}">
                <a16:creationId xmlns:a16="http://schemas.microsoft.com/office/drawing/2014/main" id="{39E758EC-7F50-8918-4B63-F1176DDF6C45}"/>
              </a:ext>
            </a:extLst>
          </p:cNvPr>
          <p:cNvSpPr txBox="1">
            <a:spLocks/>
          </p:cNvSpPr>
          <p:nvPr/>
        </p:nvSpPr>
        <p:spPr>
          <a:xfrm>
            <a:off x="8703590" y="4411260"/>
            <a:ext cx="3244571" cy="615553"/>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2000" b="1" dirty="0">
                <a:solidFill>
                  <a:schemeClr val="accent6"/>
                </a:solidFill>
                <a:latin typeface="+mj-lt"/>
              </a:rPr>
              <a:t>Conclusions based on the results obtained</a:t>
            </a:r>
            <a:endParaRPr lang="en-US" sz="1400" dirty="0">
              <a:solidFill>
                <a:srgbClr val="000000"/>
              </a:solidFill>
              <a:latin typeface="+mn-lt"/>
              <a:cs typeface="Arial"/>
            </a:endParaRPr>
          </a:p>
        </p:txBody>
      </p:sp>
      <p:sp>
        <p:nvSpPr>
          <p:cNvPr id="31" name="Inhaltsplatzhalter 4">
            <a:extLst>
              <a:ext uri="{FF2B5EF4-FFF2-40B4-BE49-F238E27FC236}">
                <a16:creationId xmlns:a16="http://schemas.microsoft.com/office/drawing/2014/main" id="{4D75F8D2-F9D9-FC41-06F6-C494A956C080}"/>
              </a:ext>
            </a:extLst>
          </p:cNvPr>
          <p:cNvSpPr txBox="1">
            <a:spLocks/>
          </p:cNvSpPr>
          <p:nvPr/>
        </p:nvSpPr>
        <p:spPr>
          <a:xfrm>
            <a:off x="7491429" y="2057325"/>
            <a:ext cx="3705129" cy="615553"/>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en-US" sz="2000" b="1" dirty="0">
                <a:solidFill>
                  <a:schemeClr val="accent4"/>
                </a:solidFill>
                <a:latin typeface="+mj-lt"/>
              </a:rPr>
              <a:t>Systematic and planned research process</a:t>
            </a:r>
            <a:endParaRPr lang="en-US" sz="1400" dirty="0">
              <a:solidFill>
                <a:srgbClr val="000000"/>
              </a:solidFill>
              <a:latin typeface="+mn-lt"/>
            </a:endParaRPr>
          </a:p>
        </p:txBody>
      </p:sp>
      <p:sp>
        <p:nvSpPr>
          <p:cNvPr id="44" name="TextBox 43">
            <a:extLst>
              <a:ext uri="{FF2B5EF4-FFF2-40B4-BE49-F238E27FC236}">
                <a16:creationId xmlns:a16="http://schemas.microsoft.com/office/drawing/2014/main" id="{A33F290E-46E7-A22E-2455-38A3EF288ECA}"/>
              </a:ext>
            </a:extLst>
          </p:cNvPr>
          <p:cNvSpPr txBox="1"/>
          <p:nvPr/>
        </p:nvSpPr>
        <p:spPr>
          <a:xfrm>
            <a:off x="4955486" y="4118873"/>
            <a:ext cx="1933646" cy="1200329"/>
          </a:xfrm>
          <a:prstGeom prst="rect">
            <a:avLst/>
          </a:prstGeom>
          <a:noFill/>
        </p:spPr>
        <p:txBody>
          <a:bodyPr wrap="square" rtlCol="0">
            <a:spAutoFit/>
          </a:bodyPr>
          <a:lstStyle/>
          <a:p>
            <a:pPr algn="ctr"/>
            <a:r>
              <a:rPr lang="en-US" sz="2400" b="1" dirty="0"/>
              <a:t>Elements of scientific research</a:t>
            </a:r>
            <a:endParaRPr lang="en-GB" sz="2400" b="1" dirty="0"/>
          </a:p>
        </p:txBody>
      </p:sp>
      <p:sp>
        <p:nvSpPr>
          <p:cNvPr id="46" name="TextBox 45">
            <a:extLst>
              <a:ext uri="{FF2B5EF4-FFF2-40B4-BE49-F238E27FC236}">
                <a16:creationId xmlns:a16="http://schemas.microsoft.com/office/drawing/2014/main" id="{22FAFFB5-196D-83C1-C011-1537130971DF}"/>
              </a:ext>
            </a:extLst>
          </p:cNvPr>
          <p:cNvSpPr txBox="1"/>
          <p:nvPr/>
        </p:nvSpPr>
        <p:spPr>
          <a:xfrm>
            <a:off x="439701" y="465935"/>
            <a:ext cx="11376739" cy="830997"/>
          </a:xfrm>
          <a:prstGeom prst="rect">
            <a:avLst/>
          </a:prstGeom>
          <a:noFill/>
        </p:spPr>
        <p:txBody>
          <a:bodyPr wrap="square">
            <a:spAutoFit/>
          </a:bodyPr>
          <a:lstStyle/>
          <a:p>
            <a:pPr algn="ctr"/>
            <a:r>
              <a:rPr lang="en-US" sz="2400" dirty="0">
                <a:latin typeface="+mj-lt"/>
              </a:rPr>
              <a:t>A bachelor thesis is distinguished from other academic works, such as </a:t>
            </a:r>
            <a:r>
              <a:rPr lang="lv-LV" sz="2400" dirty="0" err="1">
                <a:latin typeface="+mj-lt"/>
              </a:rPr>
              <a:t>essays</a:t>
            </a:r>
            <a:r>
              <a:rPr lang="en-US" sz="2400" dirty="0">
                <a:latin typeface="+mj-lt"/>
              </a:rPr>
              <a:t> and coursework, by the presence of elements of scientific research</a:t>
            </a:r>
            <a:endParaRPr lang="en-GB" sz="2400" dirty="0">
              <a:latin typeface="+mj-lt"/>
            </a:endParaRPr>
          </a:p>
        </p:txBody>
      </p:sp>
    </p:spTree>
    <p:extLst>
      <p:ext uri="{BB962C8B-B14F-4D97-AF65-F5344CB8AC3E}">
        <p14:creationId xmlns:p14="http://schemas.microsoft.com/office/powerpoint/2010/main" val="238352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A3F83A-CAAB-6B37-F2AF-A3E44E3B62CC}"/>
              </a:ext>
            </a:extLst>
          </p:cNvPr>
          <p:cNvSpPr>
            <a:spLocks noGrp="1"/>
          </p:cNvSpPr>
          <p:nvPr>
            <p:ph type="sldNum" sz="quarter" idx="4"/>
          </p:nvPr>
        </p:nvSpPr>
        <p:spPr/>
        <p:txBody>
          <a:bodyPr/>
          <a:lstStyle/>
          <a:p>
            <a:r>
              <a:rPr lang="en-US" dirty="0">
                <a:latin typeface="+mn-lt"/>
              </a:rPr>
              <a:t>Riga Technical University</a:t>
            </a:r>
          </a:p>
        </p:txBody>
      </p:sp>
      <p:grpSp>
        <p:nvGrpSpPr>
          <p:cNvPr id="19" name="Group 18">
            <a:extLst>
              <a:ext uri="{FF2B5EF4-FFF2-40B4-BE49-F238E27FC236}">
                <a16:creationId xmlns:a16="http://schemas.microsoft.com/office/drawing/2014/main" id="{AD612DF3-F012-FA68-C8F3-4D790C797E91}"/>
              </a:ext>
            </a:extLst>
          </p:cNvPr>
          <p:cNvGrpSpPr/>
          <p:nvPr/>
        </p:nvGrpSpPr>
        <p:grpSpPr>
          <a:xfrm>
            <a:off x="1755048" y="3212657"/>
            <a:ext cx="1261730" cy="1468398"/>
            <a:chOff x="1800577" y="2620925"/>
            <a:chExt cx="1261730" cy="1468398"/>
          </a:xfrm>
        </p:grpSpPr>
        <p:pic>
          <p:nvPicPr>
            <p:cNvPr id="6" name="Graphic 5" descr="School boy with solid fill">
              <a:extLst>
                <a:ext uri="{FF2B5EF4-FFF2-40B4-BE49-F238E27FC236}">
                  <a16:creationId xmlns:a16="http://schemas.microsoft.com/office/drawing/2014/main" id="{2941F379-D17D-216E-5F50-87DAB88C38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0577" y="2620925"/>
              <a:ext cx="1261730" cy="1261730"/>
            </a:xfrm>
            <a:prstGeom prst="rect">
              <a:avLst/>
            </a:prstGeom>
          </p:spPr>
        </p:pic>
        <p:sp>
          <p:nvSpPr>
            <p:cNvPr id="9" name="TextBox 8">
              <a:extLst>
                <a:ext uri="{FF2B5EF4-FFF2-40B4-BE49-F238E27FC236}">
                  <a16:creationId xmlns:a16="http://schemas.microsoft.com/office/drawing/2014/main" id="{9DAB2BAA-8126-2A5D-AB1E-DB4CB0765AEC}"/>
                </a:ext>
              </a:extLst>
            </p:cNvPr>
            <p:cNvSpPr txBox="1"/>
            <p:nvPr/>
          </p:nvSpPr>
          <p:spPr>
            <a:xfrm>
              <a:off x="1800578" y="3719991"/>
              <a:ext cx="1261729" cy="369332"/>
            </a:xfrm>
            <a:prstGeom prst="rect">
              <a:avLst/>
            </a:prstGeom>
            <a:noFill/>
          </p:spPr>
          <p:txBody>
            <a:bodyPr wrap="square" rtlCol="0">
              <a:spAutoFit/>
            </a:bodyPr>
            <a:lstStyle/>
            <a:p>
              <a:pPr algn="ctr"/>
              <a:r>
                <a:rPr lang="lv-LV" dirty="0">
                  <a:solidFill>
                    <a:schemeClr val="accent3"/>
                  </a:solidFill>
                </a:rPr>
                <a:t>Student</a:t>
              </a:r>
              <a:endParaRPr lang="en-GB" dirty="0">
                <a:solidFill>
                  <a:schemeClr val="accent3"/>
                </a:solidFill>
              </a:endParaRPr>
            </a:p>
          </p:txBody>
        </p:sp>
      </p:grpSp>
      <p:grpSp>
        <p:nvGrpSpPr>
          <p:cNvPr id="20" name="Group 19">
            <a:extLst>
              <a:ext uri="{FF2B5EF4-FFF2-40B4-BE49-F238E27FC236}">
                <a16:creationId xmlns:a16="http://schemas.microsoft.com/office/drawing/2014/main" id="{BE67D9C9-2FF3-84DE-D6C8-4F199BD4371F}"/>
              </a:ext>
            </a:extLst>
          </p:cNvPr>
          <p:cNvGrpSpPr/>
          <p:nvPr/>
        </p:nvGrpSpPr>
        <p:grpSpPr>
          <a:xfrm>
            <a:off x="7187867" y="3108588"/>
            <a:ext cx="2187361" cy="1849466"/>
            <a:chOff x="6941976" y="2467305"/>
            <a:chExt cx="2187361" cy="1849466"/>
          </a:xfrm>
        </p:grpSpPr>
        <p:pic>
          <p:nvPicPr>
            <p:cNvPr id="8" name="Graphic 7" descr="Professor male with solid fill">
              <a:extLst>
                <a:ext uri="{FF2B5EF4-FFF2-40B4-BE49-F238E27FC236}">
                  <a16:creationId xmlns:a16="http://schemas.microsoft.com/office/drawing/2014/main" id="{A3D300C3-0103-3D6E-C49B-013D3066051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20268" y="2467305"/>
              <a:ext cx="1261730" cy="1261730"/>
            </a:xfrm>
            <a:prstGeom prst="rect">
              <a:avLst/>
            </a:prstGeom>
          </p:spPr>
        </p:pic>
        <p:sp>
          <p:nvSpPr>
            <p:cNvPr id="10" name="TextBox 9">
              <a:extLst>
                <a:ext uri="{FF2B5EF4-FFF2-40B4-BE49-F238E27FC236}">
                  <a16:creationId xmlns:a16="http://schemas.microsoft.com/office/drawing/2014/main" id="{009DD279-F100-5226-AEAE-53D76BEFE3F4}"/>
                </a:ext>
              </a:extLst>
            </p:cNvPr>
            <p:cNvSpPr txBox="1"/>
            <p:nvPr/>
          </p:nvSpPr>
          <p:spPr>
            <a:xfrm>
              <a:off x="6941976" y="3670440"/>
              <a:ext cx="2187361" cy="646331"/>
            </a:xfrm>
            <a:prstGeom prst="rect">
              <a:avLst/>
            </a:prstGeom>
            <a:noFill/>
          </p:spPr>
          <p:txBody>
            <a:bodyPr wrap="square" rtlCol="0">
              <a:spAutoFit/>
            </a:bodyPr>
            <a:lstStyle/>
            <a:p>
              <a:pPr algn="ctr"/>
              <a:r>
                <a:rPr lang="en-US" dirty="0">
                  <a:solidFill>
                    <a:schemeClr val="accent6"/>
                  </a:solidFill>
                </a:rPr>
                <a:t>Supervisor/ scientific </a:t>
              </a:r>
              <a:r>
                <a:rPr lang="en-US" dirty="0" err="1">
                  <a:solidFill>
                    <a:schemeClr val="accent6"/>
                  </a:solidFill>
                </a:rPr>
                <a:t>advis</a:t>
              </a:r>
              <a:r>
                <a:rPr lang="lv-LV" dirty="0">
                  <a:solidFill>
                    <a:schemeClr val="accent6"/>
                  </a:solidFill>
                </a:rPr>
                <a:t>e</a:t>
              </a:r>
              <a:r>
                <a:rPr lang="en-US" dirty="0">
                  <a:solidFill>
                    <a:schemeClr val="accent6"/>
                  </a:solidFill>
                </a:rPr>
                <a:t>r</a:t>
              </a:r>
              <a:endParaRPr lang="en-GB" dirty="0">
                <a:solidFill>
                  <a:schemeClr val="accent6"/>
                </a:solidFill>
              </a:endParaRPr>
            </a:p>
          </p:txBody>
        </p:sp>
      </p:grpSp>
      <p:sp>
        <p:nvSpPr>
          <p:cNvPr id="14" name="TextBox 13">
            <a:extLst>
              <a:ext uri="{FF2B5EF4-FFF2-40B4-BE49-F238E27FC236}">
                <a16:creationId xmlns:a16="http://schemas.microsoft.com/office/drawing/2014/main" id="{7807F3D5-E138-51EA-0796-4FAD86F39095}"/>
              </a:ext>
            </a:extLst>
          </p:cNvPr>
          <p:cNvSpPr txBox="1"/>
          <p:nvPr/>
        </p:nvSpPr>
        <p:spPr>
          <a:xfrm>
            <a:off x="0" y="350697"/>
            <a:ext cx="12192000" cy="461665"/>
          </a:xfrm>
          <a:prstGeom prst="rect">
            <a:avLst/>
          </a:prstGeom>
          <a:noFill/>
        </p:spPr>
        <p:txBody>
          <a:bodyPr wrap="square">
            <a:spAutoFit/>
          </a:bodyPr>
          <a:lstStyle/>
          <a:p>
            <a:pPr algn="ctr"/>
            <a:r>
              <a:rPr lang="en-US" sz="2400" dirty="0">
                <a:effectLst/>
                <a:ea typeface="Calibri" panose="020F0502020204030204" pitchFamily="34" charset="0"/>
                <a:cs typeface="Times New Roman" panose="02020603050405020304" pitchFamily="18" charset="0"/>
              </a:rPr>
              <a:t>The bachelor thesis is developed under the supervision of a bachelor thesis supervisor</a:t>
            </a:r>
          </a:p>
        </p:txBody>
      </p:sp>
      <p:sp>
        <p:nvSpPr>
          <p:cNvPr id="15" name="TextBox 14">
            <a:extLst>
              <a:ext uri="{FF2B5EF4-FFF2-40B4-BE49-F238E27FC236}">
                <a16:creationId xmlns:a16="http://schemas.microsoft.com/office/drawing/2014/main" id="{5EAA4D74-0D80-893C-706F-2119B2C178DD}"/>
              </a:ext>
            </a:extLst>
          </p:cNvPr>
          <p:cNvSpPr txBox="1"/>
          <p:nvPr/>
        </p:nvSpPr>
        <p:spPr>
          <a:xfrm>
            <a:off x="5927834" y="4975309"/>
            <a:ext cx="4635063" cy="1477328"/>
          </a:xfrm>
          <a:prstGeom prst="rect">
            <a:avLst/>
          </a:prstGeom>
          <a:noFill/>
        </p:spPr>
        <p:txBody>
          <a:bodyPr wrap="square">
            <a:spAutoFit/>
          </a:bodyPr>
          <a:lstStyle/>
          <a:p>
            <a:pPr algn="ctr"/>
            <a:r>
              <a:rPr lang="en-US" i="1" dirty="0"/>
              <a:t>A member of academic personnel of RTU or an employee of another </a:t>
            </a:r>
            <a:r>
              <a:rPr lang="en-US" i="1" dirty="0" err="1"/>
              <a:t>organisation</a:t>
            </a:r>
            <a:r>
              <a:rPr lang="en-US" i="1" dirty="0"/>
              <a:t> holding a doctoral or master degree in the respective industry or an employee with the highest professional qualification (level 5) </a:t>
            </a:r>
            <a:endParaRPr lang="en-GB" i="1" dirty="0"/>
          </a:p>
        </p:txBody>
      </p:sp>
      <p:pic>
        <p:nvPicPr>
          <p:cNvPr id="17" name="Graphic 16" descr="Add with solid fill">
            <a:extLst>
              <a:ext uri="{FF2B5EF4-FFF2-40B4-BE49-F238E27FC236}">
                <a16:creationId xmlns:a16="http://schemas.microsoft.com/office/drawing/2014/main" id="{7AEE4B9B-1561-7F08-081E-19640322F9D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818232" y="3581989"/>
            <a:ext cx="914400" cy="914400"/>
          </a:xfrm>
          <a:prstGeom prst="rect">
            <a:avLst/>
          </a:prstGeom>
        </p:spPr>
      </p:pic>
      <p:grpSp>
        <p:nvGrpSpPr>
          <p:cNvPr id="21" name="Group 20">
            <a:extLst>
              <a:ext uri="{FF2B5EF4-FFF2-40B4-BE49-F238E27FC236}">
                <a16:creationId xmlns:a16="http://schemas.microsoft.com/office/drawing/2014/main" id="{E82E892C-0000-FF67-B45E-6F606C3B6D13}"/>
              </a:ext>
            </a:extLst>
          </p:cNvPr>
          <p:cNvGrpSpPr/>
          <p:nvPr/>
        </p:nvGrpSpPr>
        <p:grpSpPr>
          <a:xfrm>
            <a:off x="5257467" y="1677946"/>
            <a:ext cx="1981200" cy="1882068"/>
            <a:chOff x="5426976" y="970963"/>
            <a:chExt cx="1981200" cy="1882068"/>
          </a:xfrm>
        </p:grpSpPr>
        <p:sp>
          <p:nvSpPr>
            <p:cNvPr id="2" name="Oval 1">
              <a:extLst>
                <a:ext uri="{FF2B5EF4-FFF2-40B4-BE49-F238E27FC236}">
                  <a16:creationId xmlns:a16="http://schemas.microsoft.com/office/drawing/2014/main" id="{21951279-218C-D61A-FF38-170BA55F788D}"/>
                </a:ext>
              </a:extLst>
            </p:cNvPr>
            <p:cNvSpPr/>
            <p:nvPr/>
          </p:nvSpPr>
          <p:spPr>
            <a:xfrm>
              <a:off x="5477776" y="970963"/>
              <a:ext cx="1930400" cy="1882068"/>
            </a:xfrm>
            <a:prstGeom prst="ellipse">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2"/>
                </a:solidFill>
              </a:endParaRPr>
            </a:p>
          </p:txBody>
        </p:sp>
        <p:sp>
          <p:nvSpPr>
            <p:cNvPr id="3" name="TextBox 2">
              <a:extLst>
                <a:ext uri="{FF2B5EF4-FFF2-40B4-BE49-F238E27FC236}">
                  <a16:creationId xmlns:a16="http://schemas.microsoft.com/office/drawing/2014/main" id="{A72088A1-AABB-1070-C247-AFBDA9B08717}"/>
                </a:ext>
              </a:extLst>
            </p:cNvPr>
            <p:cNvSpPr txBox="1"/>
            <p:nvPr/>
          </p:nvSpPr>
          <p:spPr>
            <a:xfrm>
              <a:off x="5426976" y="1309878"/>
              <a:ext cx="1981200" cy="923330"/>
            </a:xfrm>
            <a:prstGeom prst="rect">
              <a:avLst/>
            </a:prstGeom>
            <a:noFill/>
          </p:spPr>
          <p:txBody>
            <a:bodyPr wrap="square" rtlCol="0">
              <a:spAutoFit/>
            </a:bodyPr>
            <a:lstStyle/>
            <a:p>
              <a:pPr algn="ctr"/>
              <a:r>
                <a:rPr lang="en-US" dirty="0">
                  <a:solidFill>
                    <a:schemeClr val="bg2"/>
                  </a:solidFill>
                </a:rPr>
                <a:t>An expert in</a:t>
              </a:r>
              <a:r>
                <a:rPr lang="lv-LV" dirty="0">
                  <a:solidFill>
                    <a:schemeClr val="bg2"/>
                  </a:solidFill>
                </a:rPr>
                <a:t> a</a:t>
              </a:r>
              <a:r>
                <a:rPr lang="en-US" dirty="0">
                  <a:solidFill>
                    <a:schemeClr val="bg2"/>
                  </a:solidFill>
                </a:rPr>
                <a:t> particular scientific subfield</a:t>
              </a:r>
              <a:endParaRPr lang="en-GB" dirty="0">
                <a:solidFill>
                  <a:schemeClr val="bg2"/>
                </a:solidFill>
              </a:endParaRPr>
            </a:p>
          </p:txBody>
        </p:sp>
      </p:grpSp>
      <p:grpSp>
        <p:nvGrpSpPr>
          <p:cNvPr id="22" name="Group 21">
            <a:extLst>
              <a:ext uri="{FF2B5EF4-FFF2-40B4-BE49-F238E27FC236}">
                <a16:creationId xmlns:a16="http://schemas.microsoft.com/office/drawing/2014/main" id="{69D6E8E4-A5FC-4C43-AAD5-9BD428298540}"/>
              </a:ext>
            </a:extLst>
          </p:cNvPr>
          <p:cNvGrpSpPr/>
          <p:nvPr/>
        </p:nvGrpSpPr>
        <p:grpSpPr>
          <a:xfrm>
            <a:off x="7187867" y="945118"/>
            <a:ext cx="1981200" cy="1882068"/>
            <a:chOff x="7560576" y="741517"/>
            <a:chExt cx="1981200" cy="1882068"/>
          </a:xfrm>
        </p:grpSpPr>
        <p:sp>
          <p:nvSpPr>
            <p:cNvPr id="5" name="Oval 4">
              <a:extLst>
                <a:ext uri="{FF2B5EF4-FFF2-40B4-BE49-F238E27FC236}">
                  <a16:creationId xmlns:a16="http://schemas.microsoft.com/office/drawing/2014/main" id="{981929DE-FAA4-AECB-961A-98EFA18C2240}"/>
                </a:ext>
              </a:extLst>
            </p:cNvPr>
            <p:cNvSpPr/>
            <p:nvPr/>
          </p:nvSpPr>
          <p:spPr>
            <a:xfrm>
              <a:off x="7611376" y="741517"/>
              <a:ext cx="1930400" cy="1882068"/>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96953A63-D8FA-3296-CD66-808BD98E611A}"/>
                </a:ext>
              </a:extLst>
            </p:cNvPr>
            <p:cNvSpPr txBox="1"/>
            <p:nvPr/>
          </p:nvSpPr>
          <p:spPr>
            <a:xfrm>
              <a:off x="7560576" y="1080432"/>
              <a:ext cx="1981200" cy="923330"/>
            </a:xfrm>
            <a:prstGeom prst="rect">
              <a:avLst/>
            </a:prstGeom>
            <a:noFill/>
          </p:spPr>
          <p:txBody>
            <a:bodyPr wrap="square" rtlCol="0">
              <a:spAutoFit/>
            </a:bodyPr>
            <a:lstStyle/>
            <a:p>
              <a:pPr algn="ctr"/>
              <a:r>
                <a:rPr lang="en-US" dirty="0">
                  <a:solidFill>
                    <a:schemeClr val="bg2"/>
                  </a:solidFill>
                </a:rPr>
                <a:t>An expert in scientific research</a:t>
              </a:r>
              <a:endParaRPr lang="en-GB" dirty="0">
                <a:solidFill>
                  <a:schemeClr val="bg2"/>
                </a:solidFill>
              </a:endParaRPr>
            </a:p>
          </p:txBody>
        </p:sp>
      </p:grpSp>
      <p:grpSp>
        <p:nvGrpSpPr>
          <p:cNvPr id="23" name="Group 22">
            <a:extLst>
              <a:ext uri="{FF2B5EF4-FFF2-40B4-BE49-F238E27FC236}">
                <a16:creationId xmlns:a16="http://schemas.microsoft.com/office/drawing/2014/main" id="{D60935B0-FDBC-A109-3393-7D8E98523503}"/>
              </a:ext>
            </a:extLst>
          </p:cNvPr>
          <p:cNvGrpSpPr/>
          <p:nvPr/>
        </p:nvGrpSpPr>
        <p:grpSpPr>
          <a:xfrm>
            <a:off x="9169067" y="1711383"/>
            <a:ext cx="1930400" cy="1882068"/>
            <a:chOff x="9771309" y="1343533"/>
            <a:chExt cx="1930400" cy="1882068"/>
          </a:xfrm>
        </p:grpSpPr>
        <p:sp>
          <p:nvSpPr>
            <p:cNvPr id="16" name="Oval 15">
              <a:extLst>
                <a:ext uri="{FF2B5EF4-FFF2-40B4-BE49-F238E27FC236}">
                  <a16:creationId xmlns:a16="http://schemas.microsoft.com/office/drawing/2014/main" id="{9178CB2D-B74E-E84F-2575-9BB7419051D7}"/>
                </a:ext>
              </a:extLst>
            </p:cNvPr>
            <p:cNvSpPr/>
            <p:nvPr/>
          </p:nvSpPr>
          <p:spPr>
            <a:xfrm>
              <a:off x="9771309" y="1343533"/>
              <a:ext cx="1930400" cy="1882068"/>
            </a:xfrm>
            <a:prstGeom prst="ellipse">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6B46694B-E98D-10D7-05D8-A56C89AE8C8D}"/>
                </a:ext>
              </a:extLst>
            </p:cNvPr>
            <p:cNvSpPr txBox="1"/>
            <p:nvPr/>
          </p:nvSpPr>
          <p:spPr>
            <a:xfrm>
              <a:off x="9887141" y="1649011"/>
              <a:ext cx="1762157" cy="1438855"/>
            </a:xfrm>
            <a:prstGeom prst="rect">
              <a:avLst/>
            </a:prstGeom>
            <a:noFill/>
          </p:spPr>
          <p:txBody>
            <a:bodyPr wrap="square" rtlCol="0">
              <a:spAutoFit/>
            </a:bodyPr>
            <a:lstStyle/>
            <a:p>
              <a:pPr algn="ctr"/>
              <a:r>
                <a:rPr lang="en-US" sz="1750" dirty="0">
                  <a:solidFill>
                    <a:schemeClr val="bg2"/>
                  </a:solidFill>
                </a:rPr>
                <a:t>An expert in</a:t>
              </a:r>
              <a:r>
                <a:rPr lang="lv-LV" sz="1750" dirty="0">
                  <a:solidFill>
                    <a:schemeClr val="bg2"/>
                  </a:solidFill>
                </a:rPr>
                <a:t> </a:t>
              </a:r>
              <a:r>
                <a:rPr lang="lv-LV" sz="1750" dirty="0" err="1">
                  <a:solidFill>
                    <a:schemeClr val="bg2"/>
                  </a:solidFill>
                </a:rPr>
                <a:t>the</a:t>
              </a:r>
              <a:r>
                <a:rPr lang="en-US" sz="1750" dirty="0">
                  <a:solidFill>
                    <a:schemeClr val="bg2"/>
                  </a:solidFill>
                </a:rPr>
                <a:t> bachelor thesis development process and requirements</a:t>
              </a:r>
              <a:endParaRPr lang="en-GB" sz="1750" dirty="0">
                <a:solidFill>
                  <a:schemeClr val="bg2"/>
                </a:solidFill>
              </a:endParaRPr>
            </a:p>
          </p:txBody>
        </p:sp>
      </p:grpSp>
    </p:spTree>
    <p:extLst>
      <p:ext uri="{BB962C8B-B14F-4D97-AF65-F5344CB8AC3E}">
        <p14:creationId xmlns:p14="http://schemas.microsoft.com/office/powerpoint/2010/main" val="1460934074"/>
      </p:ext>
    </p:extLst>
  </p:cSld>
  <p:clrMapOvr>
    <a:masterClrMapping/>
  </p:clrMapOvr>
</p:sld>
</file>

<file path=ppt/theme/theme1.xml><?xml version="1.0" encoding="utf-8"?>
<a:theme xmlns:a="http://schemas.openxmlformats.org/drawingml/2006/main" name="L_Ekspresis_PPT_pamatne">
  <a:themeElements>
    <a:clrScheme name="Custom 6">
      <a:dk1>
        <a:srgbClr val="005551"/>
      </a:dk1>
      <a:lt1>
        <a:srgbClr val="FFFFFF"/>
      </a:lt1>
      <a:dk2>
        <a:srgbClr val="005551"/>
      </a:dk2>
      <a:lt2>
        <a:srgbClr val="FFFFFF"/>
      </a:lt2>
      <a:accent1>
        <a:srgbClr val="005551"/>
      </a:accent1>
      <a:accent2>
        <a:srgbClr val="BDCF3C"/>
      </a:accent2>
      <a:accent3>
        <a:srgbClr val="B72E91"/>
      </a:accent3>
      <a:accent4>
        <a:srgbClr val="27C4A6"/>
      </a:accent4>
      <a:accent5>
        <a:srgbClr val="FFC832"/>
      </a:accent5>
      <a:accent6>
        <a:srgbClr val="00B9F1"/>
      </a:accent6>
      <a:hlink>
        <a:srgbClr val="8B5BA4"/>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L_Ekspresis_PPT_pamatne.potx</Template>
  <TotalTime>119</TotalTime>
  <Words>1139</Words>
  <Application>Microsoft Office PowerPoint</Application>
  <PresentationFormat>Widescreen</PresentationFormat>
  <Paragraphs>183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Blackadder ITC</vt:lpstr>
      <vt:lpstr>Calibri</vt:lpstr>
      <vt:lpstr>Symbol</vt:lpstr>
      <vt:lpstr>Wingdings</vt:lpstr>
      <vt:lpstr>L_Ekspresis_PPT_pamatne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Have a successful bachelor thesis development process!</vt:lpstr>
    </vt:vector>
  </TitlesOfParts>
  <Company>ESM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FCSIT Metodiskā komisija</dc:creator>
  <cp:lastModifiedBy>Alla Anohina-Naumeca</cp:lastModifiedBy>
  <cp:revision>281</cp:revision>
  <cp:lastPrinted>2023-08-10T13:59:24Z</cp:lastPrinted>
  <dcterms:created xsi:type="dcterms:W3CDTF">2015-01-14T08:45:22Z</dcterms:created>
  <dcterms:modified xsi:type="dcterms:W3CDTF">2023-08-17T12:23:41Z</dcterms:modified>
</cp:coreProperties>
</file>