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notesMasterIdLst>
    <p:notesMasterId r:id="rId33"/>
  </p:notesMasterIdLst>
  <p:handoutMasterIdLst>
    <p:handoutMasterId r:id="rId34"/>
  </p:handoutMasterIdLst>
  <p:sldIdLst>
    <p:sldId id="260" r:id="rId2"/>
    <p:sldId id="400" r:id="rId3"/>
    <p:sldId id="435" r:id="rId4"/>
    <p:sldId id="271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399" r:id="rId15"/>
    <p:sldId id="504" r:id="rId16"/>
    <p:sldId id="505" r:id="rId17"/>
    <p:sldId id="526" r:id="rId18"/>
    <p:sldId id="527" r:id="rId19"/>
    <p:sldId id="516" r:id="rId20"/>
    <p:sldId id="517" r:id="rId21"/>
    <p:sldId id="518" r:id="rId22"/>
    <p:sldId id="519" r:id="rId23"/>
    <p:sldId id="528" r:id="rId24"/>
    <p:sldId id="520" r:id="rId25"/>
    <p:sldId id="521" r:id="rId26"/>
    <p:sldId id="522" r:id="rId27"/>
    <p:sldId id="529" r:id="rId28"/>
    <p:sldId id="496" r:id="rId29"/>
    <p:sldId id="530" r:id="rId30"/>
    <p:sldId id="531" r:id="rId31"/>
    <p:sldId id="43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51"/>
    <a:srgbClr val="B72E91"/>
    <a:srgbClr val="293B97"/>
    <a:srgbClr val="1E2785"/>
    <a:srgbClr val="313131"/>
    <a:srgbClr val="1E297F"/>
    <a:srgbClr val="424242"/>
    <a:srgbClr val="F4F4F4"/>
    <a:srgbClr val="F4F498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87" autoAdjust="0"/>
    <p:restoredTop sz="94679" autoAdjust="0"/>
  </p:normalViewPr>
  <p:slideViewPr>
    <p:cSldViewPr snapToGrid="0" snapToObjects="1">
      <p:cViewPr varScale="1">
        <p:scale>
          <a:sx n="75" d="100"/>
          <a:sy n="75" d="100"/>
        </p:scale>
        <p:origin x="614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1.nodaļa</a:t>
          </a:r>
          <a:endParaRPr lang="ru-RU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2.nodaļa</a:t>
          </a:r>
          <a:endParaRPr lang="ru-RU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4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5AED4884-FE92-48E7-9EFB-3708565F9B1E}" type="presOf" srcId="{5641B0BB-928B-4C03-A05B-1EF06195249D}" destId="{027C7DB5-9CE4-4FAE-B75A-E237C3D5A226}" srcOrd="0" destOrd="0" presId="urn:microsoft.com/office/officeart/2005/8/layout/chevron1"/>
    <dgm:cxn modelId="{96820B96-203B-48CF-B9D3-E704E8D23A6B}" type="presOf" srcId="{66836419-BECD-4C1C-BD49-76ECB0D230D1}" destId="{F39CA286-73E1-4839-9B68-7320BC456F5D}" srcOrd="0" destOrd="0" presId="urn:microsoft.com/office/officeart/2005/8/layout/chevron1"/>
    <dgm:cxn modelId="{D2BC2496-D07C-48BD-8F69-D327EA0E31A2}" type="presOf" srcId="{FD9FB56F-62D0-41D5-9B97-0C5DDBEEBA5E}" destId="{78D70EDB-BC30-488A-A078-CE69A603F1EE}" srcOrd="0" destOrd="0" presId="urn:microsoft.com/office/officeart/2005/8/layout/chevron1"/>
    <dgm:cxn modelId="{6283F8DC-32A1-4725-B26A-B38F0D4280DB}" type="presOf" srcId="{FB2EB2E7-0337-4E47-B3E5-C6B9E2F86C45}" destId="{5D7B7AA1-17BD-40C2-8A3A-6D263320E7B4}" srcOrd="0" destOrd="0" presId="urn:microsoft.com/office/officeart/2005/8/layout/chevron1"/>
    <dgm:cxn modelId="{95AEB7E0-2B86-45B0-A04A-CC7C1039494F}" type="presParOf" srcId="{78D70EDB-BC30-488A-A078-CE69A603F1EE}" destId="{027C7DB5-9CE4-4FAE-B75A-E237C3D5A226}" srcOrd="0" destOrd="0" presId="urn:microsoft.com/office/officeart/2005/8/layout/chevron1"/>
    <dgm:cxn modelId="{0A62035F-36F0-4FFB-B281-1D59BD8978A8}" type="presParOf" srcId="{78D70EDB-BC30-488A-A078-CE69A603F1EE}" destId="{302233DE-57F8-4DAA-B9E7-1D534CA7EC70}" srcOrd="1" destOrd="0" presId="urn:microsoft.com/office/officeart/2005/8/layout/chevron1"/>
    <dgm:cxn modelId="{E64DAE6B-C91C-46CE-BA13-D41E5F044E15}" type="presParOf" srcId="{78D70EDB-BC30-488A-A078-CE69A603F1EE}" destId="{5D7B7AA1-17BD-40C2-8A3A-6D263320E7B4}" srcOrd="2" destOrd="0" presId="urn:microsoft.com/office/officeart/2005/8/layout/chevron1"/>
    <dgm:cxn modelId="{E9F91F47-07C3-4206-BB4B-37EAE038A38C}" type="presParOf" srcId="{78D70EDB-BC30-488A-A078-CE69A603F1EE}" destId="{BA011ECC-5B7F-4FCF-86F1-8C006E633643}" srcOrd="3" destOrd="0" presId="urn:microsoft.com/office/officeart/2005/8/layout/chevron1"/>
    <dgm:cxn modelId="{A9AC45B6-9D78-43CA-ABC3-5190F2FC6D83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lv-LV" sz="2000" dirty="0" err="1"/>
            <a:t>1.paragrāfs</a:t>
          </a:r>
          <a:endParaRPr lang="ru-RU" sz="2000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lv-LV" sz="2000" dirty="0" err="1"/>
            <a:t>2.paragrāfs</a:t>
          </a:r>
          <a:endParaRPr lang="ru-RU" sz="2000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5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 custScaleX="180925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 custScaleX="192562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14343515-A124-4697-BB2B-4DC4EDDBAD25}" type="presOf" srcId="{5641B0BB-928B-4C03-A05B-1EF06195249D}" destId="{027C7DB5-9CE4-4FAE-B75A-E237C3D5A226}" srcOrd="0" destOrd="0" presId="urn:microsoft.com/office/officeart/2005/8/layout/chevron1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2B5A5231-721B-4BB8-8BAE-22870C83888E}" type="presOf" srcId="{66836419-BECD-4C1C-BD49-76ECB0D230D1}" destId="{F39CA286-73E1-4839-9B68-7320BC456F5D}" srcOrd="0" destOrd="0" presId="urn:microsoft.com/office/officeart/2005/8/layout/chevron1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511B70C0-6689-445D-AAA2-5F115287DBB3}" type="presOf" srcId="{FB2EB2E7-0337-4E47-B3E5-C6B9E2F86C45}" destId="{5D7B7AA1-17BD-40C2-8A3A-6D263320E7B4}" srcOrd="0" destOrd="0" presId="urn:microsoft.com/office/officeart/2005/8/layout/chevron1"/>
    <dgm:cxn modelId="{590F83E2-B613-4515-BC71-DFDF92C6EE33}" type="presOf" srcId="{FD9FB56F-62D0-41D5-9B97-0C5DDBEEBA5E}" destId="{78D70EDB-BC30-488A-A078-CE69A603F1EE}" srcOrd="0" destOrd="0" presId="urn:microsoft.com/office/officeart/2005/8/layout/chevron1"/>
    <dgm:cxn modelId="{1FA39FD9-9588-4BB7-9EDA-1435AB7BA801}" type="presParOf" srcId="{78D70EDB-BC30-488A-A078-CE69A603F1EE}" destId="{027C7DB5-9CE4-4FAE-B75A-E237C3D5A226}" srcOrd="0" destOrd="0" presId="urn:microsoft.com/office/officeart/2005/8/layout/chevron1"/>
    <dgm:cxn modelId="{F21DF1DF-36F9-46BA-89A4-6085AECDD5ED}" type="presParOf" srcId="{78D70EDB-BC30-488A-A078-CE69A603F1EE}" destId="{302233DE-57F8-4DAA-B9E7-1D534CA7EC70}" srcOrd="1" destOrd="0" presId="urn:microsoft.com/office/officeart/2005/8/layout/chevron1"/>
    <dgm:cxn modelId="{444FAFDE-D270-4AA5-AA38-2E7A239D793A}" type="presParOf" srcId="{78D70EDB-BC30-488A-A078-CE69A603F1EE}" destId="{5D7B7AA1-17BD-40C2-8A3A-6D263320E7B4}" srcOrd="2" destOrd="0" presId="urn:microsoft.com/office/officeart/2005/8/layout/chevron1"/>
    <dgm:cxn modelId="{964E97BD-C5BF-4AB5-BC63-FE2374A47E34}" type="presParOf" srcId="{78D70EDB-BC30-488A-A078-CE69A603F1EE}" destId="{BA011ECC-5B7F-4FCF-86F1-8C006E633643}" srcOrd="3" destOrd="0" presId="urn:microsoft.com/office/officeart/2005/8/layout/chevron1"/>
    <dgm:cxn modelId="{43BB1D00-D3CF-4267-9CA7-558039E1F665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9FB56F-62D0-41D5-9B97-0C5DDBEEBA5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41B0BB-928B-4C03-A05B-1EF06195249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lv-LV" sz="2000" dirty="0" err="1"/>
            <a:t>1.teikums</a:t>
          </a:r>
          <a:endParaRPr lang="ru-RU" sz="2000" dirty="0"/>
        </a:p>
      </dgm:t>
    </dgm:pt>
    <dgm:pt modelId="{97D33B08-8544-4F92-A406-4DF63DB433FA}" type="parTrans" cxnId="{08E2DD3E-C2F9-4CB1-9A70-F70689A40169}">
      <dgm:prSet/>
      <dgm:spPr/>
      <dgm:t>
        <a:bodyPr/>
        <a:lstStyle/>
        <a:p>
          <a:endParaRPr lang="ru-RU"/>
        </a:p>
      </dgm:t>
    </dgm:pt>
    <dgm:pt modelId="{04EA5C42-CAE3-4E2F-9BCA-E3E854D1BD0C}" type="sibTrans" cxnId="{08E2DD3E-C2F9-4CB1-9A70-F70689A40169}">
      <dgm:prSet/>
      <dgm:spPr/>
      <dgm:t>
        <a:bodyPr/>
        <a:lstStyle/>
        <a:p>
          <a:endParaRPr lang="ru-RU"/>
        </a:p>
      </dgm:t>
    </dgm:pt>
    <dgm:pt modelId="{FB2EB2E7-0337-4E47-B3E5-C6B9E2F86C4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lv-LV" sz="2000" dirty="0" err="1"/>
            <a:t>2.teikums</a:t>
          </a:r>
          <a:endParaRPr lang="ru-RU" sz="2000" dirty="0"/>
        </a:p>
      </dgm:t>
    </dgm:pt>
    <dgm:pt modelId="{015A4625-0EB3-4B33-8300-AC763AFCD297}" type="parTrans" cxnId="{31B97603-DD45-4722-9D66-7C0EE5CD2C23}">
      <dgm:prSet/>
      <dgm:spPr/>
      <dgm:t>
        <a:bodyPr/>
        <a:lstStyle/>
        <a:p>
          <a:endParaRPr lang="ru-RU"/>
        </a:p>
      </dgm:t>
    </dgm:pt>
    <dgm:pt modelId="{B1612C10-BDE8-458F-A5A3-D044D1EC95F6}" type="sibTrans" cxnId="{31B97603-DD45-4722-9D66-7C0EE5CD2C23}">
      <dgm:prSet/>
      <dgm:spPr/>
      <dgm:t>
        <a:bodyPr/>
        <a:lstStyle/>
        <a:p>
          <a:endParaRPr lang="ru-RU"/>
        </a:p>
      </dgm:t>
    </dgm:pt>
    <dgm:pt modelId="{66836419-BECD-4C1C-BD49-76ECB0D230D1}">
      <dgm:prSet phldrT="[Text]"/>
      <dgm:spPr>
        <a:solidFill>
          <a:schemeClr val="accent6"/>
        </a:solidFill>
      </dgm:spPr>
      <dgm:t>
        <a:bodyPr/>
        <a:lstStyle/>
        <a:p>
          <a:r>
            <a:rPr lang="lv-LV" dirty="0"/>
            <a:t>…</a:t>
          </a:r>
          <a:endParaRPr lang="ru-RU" dirty="0"/>
        </a:p>
      </dgm:t>
    </dgm:pt>
    <dgm:pt modelId="{8B2A0BF1-D786-4B0C-947E-3776EAD9C81C}" type="parTrans" cxnId="{51C4FC17-BEA1-4A92-95F9-240B98F30DC4}">
      <dgm:prSet/>
      <dgm:spPr/>
      <dgm:t>
        <a:bodyPr/>
        <a:lstStyle/>
        <a:p>
          <a:endParaRPr lang="ru-RU"/>
        </a:p>
      </dgm:t>
    </dgm:pt>
    <dgm:pt modelId="{A754F5F4-6895-420A-856E-32B7D8316C65}" type="sibTrans" cxnId="{51C4FC17-BEA1-4A92-95F9-240B98F30DC4}">
      <dgm:prSet/>
      <dgm:spPr/>
      <dgm:t>
        <a:bodyPr/>
        <a:lstStyle/>
        <a:p>
          <a:endParaRPr lang="ru-RU"/>
        </a:p>
      </dgm:t>
    </dgm:pt>
    <dgm:pt modelId="{78D70EDB-BC30-488A-A078-CE69A603F1EE}" type="pres">
      <dgm:prSet presAssocID="{FD9FB56F-62D0-41D5-9B97-0C5DDBEEBA5E}" presName="Name0" presStyleCnt="0">
        <dgm:presLayoutVars>
          <dgm:dir/>
          <dgm:animLvl val="lvl"/>
          <dgm:resizeHandles val="exact"/>
        </dgm:presLayoutVars>
      </dgm:prSet>
      <dgm:spPr/>
    </dgm:pt>
    <dgm:pt modelId="{027C7DB5-9CE4-4FAE-B75A-E237C3D5A226}" type="pres">
      <dgm:prSet presAssocID="{5641B0BB-928B-4C03-A05B-1EF06195249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2233DE-57F8-4DAA-B9E7-1D534CA7EC70}" type="pres">
      <dgm:prSet presAssocID="{04EA5C42-CAE3-4E2F-9BCA-E3E854D1BD0C}" presName="parTxOnlySpace" presStyleCnt="0"/>
      <dgm:spPr/>
    </dgm:pt>
    <dgm:pt modelId="{5D7B7AA1-17BD-40C2-8A3A-6D263320E7B4}" type="pres">
      <dgm:prSet presAssocID="{FB2EB2E7-0337-4E47-B3E5-C6B9E2F86C4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A011ECC-5B7F-4FCF-86F1-8C006E633643}" type="pres">
      <dgm:prSet presAssocID="{B1612C10-BDE8-458F-A5A3-D044D1EC95F6}" presName="parTxOnlySpace" presStyleCnt="0"/>
      <dgm:spPr/>
    </dgm:pt>
    <dgm:pt modelId="{F39CA286-73E1-4839-9B68-7320BC456F5D}" type="pres">
      <dgm:prSet presAssocID="{66836419-BECD-4C1C-BD49-76ECB0D230D1}" presName="parTxOnly" presStyleLbl="node1" presStyleIdx="2" presStyleCnt="3" custLinFactNeighborX="7583" custLinFactNeighborY="-50000">
        <dgm:presLayoutVars>
          <dgm:chMax val="0"/>
          <dgm:chPref val="0"/>
          <dgm:bulletEnabled val="1"/>
        </dgm:presLayoutVars>
      </dgm:prSet>
      <dgm:spPr/>
    </dgm:pt>
  </dgm:ptLst>
  <dgm:cxnLst>
    <dgm:cxn modelId="{31B97603-DD45-4722-9D66-7C0EE5CD2C23}" srcId="{FD9FB56F-62D0-41D5-9B97-0C5DDBEEBA5E}" destId="{FB2EB2E7-0337-4E47-B3E5-C6B9E2F86C45}" srcOrd="1" destOrd="0" parTransId="{015A4625-0EB3-4B33-8300-AC763AFCD297}" sibTransId="{B1612C10-BDE8-458F-A5A3-D044D1EC95F6}"/>
    <dgm:cxn modelId="{51C4FC17-BEA1-4A92-95F9-240B98F30DC4}" srcId="{FD9FB56F-62D0-41D5-9B97-0C5DDBEEBA5E}" destId="{66836419-BECD-4C1C-BD49-76ECB0D230D1}" srcOrd="2" destOrd="0" parTransId="{8B2A0BF1-D786-4B0C-947E-3776EAD9C81C}" sibTransId="{A754F5F4-6895-420A-856E-32B7D8316C65}"/>
    <dgm:cxn modelId="{6FDD1F39-6FC5-44FF-A4E6-3D3B8F5C7F43}" type="presOf" srcId="{5641B0BB-928B-4C03-A05B-1EF06195249D}" destId="{027C7DB5-9CE4-4FAE-B75A-E237C3D5A226}" srcOrd="0" destOrd="0" presId="urn:microsoft.com/office/officeart/2005/8/layout/chevron1"/>
    <dgm:cxn modelId="{08E2DD3E-C2F9-4CB1-9A70-F70689A40169}" srcId="{FD9FB56F-62D0-41D5-9B97-0C5DDBEEBA5E}" destId="{5641B0BB-928B-4C03-A05B-1EF06195249D}" srcOrd="0" destOrd="0" parTransId="{97D33B08-8544-4F92-A406-4DF63DB433FA}" sibTransId="{04EA5C42-CAE3-4E2F-9BCA-E3E854D1BD0C}"/>
    <dgm:cxn modelId="{C4DC3D51-43DA-4B38-8285-D693AF272A03}" type="presOf" srcId="{66836419-BECD-4C1C-BD49-76ECB0D230D1}" destId="{F39CA286-73E1-4839-9B68-7320BC456F5D}" srcOrd="0" destOrd="0" presId="urn:microsoft.com/office/officeart/2005/8/layout/chevron1"/>
    <dgm:cxn modelId="{9162BAA8-3D74-423E-97AA-571D1104BF0D}" type="presOf" srcId="{FB2EB2E7-0337-4E47-B3E5-C6B9E2F86C45}" destId="{5D7B7AA1-17BD-40C2-8A3A-6D263320E7B4}" srcOrd="0" destOrd="0" presId="urn:microsoft.com/office/officeart/2005/8/layout/chevron1"/>
    <dgm:cxn modelId="{97937FAD-CCD4-4459-B2F4-B9732E354B69}" type="presOf" srcId="{FD9FB56F-62D0-41D5-9B97-0C5DDBEEBA5E}" destId="{78D70EDB-BC30-488A-A078-CE69A603F1EE}" srcOrd="0" destOrd="0" presId="urn:microsoft.com/office/officeart/2005/8/layout/chevron1"/>
    <dgm:cxn modelId="{B63B8121-9B05-45E9-BC11-B720FCCABE28}" type="presParOf" srcId="{78D70EDB-BC30-488A-A078-CE69A603F1EE}" destId="{027C7DB5-9CE4-4FAE-B75A-E237C3D5A226}" srcOrd="0" destOrd="0" presId="urn:microsoft.com/office/officeart/2005/8/layout/chevron1"/>
    <dgm:cxn modelId="{F21BE0B8-5443-4F4B-B85C-F63AF6F0D426}" type="presParOf" srcId="{78D70EDB-BC30-488A-A078-CE69A603F1EE}" destId="{302233DE-57F8-4DAA-B9E7-1D534CA7EC70}" srcOrd="1" destOrd="0" presId="urn:microsoft.com/office/officeart/2005/8/layout/chevron1"/>
    <dgm:cxn modelId="{4A7F667F-EE0D-4791-9344-F0A8B5FA4219}" type="presParOf" srcId="{78D70EDB-BC30-488A-A078-CE69A603F1EE}" destId="{5D7B7AA1-17BD-40C2-8A3A-6D263320E7B4}" srcOrd="2" destOrd="0" presId="urn:microsoft.com/office/officeart/2005/8/layout/chevron1"/>
    <dgm:cxn modelId="{EA6B86B6-4847-4D90-BFCE-65A289F8CBBB}" type="presParOf" srcId="{78D70EDB-BC30-488A-A078-CE69A603F1EE}" destId="{BA011ECC-5B7F-4FCF-86F1-8C006E633643}" srcOrd="3" destOrd="0" presId="urn:microsoft.com/office/officeart/2005/8/layout/chevron1"/>
    <dgm:cxn modelId="{B0190493-D87E-4F59-9095-688C82DE6039}" type="presParOf" srcId="{78D70EDB-BC30-488A-A078-CE69A603F1EE}" destId="{F39CA286-73E1-4839-9B68-7320BC456F5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1511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1.nodaļa</a:t>
          </a:r>
          <a:endParaRPr lang="ru-RU" sz="2000" kern="1200" dirty="0"/>
        </a:p>
      </dsp:txBody>
      <dsp:txXfrm>
        <a:off x="369859" y="171711"/>
        <a:ext cx="1105044" cy="736696"/>
      </dsp:txXfrm>
    </dsp:sp>
    <dsp:sp modelId="{5D7B7AA1-17BD-40C2-8A3A-6D263320E7B4}">
      <dsp:nvSpPr>
        <dsp:cNvPr id="0" name=""/>
        <dsp:cNvSpPr/>
      </dsp:nvSpPr>
      <dsp:spPr>
        <a:xfrm>
          <a:off x="1659077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2.nodaļa</a:t>
          </a:r>
          <a:endParaRPr lang="ru-RU" sz="2000" kern="1200" dirty="0"/>
        </a:p>
      </dsp:txBody>
      <dsp:txXfrm>
        <a:off x="2027425" y="171711"/>
        <a:ext cx="1105044" cy="736696"/>
      </dsp:txXfrm>
    </dsp:sp>
    <dsp:sp modelId="{F39CA286-73E1-4839-9B68-7320BC456F5D}">
      <dsp:nvSpPr>
        <dsp:cNvPr id="0" name=""/>
        <dsp:cNvSpPr/>
      </dsp:nvSpPr>
      <dsp:spPr>
        <a:xfrm>
          <a:off x="3316644" y="171711"/>
          <a:ext cx="1841740" cy="736696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…</a:t>
          </a:r>
          <a:endParaRPr lang="ru-RU" sz="2000" kern="1200" dirty="0"/>
        </a:p>
      </dsp:txBody>
      <dsp:txXfrm>
        <a:off x="3684992" y="171711"/>
        <a:ext cx="1105044" cy="736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605" y="288158"/>
          <a:ext cx="1953062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1.paragrāfs</a:t>
          </a:r>
          <a:endParaRPr lang="ru-RU" sz="2000" kern="1200" dirty="0"/>
        </a:p>
      </dsp:txBody>
      <dsp:txXfrm>
        <a:off x="216502" y="288158"/>
        <a:ext cx="1521268" cy="431794"/>
      </dsp:txXfrm>
    </dsp:sp>
    <dsp:sp modelId="{5D7B7AA1-17BD-40C2-8A3A-6D263320E7B4}">
      <dsp:nvSpPr>
        <dsp:cNvPr id="0" name=""/>
        <dsp:cNvSpPr/>
      </dsp:nvSpPr>
      <dsp:spPr>
        <a:xfrm>
          <a:off x="1845718" y="288158"/>
          <a:ext cx="2078681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2.paragrāfs</a:t>
          </a:r>
          <a:endParaRPr lang="ru-RU" sz="2000" kern="1200" dirty="0"/>
        </a:p>
      </dsp:txBody>
      <dsp:txXfrm>
        <a:off x="2061615" y="288158"/>
        <a:ext cx="1646887" cy="431794"/>
      </dsp:txXfrm>
    </dsp:sp>
    <dsp:sp modelId="{F39CA286-73E1-4839-9B68-7320BC456F5D}">
      <dsp:nvSpPr>
        <dsp:cNvPr id="0" name=""/>
        <dsp:cNvSpPr/>
      </dsp:nvSpPr>
      <dsp:spPr>
        <a:xfrm>
          <a:off x="3816451" y="288158"/>
          <a:ext cx="1079487" cy="4317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/>
            <a:t>…</a:t>
          </a:r>
          <a:endParaRPr lang="ru-RU" sz="2700" kern="1200" dirty="0"/>
        </a:p>
      </dsp:txBody>
      <dsp:txXfrm>
        <a:off x="4032348" y="288158"/>
        <a:ext cx="647693" cy="431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C7DB5-9CE4-4FAE-B75A-E237C3D5A226}">
      <dsp:nvSpPr>
        <dsp:cNvPr id="0" name=""/>
        <dsp:cNvSpPr/>
      </dsp:nvSpPr>
      <dsp:spPr>
        <a:xfrm>
          <a:off x="1540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1.teikums</a:t>
          </a:r>
          <a:endParaRPr lang="ru-RU" sz="2000" kern="1200" dirty="0"/>
        </a:p>
      </dsp:txBody>
      <dsp:txXfrm>
        <a:off x="253568" y="0"/>
        <a:ext cx="1372195" cy="504056"/>
      </dsp:txXfrm>
    </dsp:sp>
    <dsp:sp modelId="{5D7B7AA1-17BD-40C2-8A3A-6D263320E7B4}">
      <dsp:nvSpPr>
        <dsp:cNvPr id="0" name=""/>
        <dsp:cNvSpPr/>
      </dsp:nvSpPr>
      <dsp:spPr>
        <a:xfrm>
          <a:off x="1690166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 err="1"/>
            <a:t>2.teikums</a:t>
          </a:r>
          <a:endParaRPr lang="ru-RU" sz="2000" kern="1200" dirty="0"/>
        </a:p>
      </dsp:txBody>
      <dsp:txXfrm>
        <a:off x="1942194" y="0"/>
        <a:ext cx="1372195" cy="504056"/>
      </dsp:txXfrm>
    </dsp:sp>
    <dsp:sp modelId="{F39CA286-73E1-4839-9B68-7320BC456F5D}">
      <dsp:nvSpPr>
        <dsp:cNvPr id="0" name=""/>
        <dsp:cNvSpPr/>
      </dsp:nvSpPr>
      <dsp:spPr>
        <a:xfrm>
          <a:off x="3380332" y="0"/>
          <a:ext cx="1876251" cy="504056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/>
            <a:t>…</a:t>
          </a:r>
          <a:endParaRPr lang="ru-RU" sz="3100" kern="1200" dirty="0"/>
        </a:p>
      </dsp:txBody>
      <dsp:txXfrm>
        <a:off x="3632360" y="0"/>
        <a:ext cx="1372195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B95-2919-BA49-BF3E-F989F8D69C1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69F8-E71A-D14F-A8BC-587CDE7D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4D1-F639-E448-89D5-A8813FF5855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9E2-A0C5-8541-B354-36B522AD5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7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5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"/>
            <a:ext cx="12192000" cy="685666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</p:spTree>
    <p:extLst>
      <p:ext uri="{BB962C8B-B14F-4D97-AF65-F5344CB8AC3E}">
        <p14:creationId xmlns:p14="http://schemas.microsoft.com/office/powerpoint/2010/main" val="29791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ākum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7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30328"/>
            <a:ext cx="6815667" cy="4995835"/>
          </a:xfrm>
        </p:spPr>
        <p:txBody>
          <a:bodyPr/>
          <a:lstStyle>
            <a:lvl1pPr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>
              <a:defRPr sz="1400">
                <a:solidFill>
                  <a:srgbClr val="005551"/>
                </a:solidFill>
              </a:defRPr>
            </a:lvl3pPr>
            <a:lvl4pPr>
              <a:defRPr sz="1400">
                <a:solidFill>
                  <a:srgbClr val="005551"/>
                </a:solidFill>
              </a:defRPr>
            </a:lvl4pPr>
            <a:lvl5pPr>
              <a:defRPr sz="1400">
                <a:solidFill>
                  <a:srgbClr val="00555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57231"/>
            <a:ext cx="4011084" cy="3468931"/>
          </a:xfrm>
        </p:spPr>
        <p:txBody>
          <a:bodyPr/>
          <a:lstStyle>
            <a:lvl1pPr marL="0" indent="0">
              <a:buNone/>
              <a:defRPr sz="140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9601" y="1130328"/>
            <a:ext cx="4011084" cy="1431924"/>
          </a:xfrm>
        </p:spPr>
        <p:txBody>
          <a:bodyPr>
            <a:noAutofit/>
          </a:bodyPr>
          <a:lstStyle>
            <a:lvl1pPr marL="0" indent="0">
              <a:buNone/>
              <a:defRPr sz="3600" baseline="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28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1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3468" y="1182076"/>
            <a:ext cx="10938933" cy="5015523"/>
          </a:xfrm>
        </p:spPr>
        <p:txBody>
          <a:bodyPr/>
          <a:lstStyle>
            <a:lvl1pPr>
              <a:defRPr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7004" y="1182078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2755" y="1182077"/>
            <a:ext cx="5339644" cy="482132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47004" y="3632731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9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10541" y="3669503"/>
            <a:ext cx="4145439" cy="200176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7031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1136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601" y="1182079"/>
            <a:ext cx="4712305" cy="4807487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>
              <a:buSzPct val="75000"/>
              <a:defRPr sz="1400">
                <a:solidFill>
                  <a:schemeClr val="tx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6327" y="1271077"/>
            <a:ext cx="10363200" cy="1470025"/>
          </a:xfrm>
        </p:spPr>
        <p:txBody>
          <a:bodyPr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3453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55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241526" y="2741102"/>
            <a:ext cx="5773460" cy="7092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55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77900" y="2547427"/>
            <a:ext cx="10236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7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74185" y="3314700"/>
            <a:ext cx="10619316" cy="4953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555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r>
              <a:rPr lang="lv-LV" sz="2700" dirty="0"/>
              <a:t>, </a:t>
            </a:r>
            <a:r>
              <a:rPr lang="lv-LV" sz="2700" dirty="0" err="1"/>
              <a:t>text</a:t>
            </a:r>
            <a:endParaRPr lang="en-US" sz="2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46667" y="416242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846667" y="4438650"/>
            <a:ext cx="10619316" cy="2857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874185" y="1362075"/>
            <a:ext cx="10619316" cy="1809750"/>
          </a:xfrm>
        </p:spPr>
        <p:txBody>
          <a:bodyPr>
            <a:normAutofit/>
          </a:bodyPr>
          <a:lstStyle>
            <a:lvl1pPr marL="0" indent="0" algn="l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46667" y="5057776"/>
            <a:ext cx="10619316" cy="276225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Datums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2022" y="5213542"/>
            <a:ext cx="1660159" cy="117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5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197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40727" y="4354824"/>
            <a:ext cx="8534400" cy="13414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221198" y="2741101"/>
            <a:ext cx="5773460" cy="3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747523" y="4238143"/>
            <a:ext cx="4720808" cy="0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315" y="142028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7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44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12187238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47427"/>
            <a:ext cx="10236200" cy="1470025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Nodaļas </a:t>
            </a:r>
            <a:br>
              <a:rPr lang="lv-LV" dirty="0"/>
            </a:br>
            <a:r>
              <a:rPr lang="lv-LV" dirty="0"/>
              <a:t>nosaukums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6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19100"/>
            <a:ext cx="10972800" cy="990600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005551"/>
                </a:solidFill>
              </a:defRPr>
            </a:lvl1pPr>
          </a:lstStyle>
          <a:p>
            <a:pPr lv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361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40000"/>
            <a:ext cx="5386917" cy="35861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39999"/>
            <a:ext cx="5389033" cy="358616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20655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93367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66095" y="6567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7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9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517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lv-LV" dirty="0"/>
              <a:t>Click to edit Master text styles</a:t>
            </a:r>
          </a:p>
          <a:p>
            <a:pPr lvl="5"/>
            <a:r>
              <a:rPr lang="lv-LV" dirty="0"/>
              <a:t>Second level</a:t>
            </a:r>
          </a:p>
          <a:p>
            <a:pPr lvl="6"/>
            <a:r>
              <a:rPr lang="lv-LV" dirty="0"/>
              <a:t>Third level</a:t>
            </a:r>
          </a:p>
          <a:p>
            <a:pPr lvl="7"/>
            <a:r>
              <a:rPr lang="lv-LV" dirty="0"/>
              <a:t>Fourth level</a:t>
            </a:r>
          </a:p>
          <a:p>
            <a:pPr lvl="8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Rīgas Tehniskā universitāte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553185" y="279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64742" y="6886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44" r:id="rId2"/>
    <p:sldLayoutId id="2147483803" r:id="rId3"/>
    <p:sldLayoutId id="2147483804" r:id="rId4"/>
    <p:sldLayoutId id="2147483838" r:id="rId5"/>
    <p:sldLayoutId id="2147483840" r:id="rId6"/>
    <p:sldLayoutId id="2147483842" r:id="rId7"/>
    <p:sldLayoutId id="2147483806" r:id="rId8"/>
    <p:sldLayoutId id="2147483807" r:id="rId9"/>
    <p:sldLayoutId id="2147483839" r:id="rId10"/>
    <p:sldLayoutId id="2147483810" r:id="rId11"/>
    <p:sldLayoutId id="2147483817" r:id="rId12"/>
    <p:sldLayoutId id="2147483818" r:id="rId13"/>
    <p:sldLayoutId id="2147483820" r:id="rId14"/>
    <p:sldLayoutId id="2147483821" r:id="rId15"/>
    <p:sldLayoutId id="2147483843" r:id="rId16"/>
    <p:sldLayoutId id="214748384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natnesvaloda.lv/frazes" TargetMode="External"/><Relationship Id="rId7" Type="http://schemas.openxmlformats.org/officeDocument/2006/relationships/hyperlink" Target="https://hugo.lv/lv" TargetMode="External"/><Relationship Id="rId2" Type="http://schemas.openxmlformats.org/officeDocument/2006/relationships/hyperlink" Target="https://termini.gov.lv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urotermbank.com/" TargetMode="External"/><Relationship Id="rId5" Type="http://schemas.openxmlformats.org/officeDocument/2006/relationships/hyperlink" Target="https://www.letonika.lv/groups/default.aspx?g=2" TargetMode="External"/><Relationship Id="rId4" Type="http://schemas.openxmlformats.org/officeDocument/2006/relationships/hyperlink" Target="https://www.phrasebank.manchester.ac.uk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nectedpapers.com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" TargetMode="External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ndnote.com/" TargetMode="External"/><Relationship Id="rId4" Type="http://schemas.openxmlformats.org/officeDocument/2006/relationships/hyperlink" Target="https://www.citavi.com/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lv-LV" dirty="0"/>
              <a:t>Rīgas Tehniskās universitātes </a:t>
            </a:r>
          </a:p>
          <a:p>
            <a:r>
              <a:rPr lang="lv-LV" dirty="0"/>
              <a:t>Datorzinātnes un informācijas tehnoloģijas fakultātes</a:t>
            </a:r>
          </a:p>
          <a:p>
            <a:r>
              <a:rPr lang="lv-LV" dirty="0"/>
              <a:t>Metodiskā komisija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74185" y="1362074"/>
            <a:ext cx="9306135" cy="2529205"/>
          </a:xfrm>
        </p:spPr>
        <p:txBody>
          <a:bodyPr>
            <a:normAutofit lnSpcReduction="10000"/>
          </a:bodyPr>
          <a:lstStyle/>
          <a:p>
            <a:r>
              <a:rPr lang="lv-LV" dirty="0"/>
              <a:t>Bakalaura darba izstrāde pavasara semestrī: vispārīgie jautājumi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92D75-B06E-3700-9FB7-9308ED573214}"/>
              </a:ext>
            </a:extLst>
          </p:cNvPr>
          <p:cNvSpPr txBox="1"/>
          <p:nvPr/>
        </p:nvSpPr>
        <p:spPr>
          <a:xfrm>
            <a:off x="846667" y="5467231"/>
            <a:ext cx="9951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Izskatīts</a:t>
            </a:r>
            <a:r>
              <a:rPr lang="en-US" sz="1200" dirty="0"/>
              <a:t> DITF domes 202</a:t>
            </a:r>
            <a:r>
              <a:rPr lang="lv-LV" sz="1200" dirty="0"/>
              <a:t>3</a:t>
            </a:r>
            <a:r>
              <a:rPr lang="en-US" sz="1200" dirty="0"/>
              <a:t>.</a:t>
            </a:r>
            <a:r>
              <a:rPr lang="en-US" sz="1200" dirty="0" err="1"/>
              <a:t>gada</a:t>
            </a:r>
            <a:r>
              <a:rPr lang="en-US" sz="1200" dirty="0"/>
              <a:t> </a:t>
            </a:r>
            <a:r>
              <a:rPr lang="lv-LV" sz="1200" dirty="0" err="1"/>
              <a:t>9.janvāra</a:t>
            </a:r>
            <a:r>
              <a:rPr lang="lv-LV" sz="1200" dirty="0"/>
              <a:t> </a:t>
            </a:r>
            <a:r>
              <a:rPr lang="en-US" sz="1200" dirty="0" err="1"/>
              <a:t>sēdē</a:t>
            </a:r>
            <a:r>
              <a:rPr lang="en-US" sz="1200" dirty="0"/>
              <a:t> (</a:t>
            </a:r>
            <a:r>
              <a:rPr lang="en-US" sz="1200" dirty="0" err="1"/>
              <a:t>protokola</a:t>
            </a:r>
            <a:r>
              <a:rPr lang="en-US" sz="1200" dirty="0"/>
              <a:t> n.: 12000-1.1/1)</a:t>
            </a:r>
          </a:p>
        </p:txBody>
      </p:sp>
    </p:spTree>
    <p:extLst>
      <p:ext uri="{BB962C8B-B14F-4D97-AF65-F5344CB8AC3E}">
        <p14:creationId xmlns:p14="http://schemas.microsoft.com/office/powerpoint/2010/main" val="171234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296220"/>
            <a:ext cx="101498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akalaura darba tēmas aktualitāte un/vai pētījuma motivācija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akalaura darba mērķis un tā sasniegšanai izvirzītie darba uzdevumi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Darba saturs: kāds saturs tiks iekļauts darbā un kāpēc šis saturs ir svarīgs darbam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Svarīgās atziņas no informācijas avotu apskata un svarīgāko informācijas avotu uzskaitījums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Izdarītais darba izstrādē: kādi darba uzdevumi jau ir izpildīti, kādi rezultāti jau ir sasniegti, kādas atziņas jau ir iegūtas, utt.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Vēl plānotais darbs: kādi uzdevumi ir jāpaveic un/vai kādi rezultāti vēl ir jāsasniedz līdz bakalaura darba nodošanai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Secinājumi un šķēršļi bakalaura darba izstrādes procesā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studenta ziņojums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1695" y="1032885"/>
            <a:ext cx="2060305" cy="206030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E050076-1999-6B3A-97A4-D26F5A954F10}"/>
              </a:ext>
            </a:extLst>
          </p:cNvPr>
          <p:cNvSpPr/>
          <p:nvPr/>
        </p:nvSpPr>
        <p:spPr>
          <a:xfrm>
            <a:off x="1859279" y="2359392"/>
            <a:ext cx="7955281" cy="2139216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lv-LV" sz="2400" dirty="0"/>
              <a:t>DITF mājaslapa/Studijas/Noderīgi dokumenti un saites ir pieejama </a:t>
            </a:r>
            <a:r>
              <a:rPr lang="lv-LV" sz="2400" dirty="0" err="1"/>
              <a:t>priekšaizstāvēšanas</a:t>
            </a:r>
            <a:r>
              <a:rPr lang="lv-LV" sz="2400" dirty="0"/>
              <a:t> prezentācijas veidne</a:t>
            </a:r>
            <a:endParaRPr lang="en-GB" sz="2400" dirty="0"/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0152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296220"/>
            <a:ext cx="998728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Lielākais uzsvars ir jāliek uz to, kas jau ir izdarīts un kas vēl ir palicis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Ir jāspēj pārliecināt komisija, ka students ir dziļi tēmā un varēs savu pētījumu pabeigt atlikušajā laikā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Jāievēro lietišķs ģērbšanās stils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Uzvedībai </a:t>
            </a:r>
            <a:r>
              <a:rPr lang="lv-LV" sz="2200" dirty="0" err="1">
                <a:latin typeface="+mj-lt"/>
                <a:ea typeface="Calibri" panose="020F0502020204030204" pitchFamily="34" charset="0"/>
              </a:rPr>
              <a:t>priekšaizstāvēšanā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 ir jāatbilst lietišķās etiķetes normām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Ir jācenšas skatīties uz klausītājiem un runāt ar viņiem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jāstāv priekšā uz ekrāna attēlotajai prezentācijai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jālasa teksts no papīra vai slaida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Nav jābaidās pievērst uzmanību prezentācijai ar žestiem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latin typeface="+mj-lt"/>
                <a:ea typeface="Calibri" panose="020F0502020204030204" pitchFamily="34" charset="0"/>
              </a:rPr>
              <a:t>Jālieto rādītājs vai pildspalva, lai kaut ko parādītu prezentācijā</a:t>
            </a:r>
            <a:endParaRPr lang="lv-LV" sz="22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sz="4200" dirty="0" err="1"/>
              <a:t>Priekšaizstāvēšana</a:t>
            </a:r>
            <a:r>
              <a:rPr lang="lv-LV" sz="4200" dirty="0"/>
              <a:t>: padomi un noteikumi</a:t>
            </a:r>
            <a:endParaRPr lang="en-GB" sz="4200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1695" y="1032885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6034F-9159-DE65-3A88-F1DBA9CA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AF57F-1A2A-D5EC-924D-267B81606B7E}"/>
              </a:ext>
            </a:extLst>
          </p:cNvPr>
          <p:cNvSpPr txBox="1"/>
          <p:nvPr/>
        </p:nvSpPr>
        <p:spPr>
          <a:xfrm>
            <a:off x="142239" y="3992334"/>
            <a:ext cx="3296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/>
              <a:t>Vērtēšanas kritēriji </a:t>
            </a:r>
            <a:r>
              <a:rPr lang="lv-LV" sz="2400" b="1" dirty="0" err="1"/>
              <a:t>priekšaizstāvēšanā</a:t>
            </a:r>
            <a:endParaRPr lang="en-GB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3389BF-0C77-9856-F1C8-B09CE505AB40}"/>
              </a:ext>
            </a:extLst>
          </p:cNvPr>
          <p:cNvSpPr/>
          <p:nvPr/>
        </p:nvSpPr>
        <p:spPr>
          <a:xfrm>
            <a:off x="3905955" y="970394"/>
            <a:ext cx="7903312" cy="79248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Izdarītā apjoms (vismaz 60% no kopējā darba apjoma)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4A85803-BC8D-027A-CB11-AA61715B841D}"/>
              </a:ext>
            </a:extLst>
          </p:cNvPr>
          <p:cNvSpPr/>
          <p:nvPr/>
        </p:nvSpPr>
        <p:spPr>
          <a:xfrm>
            <a:off x="3905955" y="2674190"/>
            <a:ext cx="7903312" cy="79248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Skaidrs un izpildāms plāns, kā paveikt atlikušo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B80D20-64B6-1603-C60D-C459E6E4F17B}"/>
              </a:ext>
            </a:extLst>
          </p:cNvPr>
          <p:cNvSpPr/>
          <p:nvPr/>
        </p:nvSpPr>
        <p:spPr>
          <a:xfrm>
            <a:off x="3905955" y="4377986"/>
            <a:ext cx="7903312" cy="7924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Tēmas pārzināšana, studentam atbildot uz jautājumiem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AE9AD6-7B1F-95D6-0728-96F9BA2574BB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2820569" y="1366634"/>
            <a:ext cx="1085386" cy="170379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E3AC13-F931-CC8A-5623-FDB846C1DB6F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>
            <a:off x="2820569" y="3070430"/>
            <a:ext cx="1085386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799423-62E4-2ED6-1517-8AF2961EFFD6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2820569" y="3070430"/>
            <a:ext cx="1085386" cy="170379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ipboard Badge with solid fill">
            <a:extLst>
              <a:ext uri="{FF2B5EF4-FFF2-40B4-BE49-F238E27FC236}">
                <a16:creationId xmlns:a16="http://schemas.microsoft.com/office/drawing/2014/main" id="{ADB3A024-A13A-23BA-DD16-8DE0E295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264" y="2040277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6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1F42-2B21-EFB4-BE78-B771E0C9D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0384BFEF-BA8D-2BED-0F71-F3159F41E6E7}"/>
              </a:ext>
            </a:extLst>
          </p:cNvPr>
          <p:cNvSpPr/>
          <p:nvPr/>
        </p:nvSpPr>
        <p:spPr>
          <a:xfrm>
            <a:off x="1991360" y="2470290"/>
            <a:ext cx="3927996" cy="77068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Parādīt prezentāciju darba vadītājam, lai iegūtu komentārus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ABA3D5F3-82EB-E9F2-EEC4-A7ADC1D5D5E6}"/>
              </a:ext>
            </a:extLst>
          </p:cNvPr>
          <p:cNvSpPr/>
          <p:nvPr/>
        </p:nvSpPr>
        <p:spPr>
          <a:xfrm>
            <a:off x="3098800" y="3432650"/>
            <a:ext cx="3927996" cy="77068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Uzlabot prezentāciju atbilstoši darba vadītāja komentāriem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212D2834-6180-A222-696C-163925285D94}"/>
              </a:ext>
            </a:extLst>
          </p:cNvPr>
          <p:cNvSpPr/>
          <p:nvPr/>
        </p:nvSpPr>
        <p:spPr>
          <a:xfrm>
            <a:off x="4367845" y="4398129"/>
            <a:ext cx="3928952" cy="770685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Uzrakstīt runu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Bent Arrow 16">
            <a:extLst>
              <a:ext uri="{FF2B5EF4-FFF2-40B4-BE49-F238E27FC236}">
                <a16:creationId xmlns:a16="http://schemas.microsoft.com/office/drawing/2014/main" id="{4C783B7E-30A8-82E4-CB81-2B07E548CE85}"/>
              </a:ext>
            </a:extLst>
          </p:cNvPr>
          <p:cNvSpPr/>
          <p:nvPr/>
        </p:nvSpPr>
        <p:spPr>
          <a:xfrm rot="5400000">
            <a:off x="5882231" y="2776635"/>
            <a:ext cx="635241" cy="64251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Bent Arrow 17">
            <a:extLst>
              <a:ext uri="{FF2B5EF4-FFF2-40B4-BE49-F238E27FC236}">
                <a16:creationId xmlns:a16="http://schemas.microsoft.com/office/drawing/2014/main" id="{39C722B0-D440-DC9B-8783-50D90A4B4774}"/>
              </a:ext>
            </a:extLst>
          </p:cNvPr>
          <p:cNvSpPr/>
          <p:nvPr/>
        </p:nvSpPr>
        <p:spPr>
          <a:xfrm rot="5400000">
            <a:off x="7009447" y="3711486"/>
            <a:ext cx="677210" cy="64251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E75774E7-6462-BB4A-E3D8-3E203705ECC8}"/>
              </a:ext>
            </a:extLst>
          </p:cNvPr>
          <p:cNvSpPr/>
          <p:nvPr/>
        </p:nvSpPr>
        <p:spPr>
          <a:xfrm>
            <a:off x="723797" y="1492053"/>
            <a:ext cx="3928952" cy="77068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Sagatavot prezentāciju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Bent Arrow 22">
            <a:extLst>
              <a:ext uri="{FF2B5EF4-FFF2-40B4-BE49-F238E27FC236}">
                <a16:creationId xmlns:a16="http://schemas.microsoft.com/office/drawing/2014/main" id="{F2589867-F78A-A16D-CF0C-5557D9E22B0B}"/>
              </a:ext>
            </a:extLst>
          </p:cNvPr>
          <p:cNvSpPr/>
          <p:nvPr/>
        </p:nvSpPr>
        <p:spPr>
          <a:xfrm rot="5400000">
            <a:off x="4669376" y="1786117"/>
            <a:ext cx="660997" cy="68210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                                                               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3421919B-FE64-A43B-6D55-E5C0C2AB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sagatavošanās</a:t>
            </a:r>
            <a:endParaRPr lang="en-GB" dirty="0"/>
          </a:p>
        </p:txBody>
      </p:sp>
      <p:pic>
        <p:nvPicPr>
          <p:cNvPr id="14" name="Graphic 13" descr="Clipboard Badge with solid fill">
            <a:extLst>
              <a:ext uri="{FF2B5EF4-FFF2-40B4-BE49-F238E27FC236}">
                <a16:creationId xmlns:a16="http://schemas.microsoft.com/office/drawing/2014/main" id="{04122401-24BF-AE90-28BB-9BE18DF37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2" name="Rounded Rectangle 13">
            <a:extLst>
              <a:ext uri="{FF2B5EF4-FFF2-40B4-BE49-F238E27FC236}">
                <a16:creationId xmlns:a16="http://schemas.microsoft.com/office/drawing/2014/main" id="{3BBCC0AD-504A-1E68-A854-06A160424BAB}"/>
              </a:ext>
            </a:extLst>
          </p:cNvPr>
          <p:cNvSpPr/>
          <p:nvPr/>
        </p:nvSpPr>
        <p:spPr>
          <a:xfrm>
            <a:off x="5651754" y="5383979"/>
            <a:ext cx="4035107" cy="77068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2000" dirty="0">
                <a:solidFill>
                  <a:prstClr val="white"/>
                </a:solidFill>
                <a:latin typeface="+mj-lt"/>
              </a:rPr>
              <a:t>Patrenēties prezentēt spoguļa vai klausītāja priekšā, uzņemot laiku</a:t>
            </a:r>
            <a:endParaRPr lang="ru-RU" sz="20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" name="Bent Arrow 17">
            <a:extLst>
              <a:ext uri="{FF2B5EF4-FFF2-40B4-BE49-F238E27FC236}">
                <a16:creationId xmlns:a16="http://schemas.microsoft.com/office/drawing/2014/main" id="{5C411190-4D57-DADB-3D1B-90DC6FB62BE7}"/>
              </a:ext>
            </a:extLst>
          </p:cNvPr>
          <p:cNvSpPr/>
          <p:nvPr/>
        </p:nvSpPr>
        <p:spPr>
          <a:xfrm rot="5400000">
            <a:off x="8279448" y="4703749"/>
            <a:ext cx="677208" cy="642511"/>
          </a:xfrm>
          <a:prstGeom prst="ben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6561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ACC95F-4EC5-D62F-DEAA-B370A35CD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Bakalaura darba </a:t>
            </a:r>
            <a:r>
              <a:rPr lang="en-GB" dirty="0" err="1"/>
              <a:t>izstr</a:t>
            </a:r>
            <a:r>
              <a:rPr lang="lv-LV" dirty="0" err="1"/>
              <a:t>ādes</a:t>
            </a:r>
            <a:r>
              <a:rPr lang="lv-LV" dirty="0"/>
              <a:t> atsevišķi aspekti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3B953-D6EE-7822-D75B-B7476FEECB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72213"/>
            <a:ext cx="3295650" cy="365125"/>
          </a:xfrm>
        </p:spPr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5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64E5-914C-CA18-279C-528CDC369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A1582A-F69C-944D-5508-B1C72C58949D}"/>
              </a:ext>
            </a:extLst>
          </p:cNvPr>
          <p:cNvSpPr/>
          <p:nvPr/>
        </p:nvSpPr>
        <p:spPr>
          <a:xfrm>
            <a:off x="1718810" y="1710311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Konsultē piemērotu informācijas avotu un pētījumu metožu izvēlē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CDA74E-B7FD-D426-977E-267B0E5677B5}"/>
              </a:ext>
            </a:extLst>
          </p:cNvPr>
          <p:cNvSpPr/>
          <p:nvPr/>
        </p:nvSpPr>
        <p:spPr>
          <a:xfrm>
            <a:off x="6386064" y="1710614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Turpina izstrādāt bakalaura darba analītisko daļu, meklējot, analizējot un apkopojot informācijas avotus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AF5D92-D0EF-F974-F5E1-4B03E8A7B06A}"/>
              </a:ext>
            </a:extLst>
          </p:cNvPr>
          <p:cNvSpPr/>
          <p:nvPr/>
        </p:nvSpPr>
        <p:spPr>
          <a:xfrm>
            <a:off x="1736226" y="2635745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Sniedz komentārus par bakalaura darba izstrādes starprezultātiem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AFF8FE0-4A1E-33ED-E66D-71EBC14FAF41}"/>
              </a:ext>
            </a:extLst>
          </p:cNvPr>
          <p:cNvSpPr/>
          <p:nvPr/>
        </p:nvSpPr>
        <p:spPr>
          <a:xfrm>
            <a:off x="6386064" y="2635745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Izstrādā bakalaura darba risinājumu un to pārbauda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45A156-4497-44D6-D55C-203715D05335}"/>
              </a:ext>
            </a:extLst>
          </p:cNvPr>
          <p:cNvSpPr/>
          <p:nvPr/>
        </p:nvSpPr>
        <p:spPr>
          <a:xfrm>
            <a:off x="1736226" y="3561179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Sniedz ieteikumus prezentācijas un runas sagatavošanai starpkontroles pasākumiem, </a:t>
            </a:r>
            <a:r>
              <a:rPr lang="lv-LV" sz="1700" dirty="0" err="1"/>
              <a:t>priekšaizstāvēšanai</a:t>
            </a:r>
            <a:r>
              <a:rPr lang="lv-LV" sz="1700" dirty="0"/>
              <a:t> un aizstāvēšanai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BF5830-5C96-1324-3782-DBF8F642923D}"/>
              </a:ext>
            </a:extLst>
          </p:cNvPr>
          <p:cNvSpPr/>
          <p:nvPr/>
        </p:nvSpPr>
        <p:spPr>
          <a:xfrm>
            <a:off x="6386064" y="3561179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Prezentē bakalaura darba rezultātus starpkontroles pasākumos un priekšaizstāvēšanā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DBF547-E476-A3B7-317A-E154A2400E1A}"/>
              </a:ext>
            </a:extLst>
          </p:cNvPr>
          <p:cNvSpPr/>
          <p:nvPr/>
        </p:nvSpPr>
        <p:spPr>
          <a:xfrm>
            <a:off x="1736226" y="4466027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Akcentē prasību ievērošanu attiecībā uz darba saturu, struktūru, noformējumu, valodu un stilu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C86B627-6E0F-BF43-A1BB-636AA0F819E6}"/>
              </a:ext>
            </a:extLst>
          </p:cNvPr>
          <p:cNvSpPr/>
          <p:nvPr/>
        </p:nvSpPr>
        <p:spPr>
          <a:xfrm>
            <a:off x="6390356" y="4466027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Sagatavo un iesniedz bakalaura darba gala versiju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433306-DCA8-D524-08D9-7CFC9EF76F79}"/>
              </a:ext>
            </a:extLst>
          </p:cNvPr>
          <p:cNvGrpSpPr/>
          <p:nvPr/>
        </p:nvGrpSpPr>
        <p:grpSpPr>
          <a:xfrm>
            <a:off x="10829427" y="2792185"/>
            <a:ext cx="1261730" cy="1468398"/>
            <a:chOff x="1800577" y="2620925"/>
            <a:chExt cx="1261730" cy="1468398"/>
          </a:xfrm>
        </p:grpSpPr>
        <p:pic>
          <p:nvPicPr>
            <p:cNvPr id="14" name="Graphic 13" descr="School boy with solid fill">
              <a:extLst>
                <a:ext uri="{FF2B5EF4-FFF2-40B4-BE49-F238E27FC236}">
                  <a16:creationId xmlns:a16="http://schemas.microsoft.com/office/drawing/2014/main" id="{92DCA38D-1AA6-D808-79B5-4ACBC1401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00577" y="2620925"/>
              <a:ext cx="1261730" cy="126173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1BE87C-B676-68FA-D502-DD8D2944C51C}"/>
                </a:ext>
              </a:extLst>
            </p:cNvPr>
            <p:cNvSpPr txBox="1"/>
            <p:nvPr/>
          </p:nvSpPr>
          <p:spPr>
            <a:xfrm>
              <a:off x="1800578" y="3719991"/>
              <a:ext cx="1261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accent3"/>
                  </a:solidFill>
                </a:rPr>
                <a:t>Students</a:t>
              </a:r>
              <a:endParaRPr lang="en-GB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7AEB7E4-52AA-B695-8005-18EFC93756AD}"/>
              </a:ext>
            </a:extLst>
          </p:cNvPr>
          <p:cNvGrpSpPr/>
          <p:nvPr/>
        </p:nvGrpSpPr>
        <p:grpSpPr>
          <a:xfrm>
            <a:off x="89667" y="2792185"/>
            <a:ext cx="1720584" cy="1572467"/>
            <a:chOff x="7090841" y="2467305"/>
            <a:chExt cx="1720584" cy="1572467"/>
          </a:xfrm>
        </p:grpSpPr>
        <p:pic>
          <p:nvPicPr>
            <p:cNvPr id="17" name="Graphic 16" descr="Professor male with solid fill">
              <a:extLst>
                <a:ext uri="{FF2B5EF4-FFF2-40B4-BE49-F238E27FC236}">
                  <a16:creationId xmlns:a16="http://schemas.microsoft.com/office/drawing/2014/main" id="{46D0C36E-3EB5-AA1E-D003-9B1DF3DDF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20268" y="2467305"/>
              <a:ext cx="1261730" cy="126173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F55593-54AE-CC64-5FAF-27677BC9588B}"/>
                </a:ext>
              </a:extLst>
            </p:cNvPr>
            <p:cNvSpPr txBox="1"/>
            <p:nvPr/>
          </p:nvSpPr>
          <p:spPr>
            <a:xfrm>
              <a:off x="7090841" y="3670440"/>
              <a:ext cx="1720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solidFill>
                    <a:schemeClr val="accent6"/>
                  </a:solidFill>
                </a:rPr>
                <a:t>Darba vadītājs</a:t>
              </a:r>
            </a:p>
          </p:txBody>
        </p:sp>
      </p:grpSp>
      <p:sp>
        <p:nvSpPr>
          <p:cNvPr id="21" name="Title 2">
            <a:extLst>
              <a:ext uri="{FF2B5EF4-FFF2-40B4-BE49-F238E27FC236}">
                <a16:creationId xmlns:a16="http://schemas.microsoft.com/office/drawing/2014/main" id="{0C81CAD4-EC2A-A928-1951-8A526E6D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77"/>
            <a:ext cx="10972800" cy="770685"/>
          </a:xfrm>
        </p:spPr>
        <p:txBody>
          <a:bodyPr/>
          <a:lstStyle/>
          <a:p>
            <a:r>
              <a:rPr lang="lv-LV" dirty="0"/>
              <a:t>Sadarbības scenārijs pavasara semestrī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29FD94-334E-B125-9BDA-81F3CD32B263}"/>
              </a:ext>
            </a:extLst>
          </p:cNvPr>
          <p:cNvSpPr/>
          <p:nvPr/>
        </p:nvSpPr>
        <p:spPr>
          <a:xfrm>
            <a:off x="1718811" y="5385816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/>
              <a:t>Sagatavo atsauksmi par bakalaura darbu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A43E85-A376-ACEB-A24D-71394AF40234}"/>
              </a:ext>
            </a:extLst>
          </p:cNvPr>
          <p:cNvSpPr/>
          <p:nvPr/>
        </p:nvSpPr>
        <p:spPr>
          <a:xfrm>
            <a:off x="6390356" y="5370875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Prezentē bakalaura darba gala versiju aizstāvēšanā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AAC5579-41B1-0F45-3025-38B85609EC09}"/>
              </a:ext>
            </a:extLst>
          </p:cNvPr>
          <p:cNvSpPr/>
          <p:nvPr/>
        </p:nvSpPr>
        <p:spPr>
          <a:xfrm>
            <a:off x="1718810" y="779662"/>
            <a:ext cx="4582444" cy="8388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Seko bakalaura darba izstrādes regularitātei un atbilstībai tā izstrādes grafikam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34BBBE-A9E0-0965-4AD8-28B38C8F51E8}"/>
              </a:ext>
            </a:extLst>
          </p:cNvPr>
          <p:cNvSpPr/>
          <p:nvPr/>
        </p:nvSpPr>
        <p:spPr>
          <a:xfrm>
            <a:off x="6386064" y="779662"/>
            <a:ext cx="4582444" cy="8388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700" dirty="0"/>
              <a:t>Konsultējas ar darba vadītāju par jautājumiem, kas ir saistīti ar bakalaura darba izstrādi</a:t>
            </a:r>
          </a:p>
        </p:txBody>
      </p:sp>
    </p:spTree>
    <p:extLst>
      <p:ext uri="{BB962C8B-B14F-4D97-AF65-F5344CB8AC3E}">
        <p14:creationId xmlns:p14="http://schemas.microsoft.com/office/powerpoint/2010/main" val="214276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Efektīvi ir jāizmanto atgriezeniskā saite no darba vadītāja: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Cītīgi jāizskata visi darba vadītāja sniegti komentāri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Atbilstoši komentāriem jāveic labojumi visā bakalaura darba tekstā</a:t>
            </a:r>
          </a:p>
          <a:p>
            <a:pPr marL="800100" lvl="1" indent="-342900"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Nav jāpieļauj atkārtoti kļūdas, uz kurām vadītājs bija norādījis iepriekš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Sistemātiski jāstrādā pie bakalaura darba, regulāri demonstrējot iegūtus darba starprezultātus darba vadītājam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Savlaicīgi jāinformē vadītājs par grūtībām un problēmām, kas ir saistītas ar bakalaura darba izstrādi</a:t>
            </a:r>
            <a:endParaRPr lang="en-GB" sz="2400" dirty="0">
              <a:latin typeface="+mj-lt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Ieteikumi sadarbībai ar darba vadītāju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41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5206BB12-C769-4890-320A-FC3F9F57AFE1}"/>
              </a:ext>
            </a:extLst>
          </p:cNvPr>
          <p:cNvSpPr txBox="1"/>
          <p:nvPr/>
        </p:nvSpPr>
        <p:spPr>
          <a:xfrm>
            <a:off x="7559288" y="6272743"/>
            <a:ext cx="413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Pētījuma gaitā iegūtie secinājumi</a:t>
            </a:r>
            <a:endParaRPr lang="ru-RU" sz="2000" i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BFCDF4-07CF-3B11-2A02-2C805F92A36F}"/>
              </a:ext>
            </a:extLst>
          </p:cNvPr>
          <p:cNvGrpSpPr/>
          <p:nvPr/>
        </p:nvGrpSpPr>
        <p:grpSpPr>
          <a:xfrm>
            <a:off x="1368378" y="3281851"/>
            <a:ext cx="6632922" cy="2567450"/>
            <a:chOff x="1115616" y="2364916"/>
            <a:chExt cx="4104456" cy="29362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B014653-1F48-87E5-26DF-BF0CBF395D43}"/>
                </a:ext>
              </a:extLst>
            </p:cNvPr>
            <p:cNvSpPr/>
            <p:nvPr/>
          </p:nvSpPr>
          <p:spPr>
            <a:xfrm>
              <a:off x="1115616" y="2420888"/>
              <a:ext cx="4104456" cy="288032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7E0964-BE4B-9A1F-C955-59E82159AC0C}"/>
                </a:ext>
              </a:extLst>
            </p:cNvPr>
            <p:cNvSpPr txBox="1"/>
            <p:nvPr/>
          </p:nvSpPr>
          <p:spPr>
            <a:xfrm>
              <a:off x="1131567" y="2364916"/>
              <a:ext cx="2016224" cy="73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3200" b="1" dirty="0">
                  <a:solidFill>
                    <a:schemeClr val="bg1"/>
                  </a:solidFill>
                </a:rPr>
                <a:t>Pētījums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986B93DE-FD5C-5DF9-8831-9A441F3B72E6}"/>
              </a:ext>
            </a:extLst>
          </p:cNvPr>
          <p:cNvSpPr/>
          <p:nvPr/>
        </p:nvSpPr>
        <p:spPr>
          <a:xfrm>
            <a:off x="1964029" y="954529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Problēma</a:t>
            </a:r>
            <a:endParaRPr lang="ru-RU" sz="2800" dirty="0"/>
          </a:p>
        </p:txBody>
      </p:sp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6A2F9C65-0C09-CE4C-B535-6EA0F1AFE06B}"/>
              </a:ext>
            </a:extLst>
          </p:cNvPr>
          <p:cNvSpPr/>
          <p:nvPr/>
        </p:nvSpPr>
        <p:spPr>
          <a:xfrm>
            <a:off x="1964029" y="1746617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Darba mērķis</a:t>
            </a:r>
            <a:endParaRPr lang="ru-RU" sz="2800" dirty="0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72DCC18A-36D0-EDEF-EE46-733CFAF25748}"/>
              </a:ext>
            </a:extLst>
          </p:cNvPr>
          <p:cNvSpPr/>
          <p:nvPr/>
        </p:nvSpPr>
        <p:spPr>
          <a:xfrm>
            <a:off x="1964029" y="2538705"/>
            <a:ext cx="5444821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Darba uzdevumi</a:t>
            </a:r>
            <a:endParaRPr lang="ru-RU" sz="2800" dirty="0"/>
          </a:p>
        </p:txBody>
      </p:sp>
      <p:sp>
        <p:nvSpPr>
          <p:cNvPr id="11" name="Rounded Rectangle 22">
            <a:extLst>
              <a:ext uri="{FF2B5EF4-FFF2-40B4-BE49-F238E27FC236}">
                <a16:creationId xmlns:a16="http://schemas.microsoft.com/office/drawing/2014/main" id="{D3FC53B9-8CA0-AA75-5A30-FB96251DB00F}"/>
              </a:ext>
            </a:extLst>
          </p:cNvPr>
          <p:cNvSpPr/>
          <p:nvPr/>
        </p:nvSpPr>
        <p:spPr>
          <a:xfrm>
            <a:off x="1511662" y="3944692"/>
            <a:ext cx="1992350" cy="75425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FB0D5758-7F70-6D14-D571-BECC5086C1F7}"/>
              </a:ext>
            </a:extLst>
          </p:cNvPr>
          <p:cNvSpPr/>
          <p:nvPr/>
        </p:nvSpPr>
        <p:spPr>
          <a:xfrm>
            <a:off x="1537966" y="5001118"/>
            <a:ext cx="1992350" cy="75425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sp>
        <p:nvSpPr>
          <p:cNvPr id="13" name="Rounded Rectangle 24">
            <a:extLst>
              <a:ext uri="{FF2B5EF4-FFF2-40B4-BE49-F238E27FC236}">
                <a16:creationId xmlns:a16="http://schemas.microsoft.com/office/drawing/2014/main" id="{D752CC0B-D8D7-2241-BC92-593230EDEF25}"/>
              </a:ext>
            </a:extLst>
          </p:cNvPr>
          <p:cNvSpPr/>
          <p:nvPr/>
        </p:nvSpPr>
        <p:spPr>
          <a:xfrm>
            <a:off x="3621740" y="3942081"/>
            <a:ext cx="1992350" cy="75425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sp>
        <p:nvSpPr>
          <p:cNvPr id="14" name="Rounded Rectangle 25">
            <a:extLst>
              <a:ext uri="{FF2B5EF4-FFF2-40B4-BE49-F238E27FC236}">
                <a16:creationId xmlns:a16="http://schemas.microsoft.com/office/drawing/2014/main" id="{5F551840-685A-6B1B-E355-905B7615AE57}"/>
              </a:ext>
            </a:extLst>
          </p:cNvPr>
          <p:cNvSpPr/>
          <p:nvPr/>
        </p:nvSpPr>
        <p:spPr>
          <a:xfrm>
            <a:off x="3627974" y="4996576"/>
            <a:ext cx="1992350" cy="75425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BA45D9A8-72BC-3785-B807-31766D5A729F}"/>
              </a:ext>
            </a:extLst>
          </p:cNvPr>
          <p:cNvSpPr/>
          <p:nvPr/>
        </p:nvSpPr>
        <p:spPr>
          <a:xfrm>
            <a:off x="1964030" y="6207591"/>
            <a:ext cx="5444820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/>
              <a:t>Secinājumi</a:t>
            </a:r>
            <a:endParaRPr lang="ru-RU" sz="28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FA2882E-270A-2708-ABC8-F3E3062CE04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4686440" y="1458585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AB04BD6-8A30-1B34-57B3-74A7E282C9C9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4686440" y="2250673"/>
            <a:ext cx="0" cy="28803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D4B92B-A04A-7293-5D82-DC745000946E}"/>
              </a:ext>
            </a:extLst>
          </p:cNvPr>
          <p:cNvCxnSpPr>
            <a:cxnSpLocks/>
            <a:stCxn id="10" idx="2"/>
            <a:endCxn id="6" idx="0"/>
          </p:cNvCxnSpPr>
          <p:nvPr/>
        </p:nvCxnSpPr>
        <p:spPr>
          <a:xfrm flipH="1">
            <a:off x="4684839" y="3042761"/>
            <a:ext cx="1601" cy="28803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5F86093-837C-DFE2-8F44-EDFC43F8C4A4}"/>
              </a:ext>
            </a:extLst>
          </p:cNvPr>
          <p:cNvCxnSpPr>
            <a:cxnSpLocks/>
            <a:stCxn id="6" idx="2"/>
            <a:endCxn id="15" idx="0"/>
          </p:cNvCxnSpPr>
          <p:nvPr/>
        </p:nvCxnSpPr>
        <p:spPr>
          <a:xfrm>
            <a:off x="4684839" y="5849301"/>
            <a:ext cx="1601" cy="35829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D89D31E-8538-D037-A5FF-34DDE113D469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2507837" y="4698946"/>
            <a:ext cx="0" cy="27914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6CA1CEA-6B47-E02E-1DE1-ED5C9F6DA157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4617915" y="4696335"/>
            <a:ext cx="6234" cy="3002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4CF8E9E-0CE6-F294-EE94-D17AE60EE254}"/>
              </a:ext>
            </a:extLst>
          </p:cNvPr>
          <p:cNvSpPr txBox="1"/>
          <p:nvPr/>
        </p:nvSpPr>
        <p:spPr>
          <a:xfrm>
            <a:off x="7378371" y="863950"/>
            <a:ext cx="4427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Nezināmais, ko vēlas atklāt, vai pretruna, kuru vēlas atrisināt</a:t>
            </a:r>
            <a:endParaRPr lang="ru-RU" sz="2000" i="1" dirty="0"/>
          </a:p>
        </p:txBody>
      </p:sp>
      <p:sp>
        <p:nvSpPr>
          <p:cNvPr id="23" name="Freeform 66">
            <a:extLst>
              <a:ext uri="{FF2B5EF4-FFF2-40B4-BE49-F238E27FC236}">
                <a16:creationId xmlns:a16="http://schemas.microsoft.com/office/drawing/2014/main" id="{50DD08ED-F7F3-B359-5454-E77628F3C36F}"/>
              </a:ext>
            </a:extLst>
          </p:cNvPr>
          <p:cNvSpPr/>
          <p:nvPr/>
        </p:nvSpPr>
        <p:spPr>
          <a:xfrm>
            <a:off x="1482862" y="1137951"/>
            <a:ext cx="393865" cy="748146"/>
          </a:xfrm>
          <a:custGeom>
            <a:avLst/>
            <a:gdLst>
              <a:gd name="connsiteX0" fmla="*/ 393865 w 393865"/>
              <a:gd name="connsiteY0" fmla="*/ 0 h 748146"/>
              <a:gd name="connsiteX1" fmla="*/ 1979 w 393865"/>
              <a:gd name="connsiteY1" fmla="*/ 344385 h 748146"/>
              <a:gd name="connsiteX2" fmla="*/ 381990 w 393865"/>
              <a:gd name="connsiteY2" fmla="*/ 748146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3865" h="748146">
                <a:moveTo>
                  <a:pt x="393865" y="0"/>
                </a:moveTo>
                <a:cubicBezTo>
                  <a:pt x="198911" y="109847"/>
                  <a:pt x="3958" y="219694"/>
                  <a:pt x="1979" y="344385"/>
                </a:cubicBezTo>
                <a:cubicBezTo>
                  <a:pt x="0" y="469076"/>
                  <a:pt x="190995" y="608611"/>
                  <a:pt x="381990" y="748146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Freeform 67">
            <a:extLst>
              <a:ext uri="{FF2B5EF4-FFF2-40B4-BE49-F238E27FC236}">
                <a16:creationId xmlns:a16="http://schemas.microsoft.com/office/drawing/2014/main" id="{AE032AC2-2506-F213-7FE5-CBF70E3CF0E2}"/>
              </a:ext>
            </a:extLst>
          </p:cNvPr>
          <p:cNvSpPr/>
          <p:nvPr/>
        </p:nvSpPr>
        <p:spPr>
          <a:xfrm>
            <a:off x="1493616" y="1988565"/>
            <a:ext cx="366156" cy="688769"/>
          </a:xfrm>
          <a:custGeom>
            <a:avLst/>
            <a:gdLst>
              <a:gd name="connsiteX0" fmla="*/ 306780 w 366156"/>
              <a:gd name="connsiteY0" fmla="*/ 0 h 688769"/>
              <a:gd name="connsiteX1" fmla="*/ 9896 w 366156"/>
              <a:gd name="connsiteY1" fmla="*/ 368136 h 688769"/>
              <a:gd name="connsiteX2" fmla="*/ 366156 w 366156"/>
              <a:gd name="connsiteY2" fmla="*/ 688769 h 6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156" h="688769">
                <a:moveTo>
                  <a:pt x="306780" y="0"/>
                </a:moveTo>
                <a:cubicBezTo>
                  <a:pt x="153390" y="126670"/>
                  <a:pt x="0" y="253341"/>
                  <a:pt x="9896" y="368136"/>
                </a:cubicBezTo>
                <a:cubicBezTo>
                  <a:pt x="19792" y="482931"/>
                  <a:pt x="192974" y="585850"/>
                  <a:pt x="366156" y="688769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Freeform 68">
            <a:extLst>
              <a:ext uri="{FF2B5EF4-FFF2-40B4-BE49-F238E27FC236}">
                <a16:creationId xmlns:a16="http://schemas.microsoft.com/office/drawing/2014/main" id="{28FBE7BA-DCE2-F181-6319-79A6518C19AB}"/>
              </a:ext>
            </a:extLst>
          </p:cNvPr>
          <p:cNvSpPr/>
          <p:nvPr/>
        </p:nvSpPr>
        <p:spPr>
          <a:xfrm>
            <a:off x="1065786" y="2794182"/>
            <a:ext cx="754084" cy="807522"/>
          </a:xfrm>
          <a:custGeom>
            <a:avLst/>
            <a:gdLst>
              <a:gd name="connsiteX0" fmla="*/ 754084 w 754084"/>
              <a:gd name="connsiteY0" fmla="*/ 23751 h 807522"/>
              <a:gd name="connsiteX1" fmla="*/ 89065 w 754084"/>
              <a:gd name="connsiteY1" fmla="*/ 130629 h 807522"/>
              <a:gd name="connsiteX2" fmla="*/ 219694 w 754084"/>
              <a:gd name="connsiteY2" fmla="*/ 807522 h 80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084" h="807522">
                <a:moveTo>
                  <a:pt x="754084" y="23751"/>
                </a:moveTo>
                <a:cubicBezTo>
                  <a:pt x="466107" y="11875"/>
                  <a:pt x="178130" y="0"/>
                  <a:pt x="89065" y="130629"/>
                </a:cubicBezTo>
                <a:cubicBezTo>
                  <a:pt x="0" y="261258"/>
                  <a:pt x="109847" y="534390"/>
                  <a:pt x="219694" y="807522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Freeform 69">
            <a:extLst>
              <a:ext uri="{FF2B5EF4-FFF2-40B4-BE49-F238E27FC236}">
                <a16:creationId xmlns:a16="http://schemas.microsoft.com/office/drawing/2014/main" id="{AFDA6E8C-F886-04CB-6138-BF164FD5CD4F}"/>
              </a:ext>
            </a:extLst>
          </p:cNvPr>
          <p:cNvSpPr/>
          <p:nvPr/>
        </p:nvSpPr>
        <p:spPr>
          <a:xfrm>
            <a:off x="940082" y="5605081"/>
            <a:ext cx="922317" cy="819397"/>
          </a:xfrm>
          <a:custGeom>
            <a:avLst/>
            <a:gdLst>
              <a:gd name="connsiteX0" fmla="*/ 376052 w 922317"/>
              <a:gd name="connsiteY0" fmla="*/ 0 h 819397"/>
              <a:gd name="connsiteX1" fmla="*/ 91044 w 922317"/>
              <a:gd name="connsiteY1" fmla="*/ 593766 h 819397"/>
              <a:gd name="connsiteX2" fmla="*/ 922317 w 922317"/>
              <a:gd name="connsiteY2" fmla="*/ 819397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2317" h="819397">
                <a:moveTo>
                  <a:pt x="376052" y="0"/>
                </a:moveTo>
                <a:cubicBezTo>
                  <a:pt x="188026" y="228600"/>
                  <a:pt x="0" y="457200"/>
                  <a:pt x="91044" y="593766"/>
                </a:cubicBezTo>
                <a:cubicBezTo>
                  <a:pt x="182088" y="730332"/>
                  <a:pt x="552202" y="774864"/>
                  <a:pt x="922317" y="819397"/>
                </a:cubicBezTo>
              </a:path>
            </a:pathLst>
          </a:custGeom>
          <a:ln w="38100">
            <a:solidFill>
              <a:schemeClr val="tx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CC5712-0C36-C7D1-0529-651C76FADCCE}"/>
              </a:ext>
            </a:extLst>
          </p:cNvPr>
          <p:cNvSpPr txBox="1"/>
          <p:nvPr/>
        </p:nvSpPr>
        <p:spPr>
          <a:xfrm>
            <a:off x="7395325" y="1768185"/>
            <a:ext cx="4410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Mērķis, lai atrisinātu problēmu</a:t>
            </a:r>
            <a:endParaRPr lang="ru-RU" sz="2000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B072C7-4579-3EEC-0B4B-2ED9514CDBC3}"/>
              </a:ext>
            </a:extLst>
          </p:cNvPr>
          <p:cNvSpPr txBox="1"/>
          <p:nvPr/>
        </p:nvSpPr>
        <p:spPr>
          <a:xfrm>
            <a:off x="7401559" y="2518906"/>
            <a:ext cx="4353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Uzdevumi, lai sasniegtu mērķi</a:t>
            </a:r>
            <a:endParaRPr lang="ru-RU" sz="2000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D912C9-EC12-C5BE-993D-562AF74AB94B}"/>
              </a:ext>
            </a:extLst>
          </p:cNvPr>
          <p:cNvSpPr txBox="1"/>
          <p:nvPr/>
        </p:nvSpPr>
        <p:spPr>
          <a:xfrm>
            <a:off x="8001300" y="3292201"/>
            <a:ext cx="380461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i="1" dirty="0"/>
              <a:t>Pētījums, ar kura palīdzību tiek risināta problēma</a:t>
            </a:r>
          </a:p>
          <a:p>
            <a:endParaRPr lang="lv-LV" sz="2000" i="1" dirty="0"/>
          </a:p>
          <a:p>
            <a:r>
              <a:rPr lang="lv-LV" sz="1400" i="1" dirty="0"/>
              <a:t>Problēmu var risināt dažādos veidos: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sākotnēji pētot to analītiski un tad pārejot pie risinājuma izstrādes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uzsākot risinājuma izstrādi un tad pamatojot to analītiski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i="1" dirty="0"/>
              <a:t>vienlaikus pētot to analītiski un izstrādājot risinājumu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1FD776-9947-C3D0-6734-19882084A9F0}"/>
              </a:ext>
            </a:extLst>
          </p:cNvPr>
          <p:cNvSpPr txBox="1"/>
          <p:nvPr/>
        </p:nvSpPr>
        <p:spPr>
          <a:xfrm rot="16200000">
            <a:off x="-2146916" y="3216984"/>
            <a:ext cx="54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b="1" dirty="0"/>
              <a:t>Viens aspekts izriet no otra un tiek saskaņots ar pārējiem</a:t>
            </a:r>
            <a:endParaRPr lang="ru-RU" sz="2200" b="1" dirty="0"/>
          </a:p>
        </p:txBody>
      </p:sp>
      <p:sp>
        <p:nvSpPr>
          <p:cNvPr id="32" name="Title 2">
            <a:extLst>
              <a:ext uri="{FF2B5EF4-FFF2-40B4-BE49-F238E27FC236}">
                <a16:creationId xmlns:a16="http://schemas.microsoft.com/office/drawing/2014/main" id="{3B2D81FE-4C92-218A-0F8C-9AF4D02C3369}"/>
              </a:ext>
            </a:extLst>
          </p:cNvPr>
          <p:cNvSpPr txBox="1">
            <a:spLocks/>
          </p:cNvSpPr>
          <p:nvPr/>
        </p:nvSpPr>
        <p:spPr>
          <a:xfrm>
            <a:off x="0" y="-14371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Pētījuma loģika</a:t>
            </a:r>
            <a:endParaRPr lang="en-GB" dirty="0"/>
          </a:p>
        </p:txBody>
      </p:sp>
      <p:sp>
        <p:nvSpPr>
          <p:cNvPr id="33" name="Rounded Rectangle 24">
            <a:extLst>
              <a:ext uri="{FF2B5EF4-FFF2-40B4-BE49-F238E27FC236}">
                <a16:creationId xmlns:a16="http://schemas.microsoft.com/office/drawing/2014/main" id="{9314F3B8-B154-12D1-AAFB-5A89B19F1A75}"/>
              </a:ext>
            </a:extLst>
          </p:cNvPr>
          <p:cNvSpPr/>
          <p:nvPr/>
        </p:nvSpPr>
        <p:spPr>
          <a:xfrm>
            <a:off x="5757374" y="3935808"/>
            <a:ext cx="1992350" cy="75425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Analītiskā daļa</a:t>
            </a:r>
            <a:endParaRPr lang="ru-RU" dirty="0"/>
          </a:p>
        </p:txBody>
      </p:sp>
      <p:sp>
        <p:nvSpPr>
          <p:cNvPr id="34" name="Rounded Rectangle 25">
            <a:extLst>
              <a:ext uri="{FF2B5EF4-FFF2-40B4-BE49-F238E27FC236}">
                <a16:creationId xmlns:a16="http://schemas.microsoft.com/office/drawing/2014/main" id="{A5345F25-1B5C-8982-1B82-3B6B563666BA}"/>
              </a:ext>
            </a:extLst>
          </p:cNvPr>
          <p:cNvSpPr/>
          <p:nvPr/>
        </p:nvSpPr>
        <p:spPr>
          <a:xfrm>
            <a:off x="5763608" y="4990303"/>
            <a:ext cx="1992350" cy="75425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Risinājuma un tā pārbaudes daļa</a:t>
            </a:r>
            <a:endParaRPr lang="ru-RU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781AE2C-171E-F2BD-A8DF-8DF50BE2E939}"/>
              </a:ext>
            </a:extLst>
          </p:cNvPr>
          <p:cNvCxnSpPr>
            <a:cxnSpLocks/>
          </p:cNvCxnSpPr>
          <p:nvPr/>
        </p:nvCxnSpPr>
        <p:spPr>
          <a:xfrm>
            <a:off x="7395325" y="4690062"/>
            <a:ext cx="6234" cy="30024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7B28F71-6733-B98D-CF89-7A983AD0FFB2}"/>
              </a:ext>
            </a:extLst>
          </p:cNvPr>
          <p:cNvCxnSpPr>
            <a:cxnSpLocks/>
          </p:cNvCxnSpPr>
          <p:nvPr/>
        </p:nvCxnSpPr>
        <p:spPr>
          <a:xfrm flipV="1">
            <a:off x="6180703" y="4720069"/>
            <a:ext cx="1774" cy="25802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74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8C725-9286-1F49-716A-D2BD8DE35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ED8458-160C-F5AD-AA20-68A3ABC83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736" y="904611"/>
            <a:ext cx="4089619" cy="57332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D5AB0E-3B7D-2D2E-02AD-5CF9C77E862F}"/>
              </a:ext>
            </a:extLst>
          </p:cNvPr>
          <p:cNvSpPr/>
          <p:nvPr/>
        </p:nvSpPr>
        <p:spPr>
          <a:xfrm>
            <a:off x="291777" y="1273482"/>
            <a:ext cx="1966000" cy="108012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Analītiskās daļas rezultāti</a:t>
            </a:r>
            <a:endParaRPr lang="ru-RU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F28D3F-EE01-DDF5-35EA-9127BFC6627C}"/>
              </a:ext>
            </a:extLst>
          </p:cNvPr>
          <p:cNvSpPr/>
          <p:nvPr/>
        </p:nvSpPr>
        <p:spPr>
          <a:xfrm>
            <a:off x="3049880" y="1286594"/>
            <a:ext cx="1966000" cy="1080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Risinājuma un tā pārbaudes daļas rezultāti</a:t>
            </a:r>
            <a:endParaRPr lang="ru-RU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EEB153-C307-0CC2-AF1D-C9DBA4590305}"/>
              </a:ext>
            </a:extLst>
          </p:cNvPr>
          <p:cNvSpPr/>
          <p:nvPr/>
        </p:nvSpPr>
        <p:spPr>
          <a:xfrm>
            <a:off x="304079" y="2555810"/>
            <a:ext cx="1953697" cy="19442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Viena vai vairākas bakalaura darba nodaļas</a:t>
            </a:r>
            <a:endParaRPr lang="ru-RU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BB36D4-E4F1-EC53-051E-CB0ACACEA960}"/>
              </a:ext>
            </a:extLst>
          </p:cNvPr>
          <p:cNvSpPr/>
          <p:nvPr/>
        </p:nvSpPr>
        <p:spPr>
          <a:xfrm>
            <a:off x="3049880" y="2555810"/>
            <a:ext cx="1966000" cy="194421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/>
              <a:t>Viena vai vairākas bakalaura darba nodaļas</a:t>
            </a:r>
            <a:endParaRPr lang="ru-RU" sz="2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5F0D73-0482-B8D1-53D8-7C8A0F762D1D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1274777" y="2353602"/>
            <a:ext cx="6151" cy="20220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BD7A53-EFDF-37DB-78ED-AD75EC7EC053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032880" y="2366714"/>
            <a:ext cx="0" cy="18909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69AF14-C60B-7EB6-999B-53745B484087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1280928" y="4500026"/>
            <a:ext cx="425912" cy="5040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5647F83-2293-98B4-5FFD-9620CA5EF071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3719736" y="4500026"/>
            <a:ext cx="313144" cy="48622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B2FC9C8-2AB5-2F07-EC2A-D6E075F01D7D}"/>
              </a:ext>
            </a:extLst>
          </p:cNvPr>
          <p:cNvSpPr/>
          <p:nvPr/>
        </p:nvSpPr>
        <p:spPr>
          <a:xfrm>
            <a:off x="5685736" y="1426413"/>
            <a:ext cx="4201576" cy="269854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14300"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60B483-18F5-0898-917F-8712916EC6EA}"/>
              </a:ext>
            </a:extLst>
          </p:cNvPr>
          <p:cNvSpPr/>
          <p:nvPr/>
        </p:nvSpPr>
        <p:spPr>
          <a:xfrm>
            <a:off x="5685736" y="4124959"/>
            <a:ext cx="4201576" cy="2022174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14300">
                <a:solidFill>
                  <a:schemeClr val="tx1"/>
                </a:solidFill>
              </a:ln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F692B0-928C-348C-1815-07F6B2F8DBDC}"/>
              </a:ext>
            </a:extLst>
          </p:cNvPr>
          <p:cNvSpPr txBox="1"/>
          <p:nvPr/>
        </p:nvSpPr>
        <p:spPr>
          <a:xfrm>
            <a:off x="9887312" y="2121410"/>
            <a:ext cx="1944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accent2"/>
                </a:solidFill>
              </a:rPr>
              <a:t>Analītiskā daļa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3CA637-9543-5736-E188-7378266CC53B}"/>
              </a:ext>
            </a:extLst>
          </p:cNvPr>
          <p:cNvSpPr txBox="1"/>
          <p:nvPr/>
        </p:nvSpPr>
        <p:spPr>
          <a:xfrm>
            <a:off x="9887312" y="4214820"/>
            <a:ext cx="1900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>
                <a:solidFill>
                  <a:schemeClr val="accent3"/>
                </a:solidFill>
              </a:rPr>
              <a:t>Risinājuma un tā pārbaudes daļa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9FE02E69-03B6-CC98-83AA-C407132A19C3}"/>
              </a:ext>
            </a:extLst>
          </p:cNvPr>
          <p:cNvSpPr txBox="1">
            <a:spLocks/>
          </p:cNvSpPr>
          <p:nvPr/>
        </p:nvSpPr>
        <p:spPr>
          <a:xfrm>
            <a:off x="0" y="-14371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No rezultātiem uz darba struktūru</a:t>
            </a:r>
            <a:endParaRPr lang="en-GB" dirty="0"/>
          </a:p>
        </p:txBody>
      </p:sp>
      <p:pic>
        <p:nvPicPr>
          <p:cNvPr id="19" name="Graphic 18" descr="Storytelling with solid fill">
            <a:extLst>
              <a:ext uri="{FF2B5EF4-FFF2-40B4-BE49-F238E27FC236}">
                <a16:creationId xmlns:a16="http://schemas.microsoft.com/office/drawing/2014/main" id="{290455D8-8D4B-9E44-1645-A5D82F54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2559" y="4454943"/>
            <a:ext cx="1828800" cy="1828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3BCFCED-332B-B8EE-056D-D4846CC1C033}"/>
              </a:ext>
            </a:extLst>
          </p:cNvPr>
          <p:cNvSpPr txBox="1"/>
          <p:nvPr/>
        </p:nvSpPr>
        <p:spPr>
          <a:xfrm>
            <a:off x="2132979" y="5306644"/>
            <a:ext cx="1087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dirty="0">
                <a:latin typeface="Blackadder ITC" panose="04020505051007020D02" pitchFamily="82" charset="0"/>
              </a:rPr>
              <a:t>bakalaura </a:t>
            </a:r>
          </a:p>
          <a:p>
            <a:pPr algn="ctr"/>
            <a:r>
              <a:rPr lang="lv-LV" sz="2200" dirty="0">
                <a:latin typeface="Blackadder ITC" panose="04020505051007020D02" pitchFamily="82" charset="0"/>
              </a:rPr>
              <a:t>darbs</a:t>
            </a:r>
            <a:endParaRPr lang="en-GB" sz="22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28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Mērķis skaidri definē sagaidāmo darba rezultātu, studenta pienesumu, vai risināmo problēmu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 apraksta darbības, kas ir jāizpilda, lai sasniegtu definēto mērķi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Katra uzdevuma izpilde tuvina mērķa sasniegšanai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Bakalaura darbam ir </a:t>
            </a:r>
            <a:r>
              <a:rPr lang="lv-LV" sz="2800" b="1" dirty="0">
                <a:effectLst/>
                <a:latin typeface="+mj-lt"/>
                <a:ea typeface="Calibri" panose="020F0502020204030204" pitchFamily="34" charset="0"/>
              </a:rPr>
              <a:t>viens mērķis</a:t>
            </a: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, kura sasniegšanai ir izvirzīti </a:t>
            </a:r>
            <a:r>
              <a:rPr lang="lv-LV" sz="2800" b="1" dirty="0">
                <a:effectLst/>
                <a:latin typeface="+mj-lt"/>
                <a:ea typeface="Calibri" panose="020F0502020204030204" pitchFamily="34" charset="0"/>
              </a:rPr>
              <a:t>vairāki uzdevumi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Mērķis un uzdevumi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ACC95F-4EC5-D62F-DEAA-B370A35CD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47427"/>
            <a:ext cx="10464800" cy="2207453"/>
          </a:xfrm>
        </p:spPr>
        <p:txBody>
          <a:bodyPr/>
          <a:lstStyle/>
          <a:p>
            <a:r>
              <a:rPr lang="lv-LV" sz="5300" dirty="0"/>
              <a:t>Bakalaura darba </a:t>
            </a:r>
            <a:br>
              <a:rPr lang="lv-LV" sz="5300" dirty="0"/>
            </a:br>
            <a:r>
              <a:rPr lang="lv-LV" sz="5300" dirty="0"/>
              <a:t>apjoms un izstrādes aktivitātes</a:t>
            </a:r>
            <a:endParaRPr lang="en-GB" sz="5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3B953-D6EE-7822-D75B-B7476FEECB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72213"/>
            <a:ext cx="3295650" cy="365125"/>
          </a:xfrm>
        </p:spPr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8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Mērķim ir jābūt novērtējamam vai izmērāmam (pēc pētījuma veikšanas var noteikt, ka mērķis ir/nav sasniegts)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Uzdevumiem ir jābūt specifiskiem bakalaura darbam, nevis vispārīgiem (piemēram, “apkopot informācijas avotus”, “definēt pamatjēdzienus” ir katram pētījumam raksturīgi jeb vispārīgi uzdevumi)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>
                <a:effectLst/>
                <a:latin typeface="+mj-lt"/>
                <a:ea typeface="Calibri" panose="020F0502020204030204" pitchFamily="34" charset="0"/>
              </a:rPr>
              <a:t>Uzdevumiem ir jāatspoguļo pētījumam raksturīgas darbības: </a:t>
            </a:r>
          </a:p>
          <a:p>
            <a:pPr marL="1076325" indent="-3556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“iepazīties”, “apskatīt”, “izveidot priekšstatu” </a:t>
            </a:r>
            <a:r>
              <a:rPr lang="lv-LV" sz="2400" u="sng" dirty="0">
                <a:effectLst/>
                <a:latin typeface="+mj-lt"/>
                <a:ea typeface="Calibri" panose="020F0502020204030204" pitchFamily="34" charset="0"/>
              </a:rPr>
              <a:t>nav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pētījuma darbības</a:t>
            </a:r>
          </a:p>
          <a:p>
            <a:pPr marL="1076325" indent="-3556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“analizēt”, “salīdzināt”, “definēt likumsakarības”, “izstrādāt”, “projektēt”, u.c. </a:t>
            </a:r>
            <a:r>
              <a:rPr lang="lv-LV" sz="2400" u="sng" dirty="0">
                <a:effectLst/>
                <a:latin typeface="+mj-lt"/>
                <a:ea typeface="Calibri" panose="020F0502020204030204" pitchFamily="34" charset="0"/>
              </a:rPr>
              <a:t>ir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pētījuma darbības</a:t>
            </a:r>
            <a:endParaRPr lang="lv-LV" sz="2400" b="1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Mērķis un uzdevumi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379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389361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Ja tiek izstrādāta programmatūra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parasti tiek aprakstīta tās koncepcija, definētas galvenās funkcionālās un nefunkcionālās prasības, atspoguļota sistēmas arhitektūra un izmantojamās tehnoloģijas, ietverts lietotāja ceļvedis un programmatūras darbības pārbaudes rezultāti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Ja tiek izstrādāts kāds jauns/modificēts algoritms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tas tiek aprakstīts un tiek iekļauti tā darbības rezultāti un salīdzināšanas rezultāti ar esošajiem līdzīgajiem algoritmiem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Vadlīnijām un rekomendācijām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 ir jāizriet no ļoti detalizēta analītiskā apkopojuma vai jābūt pamatotām ar ekspertu viedokli (piemēram, veicot ekspertu aptauju)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Ja darba risinājuma daļā tiek veikts </a:t>
            </a:r>
            <a:r>
              <a:rPr lang="lv-LV" sz="2200" b="1" dirty="0">
                <a:effectLst/>
                <a:latin typeface="+mj-lt"/>
                <a:ea typeface="Calibri" panose="020F0502020204030204" pitchFamily="34" charset="0"/>
              </a:rPr>
              <a:t>algoritmu/metodoloģiju/ietvaru u.c. salīdzinājums</a:t>
            </a:r>
            <a:r>
              <a:rPr lang="lv-LV" sz="2200" dirty="0">
                <a:effectLst/>
                <a:latin typeface="+mj-lt"/>
                <a:ea typeface="Calibri" panose="020F0502020204030204" pitchFamily="34" charset="0"/>
              </a:rPr>
              <a:t>, tad darbā jādefinē un jāpamato salīdzināšanas metodoloģija, kā arī salīdzinājumam ir jābalstās studenta eksperimentāli veiktos mērījumos. Kritēriju vērtības nevar būt tikai aizgūtas no literatūras vai subjektīvi izvērtētas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Risinājuma daļa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337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263028"/>
            <a:ext cx="1112931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200" b="1" dirty="0">
                <a:latin typeface="+mj-lt"/>
                <a:ea typeface="Calibri" panose="020F0502020204030204" pitchFamily="34" charset="0"/>
              </a:rPr>
              <a:t>Salīdzinājuma gadījumā 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gan</a:t>
            </a:r>
            <a:r>
              <a:rPr lang="lv-LV" sz="2200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lv-LV" sz="2200" dirty="0">
                <a:latin typeface="+mj-lt"/>
                <a:ea typeface="Calibri" panose="020F0502020204030204" pitchFamily="34" charset="0"/>
              </a:rPr>
              <a:t>kritēriju, gan to vērtību izvēlei ir jābūt pamatotai </a:t>
            </a:r>
            <a:endParaRPr lang="lv-LV" sz="22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Risinājuma daļa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3119003-F753-B01C-BBEF-EA711684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18455"/>
              </p:ext>
            </p:extLst>
          </p:nvPr>
        </p:nvGraphicFramePr>
        <p:xfrm>
          <a:off x="865173" y="3254702"/>
          <a:ext cx="1051850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30883273"/>
                    </a:ext>
                  </a:extLst>
                </a:gridCol>
                <a:gridCol w="2424612">
                  <a:extLst>
                    <a:ext uri="{9D8B030D-6E8A-4147-A177-3AD203B41FA5}">
                      <a16:colId xmlns:a16="http://schemas.microsoft.com/office/drawing/2014/main" val="551752356"/>
                    </a:ext>
                  </a:extLst>
                </a:gridCol>
                <a:gridCol w="2629626">
                  <a:extLst>
                    <a:ext uri="{9D8B030D-6E8A-4147-A177-3AD203B41FA5}">
                      <a16:colId xmlns:a16="http://schemas.microsoft.com/office/drawing/2014/main" val="3597872855"/>
                    </a:ext>
                  </a:extLst>
                </a:gridCol>
                <a:gridCol w="2629626">
                  <a:extLst>
                    <a:ext uri="{9D8B030D-6E8A-4147-A177-3AD203B41FA5}">
                      <a16:colId xmlns:a16="http://schemas.microsoft.com/office/drawing/2014/main" val="695683241"/>
                    </a:ext>
                  </a:extLst>
                </a:gridCol>
              </a:tblGrid>
              <a:tr h="244400">
                <a:tc>
                  <a:txBody>
                    <a:bodyPr/>
                    <a:lstStyle/>
                    <a:p>
                      <a:r>
                        <a:rPr lang="lv-LV" dirty="0"/>
                        <a:t>Kritērijs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/>
                        <a:t>1.Produkts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2.Produkts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err="1"/>
                        <a:t>3.Produkts</a:t>
                      </a:r>
                      <a:r>
                        <a:rPr lang="lv-LV" dirty="0"/>
                        <a:t>/Metode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8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Izmantošanas vieglums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62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Atbalstīto failu tipu skaits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Saskarnes pievilcība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59678"/>
                  </a:ext>
                </a:extLst>
              </a:tr>
            </a:tbl>
          </a:graphicData>
        </a:graphic>
      </p:graphicFrame>
      <p:sp>
        <p:nvSpPr>
          <p:cNvPr id="3" name="Rounded Rectangular Callout 7">
            <a:extLst>
              <a:ext uri="{FF2B5EF4-FFF2-40B4-BE49-F238E27FC236}">
                <a16:creationId xmlns:a16="http://schemas.microsoft.com/office/drawing/2014/main" id="{6C0A1994-F94F-5D64-1823-1919686AAFD6}"/>
              </a:ext>
            </a:extLst>
          </p:cNvPr>
          <p:cNvSpPr/>
          <p:nvPr/>
        </p:nvSpPr>
        <p:spPr>
          <a:xfrm>
            <a:off x="519733" y="2022350"/>
            <a:ext cx="4043680" cy="884846"/>
          </a:xfrm>
          <a:prstGeom prst="wedgeRoundRectCallout">
            <a:avLst>
              <a:gd name="adj1" fmla="val -2240"/>
              <a:gd name="adj2" fmla="val 104984"/>
              <a:gd name="adj3" fmla="val 166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Kā tiks pierādīts, ka tieši šie kritēriji ļauj izvēlēties labāko/efektīvāko u.c. produktu/metodi?</a:t>
            </a:r>
            <a:endParaRPr lang="en-US" dirty="0"/>
          </a:p>
        </p:txBody>
      </p:sp>
      <p:sp>
        <p:nvSpPr>
          <p:cNvPr id="7" name="Rounded Rectangular Callout 8">
            <a:extLst>
              <a:ext uri="{FF2B5EF4-FFF2-40B4-BE49-F238E27FC236}">
                <a16:creationId xmlns:a16="http://schemas.microsoft.com/office/drawing/2014/main" id="{27204D95-F869-557A-C09C-553A7451D8E4}"/>
              </a:ext>
            </a:extLst>
          </p:cNvPr>
          <p:cNvSpPr/>
          <p:nvPr/>
        </p:nvSpPr>
        <p:spPr>
          <a:xfrm>
            <a:off x="4862568" y="4857433"/>
            <a:ext cx="5945052" cy="1030508"/>
          </a:xfrm>
          <a:prstGeom prst="wedgeRoundRectCallout">
            <a:avLst>
              <a:gd name="adj1" fmla="val -71586"/>
              <a:gd name="adj2" fmla="val -89217"/>
              <a:gd name="adj3" fmla="val 16667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«Izmantošanas vieglums» un «saskarnes pievilcība» ir subjektīvi kritēriji: vienam tas var būt viegli/pievilcīgi un citam – nē. Šādi kritēriji nav pieļaujami!</a:t>
            </a:r>
            <a:endParaRPr lang="en-US" dirty="0"/>
          </a:p>
        </p:txBody>
      </p:sp>
      <p:sp>
        <p:nvSpPr>
          <p:cNvPr id="8" name="Rounded Rectangular Callout 9">
            <a:extLst>
              <a:ext uri="{FF2B5EF4-FFF2-40B4-BE49-F238E27FC236}">
                <a16:creationId xmlns:a16="http://schemas.microsoft.com/office/drawing/2014/main" id="{9907DC86-2642-4290-0549-F6F07D13D592}"/>
              </a:ext>
            </a:extLst>
          </p:cNvPr>
          <p:cNvSpPr/>
          <p:nvPr/>
        </p:nvSpPr>
        <p:spPr>
          <a:xfrm>
            <a:off x="6034558" y="2065039"/>
            <a:ext cx="5470196" cy="1063178"/>
          </a:xfrm>
          <a:prstGeom prst="wedgeRoundRectCallout">
            <a:avLst>
              <a:gd name="adj1" fmla="val -27519"/>
              <a:gd name="adj2" fmla="val 101681"/>
              <a:gd name="adj3" fmla="val 16667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Studenta pašu definētas vērtības neko neizsaka, jo cits cilvēks tās var salikt citā veidā. Līdz ar to tās arī ir subjektīvas un nav pieļaujamas!</a:t>
            </a:r>
            <a:endParaRPr lang="en-US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29DE3184-23F0-824E-CFC3-A02106D10687}"/>
              </a:ext>
            </a:extLst>
          </p:cNvPr>
          <p:cNvSpPr/>
          <p:nvPr/>
        </p:nvSpPr>
        <p:spPr>
          <a:xfrm>
            <a:off x="132080" y="4857433"/>
            <a:ext cx="4622800" cy="1037690"/>
          </a:xfrm>
          <a:prstGeom prst="wedgeRoundRectCallout">
            <a:avLst>
              <a:gd name="adj1" fmla="val -12792"/>
              <a:gd name="adj2" fmla="val -102034"/>
              <a:gd name="adj3" fmla="val 16667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«Atbalstīto failu tipu skaits» ir vienīgais objektīvi identificējams kritērijs, kura vērtību var iegūt no produkta/metodes dokumentācijas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86D61-E567-F4B0-2AB7-567319AF1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D0EA64-A06F-647E-6B9D-48B9067438D6}"/>
              </a:ext>
            </a:extLst>
          </p:cNvPr>
          <p:cNvSpPr txBox="1"/>
          <p:nvPr/>
        </p:nvSpPr>
        <p:spPr>
          <a:xfrm>
            <a:off x="609599" y="1263028"/>
            <a:ext cx="1112931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Bakalaura darbs ir jāraksta, izmantojot zinātnisko valodu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Zinātniskais valodas stils nozīmē rakstīt skaidri, loģiski un lakoniski, nevis sausi un sarežģīti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F243A-3820-4970-2F50-DE87555A7F8B}"/>
              </a:ext>
            </a:extLst>
          </p:cNvPr>
          <p:cNvSpPr/>
          <p:nvPr/>
        </p:nvSpPr>
        <p:spPr>
          <a:xfrm>
            <a:off x="6062150" y="2655774"/>
            <a:ext cx="1984399" cy="95981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/>
              <a:t>Analītiskā daļa</a:t>
            </a:r>
            <a:endParaRPr lang="ru-RU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A832EB-9EC1-3C6C-81BA-8DF1263D45FE}"/>
              </a:ext>
            </a:extLst>
          </p:cNvPr>
          <p:cNvSpPr/>
          <p:nvPr/>
        </p:nvSpPr>
        <p:spPr>
          <a:xfrm>
            <a:off x="9124777" y="2627113"/>
            <a:ext cx="1984399" cy="9598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/>
              <a:t>Risinājuma un tā pārbaudes daļa</a:t>
            </a:r>
            <a:endParaRPr lang="ru-RU" sz="2000" b="1" dirty="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A3DC9BB-05CC-E3F3-B8E0-9B309D28F3C4}"/>
              </a:ext>
            </a:extLst>
          </p:cNvPr>
          <p:cNvSpPr/>
          <p:nvPr/>
        </p:nvSpPr>
        <p:spPr>
          <a:xfrm>
            <a:off x="8046550" y="2900906"/>
            <a:ext cx="1143736" cy="172552"/>
          </a:xfrm>
          <a:custGeom>
            <a:avLst/>
            <a:gdLst>
              <a:gd name="connsiteX0" fmla="*/ 0 w 2457450"/>
              <a:gd name="connsiteY0" fmla="*/ 336550 h 336550"/>
              <a:gd name="connsiteX1" fmla="*/ 1104900 w 2457450"/>
              <a:gd name="connsiteY1" fmla="*/ 3175 h 336550"/>
              <a:gd name="connsiteX2" fmla="*/ 2457450 w 2457450"/>
              <a:gd name="connsiteY2" fmla="*/ 31750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336550">
                <a:moveTo>
                  <a:pt x="0" y="336550"/>
                </a:moveTo>
                <a:cubicBezTo>
                  <a:pt x="347662" y="171450"/>
                  <a:pt x="695325" y="6350"/>
                  <a:pt x="1104900" y="3175"/>
                </a:cubicBezTo>
                <a:cubicBezTo>
                  <a:pt x="1514475" y="0"/>
                  <a:pt x="1985962" y="158750"/>
                  <a:pt x="2457450" y="317500"/>
                </a:cubicBezTo>
              </a:path>
            </a:pathLst>
          </a:cu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6EE692B-04FF-E8CA-DAAD-8A023C1DB6D1}"/>
              </a:ext>
            </a:extLst>
          </p:cNvPr>
          <p:cNvSpPr/>
          <p:nvPr/>
        </p:nvSpPr>
        <p:spPr>
          <a:xfrm rot="10621640">
            <a:off x="8051381" y="3262680"/>
            <a:ext cx="1071209" cy="213281"/>
          </a:xfrm>
          <a:custGeom>
            <a:avLst/>
            <a:gdLst>
              <a:gd name="connsiteX0" fmla="*/ 0 w 2457450"/>
              <a:gd name="connsiteY0" fmla="*/ 336550 h 336550"/>
              <a:gd name="connsiteX1" fmla="*/ 1104900 w 2457450"/>
              <a:gd name="connsiteY1" fmla="*/ 3175 h 336550"/>
              <a:gd name="connsiteX2" fmla="*/ 2457450 w 2457450"/>
              <a:gd name="connsiteY2" fmla="*/ 31750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336550">
                <a:moveTo>
                  <a:pt x="0" y="336550"/>
                </a:moveTo>
                <a:cubicBezTo>
                  <a:pt x="347662" y="171450"/>
                  <a:pt x="695325" y="6350"/>
                  <a:pt x="1104900" y="3175"/>
                </a:cubicBezTo>
                <a:cubicBezTo>
                  <a:pt x="1514475" y="0"/>
                  <a:pt x="1985962" y="158750"/>
                  <a:pt x="2457450" y="317500"/>
                </a:cubicBezTo>
              </a:path>
            </a:pathLst>
          </a:cu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4161C64-77FF-B801-AED5-E7009D7AA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548135"/>
              </p:ext>
            </p:extLst>
          </p:nvPr>
        </p:nvGraphicFramePr>
        <p:xfrm>
          <a:off x="5949280" y="3600769"/>
          <a:ext cx="515989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A205AA5-77F6-D830-3776-C72B50406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6604498"/>
              </p:ext>
            </p:extLst>
          </p:nvPr>
        </p:nvGraphicFramePr>
        <p:xfrm>
          <a:off x="5013176" y="4449873"/>
          <a:ext cx="489654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5976B58-1196-CE07-7D03-93172DAE8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211687"/>
              </p:ext>
            </p:extLst>
          </p:nvPr>
        </p:nvGraphicFramePr>
        <p:xfrm>
          <a:off x="3753036" y="5487260"/>
          <a:ext cx="525658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E54CE0-8597-1065-8BE0-D322184AC3EB}"/>
              </a:ext>
            </a:extLst>
          </p:cNvPr>
          <p:cNvCxnSpPr>
            <a:cxnSpLocks/>
          </p:cNvCxnSpPr>
          <p:nvPr/>
        </p:nvCxnSpPr>
        <p:spPr>
          <a:xfrm flipV="1">
            <a:off x="5085184" y="4521881"/>
            <a:ext cx="936104" cy="2573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EDDA1F-DC69-4DEA-0060-BF024F13E540}"/>
              </a:ext>
            </a:extLst>
          </p:cNvPr>
          <p:cNvCxnSpPr>
            <a:cxnSpLocks/>
            <a:stCxn id="11" idx="0"/>
          </p:cNvCxnSpPr>
          <p:nvPr/>
        </p:nvCxnSpPr>
        <p:spPr>
          <a:xfrm>
            <a:off x="7461448" y="4449873"/>
            <a:ext cx="2196244" cy="27237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D527D6-E70F-CE9A-530D-4FF9D56CFB00}"/>
              </a:ext>
            </a:extLst>
          </p:cNvPr>
          <p:cNvCxnSpPr>
            <a:cxnSpLocks/>
          </p:cNvCxnSpPr>
          <p:nvPr/>
        </p:nvCxnSpPr>
        <p:spPr>
          <a:xfrm flipV="1">
            <a:off x="3813720" y="5169953"/>
            <a:ext cx="1271464" cy="36004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39796F-FCB0-8921-8BED-A3E27B3A5B14}"/>
              </a:ext>
            </a:extLst>
          </p:cNvPr>
          <p:cNvCxnSpPr>
            <a:cxnSpLocks/>
          </p:cNvCxnSpPr>
          <p:nvPr/>
        </p:nvCxnSpPr>
        <p:spPr>
          <a:xfrm flipH="1" flipV="1">
            <a:off x="6741368" y="5127220"/>
            <a:ext cx="1944216" cy="36004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2C4139-1479-D058-D39D-0CD401564076}"/>
              </a:ext>
            </a:extLst>
          </p:cNvPr>
          <p:cNvCxnSpPr>
            <a:cxnSpLocks/>
          </p:cNvCxnSpPr>
          <p:nvPr/>
        </p:nvCxnSpPr>
        <p:spPr>
          <a:xfrm>
            <a:off x="3697600" y="3720913"/>
            <a:ext cx="850970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FEDA55-87BA-3EC0-2185-66EBCD9940C8}"/>
              </a:ext>
            </a:extLst>
          </p:cNvPr>
          <p:cNvCxnSpPr/>
          <p:nvPr/>
        </p:nvCxnSpPr>
        <p:spPr>
          <a:xfrm>
            <a:off x="3638350" y="4557105"/>
            <a:ext cx="8568952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EFD1510-1B90-CE7D-3B16-E4A5549714BF}"/>
              </a:ext>
            </a:extLst>
          </p:cNvPr>
          <p:cNvCxnSpPr>
            <a:cxnSpLocks/>
          </p:cNvCxnSpPr>
          <p:nvPr/>
        </p:nvCxnSpPr>
        <p:spPr>
          <a:xfrm>
            <a:off x="3697600" y="5302725"/>
            <a:ext cx="8469286" cy="23624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1C17CB8-8194-BF9C-2476-9AB0E49D6F1D}"/>
              </a:ext>
            </a:extLst>
          </p:cNvPr>
          <p:cNvSpPr txBox="1"/>
          <p:nvPr/>
        </p:nvSpPr>
        <p:spPr>
          <a:xfrm>
            <a:off x="9527704" y="47025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/>
              <a:t>Katrai nodaļai/</a:t>
            </a:r>
          </a:p>
          <a:p>
            <a:pPr algn="ctr"/>
            <a:r>
              <a:rPr lang="lv-LV" b="1" dirty="0"/>
              <a:t>paragrāfam/</a:t>
            </a:r>
          </a:p>
          <a:p>
            <a:pPr algn="ctr"/>
            <a:r>
              <a:rPr lang="lv-LV" b="1" dirty="0"/>
              <a:t>teikumam ir jāizriet no iepriekšējā teksta</a:t>
            </a: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24C85729-5DC2-4ED0-A954-96D77ADF48A7}"/>
              </a:ext>
            </a:extLst>
          </p:cNvPr>
          <p:cNvSpPr txBox="1">
            <a:spLocks/>
          </p:cNvSpPr>
          <p:nvPr/>
        </p:nvSpPr>
        <p:spPr>
          <a:xfrm>
            <a:off x="609600" y="363965"/>
            <a:ext cx="10972800" cy="7706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lv-LV" dirty="0"/>
              <a:t>Zinātniskā valoda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91E6E-F88E-DE56-E7CD-55436B34A593}"/>
              </a:ext>
            </a:extLst>
          </p:cNvPr>
          <p:cNvSpPr txBox="1"/>
          <p:nvPr/>
        </p:nvSpPr>
        <p:spPr>
          <a:xfrm>
            <a:off x="609599" y="2900771"/>
            <a:ext cx="3128135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Tekstam piemīt struktūra, to organizējot nodaļās un apakšnodaļās 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Tekstam piemīt loģiskā saistība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7632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Liekvārdība netiek pieļauta (lakonisms, bet ne paskaidrojumu trūkums)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lietoti emocionāli neitrāli valodas izteiksmes līdzekļi un neitrāla leksika, izsakoties precīzi, skaidri, loģiski, secīgi un strukturēti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Teikumi ir saistīti ar saikļiem un citiem 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saistītājvārdiem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(bet, lai, kaut gan, tāpēc ka, turklāt, tādējādi, u.c.)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 nozarē pieņemta terminoloģija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veikta jaunieviestu terminu izskaidrošana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ievērota konsekvence terminu lietošanā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46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 darbības vārda ciešamā kārta, piemēram, nevis – “es veicu pētījumu”, bet – “pētījums tika veikts”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Teksts tiek papildināts ar vizuālo informāciju: formulām, tabulām, attēliem, diagrammām, u.c. 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Tiek lietotas atsauces uz citu autoru darbiem</a:t>
            </a: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Stingri tiek ievērotas valodas un rakstības, it īpaši ortogrāfijas un interpunkcijas, normas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21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599" y="1415428"/>
            <a:ext cx="11129319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Zinātniskā valoda paredz arī to, ka students skaidri nodala savu ieguldījumu no citu autoru izdarītā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To var panākt, lietojot šādas frāzes: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“Informācijas avotu analīze liecina…”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“Informācijas avotu analīzes rezultātā/Bakalaura darbā ir identificēts/noskaidrots/izstrādāts/piedāvāts…”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“Bakalaura darba autors ir izstrādājis/identificējis/ konstatējis/izvirzījis/secinājis…”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“Apkopojot iepriekš doto informāciju, ir secināts…”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Zinātniskā valoda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425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53AE0-A9DE-F9E1-E1FC-ECAAB3CB5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C8EC6A42-D63B-EFC0-5678-A5DCDDE8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0282C-446C-F43B-8A87-D90057AF13A9}"/>
              </a:ext>
            </a:extLst>
          </p:cNvPr>
          <p:cNvSpPr txBox="1"/>
          <p:nvPr/>
        </p:nvSpPr>
        <p:spPr>
          <a:xfrm>
            <a:off x="609600" y="1407662"/>
            <a:ext cx="11129319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Terminoloģija un tulkošana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termini.gov.lv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– Latvijas Nacionālais terminoloģijas portāls, kurā ir pieejama Latvijā apstiprināta nozaru terminoloģija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www.zinatnesvaloda.lv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frazes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Zinātniskajā valodā lietojamās frāzes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www.phrasebank.manchester.ac.uk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Zinātniskajā valodā lietojamās frāzes angļu valodā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www.letonika.lv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groups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default.aspx?g=2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– Terminu meklēšana vārdnīcās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6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6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6"/>
              </a:rPr>
              <a:t>www.eurotermbank.com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6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Eiropas Savienības terminoloģijas banka</a:t>
            </a:r>
          </a:p>
          <a:p>
            <a:pPr marL="720725" indent="-365125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hugo.lv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7"/>
              </a:rPr>
              <a:t>lv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7"/>
              </a:rPr>
              <a:t> 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- Valsts pārvaldes valodas rīki</a:t>
            </a:r>
          </a:p>
        </p:txBody>
      </p:sp>
    </p:spTree>
    <p:extLst>
      <p:ext uri="{BB962C8B-B14F-4D97-AF65-F5344CB8AC3E}">
        <p14:creationId xmlns:p14="http://schemas.microsoft.com/office/powerpoint/2010/main" val="709152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688338" y="6320240"/>
            <a:ext cx="188087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GB" spc="-5"/>
              <a:t>Rīgas</a:t>
            </a:r>
            <a:r>
              <a:rPr lang="en-GB" spc="-50"/>
              <a:t> </a:t>
            </a:r>
            <a:r>
              <a:rPr lang="en-GB" spc="-20"/>
              <a:t>Tehniskā</a:t>
            </a:r>
            <a:r>
              <a:rPr lang="en-GB" spc="-30"/>
              <a:t> </a:t>
            </a:r>
            <a:r>
              <a:rPr lang="en-GB" spc="-5"/>
              <a:t>universitāte</a:t>
            </a:r>
            <a:endParaRPr spc="-5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F8263F-9B79-8A37-752D-BA0568925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08" y="2082910"/>
            <a:ext cx="7877175" cy="4028847"/>
          </a:xfrm>
          <a:prstGeom prst="rect">
            <a:avLst/>
          </a:prstGeom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62F12536-B71C-C1EE-463A-186D9B41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D4FA75-2D07-A0A5-B45C-24F506D0726A}"/>
              </a:ext>
            </a:extLst>
          </p:cNvPr>
          <p:cNvSpPr txBox="1"/>
          <p:nvPr/>
        </p:nvSpPr>
        <p:spPr>
          <a:xfrm>
            <a:off x="609600" y="1251913"/>
            <a:ext cx="10901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www.connectedpapers.com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</a:t>
            </a: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Saistīto publikāciju un pētījumu meklēšana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2A204-C66F-DBC4-C98E-F23D20CB4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E1D012C7-1213-F362-CE69-2499997D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Daži noderīgi rīki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2AE8F-54CA-5B74-D6CC-A581BF2BD613}"/>
              </a:ext>
            </a:extLst>
          </p:cNvPr>
          <p:cNvSpPr txBox="1"/>
          <p:nvPr/>
        </p:nvSpPr>
        <p:spPr>
          <a:xfrm>
            <a:off x="609600" y="1407662"/>
            <a:ext cx="1112931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Atsauču pārvaldības rīki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2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2"/>
              </a:rPr>
              <a:t>www.zotero.org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2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Bezmaksas rīks, kas ļauj vākt un organizēt dažādu tipu informācijas resursus, kā arī veidot atsauces uz tiem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3"/>
              </a:rPr>
              <a:t>www.mendeley.com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3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Bezmaksas rīks, kas ļauj organizēt informācijas avotu sarakstu, sazināties ar citiem pētniekiem, meklēt rakstus u.c.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www.citavi.com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4"/>
              </a:rPr>
              <a:t>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4"/>
              </a:rPr>
              <a:t>en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Rīks, kuram ir pieejama bezmaksas izmēģinājuma versija un kas palīdz vākt un organizēt informācijas resursus, meklēt datu bāzēs, lejuplādēt *.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pdf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formāta rakstus</a:t>
            </a:r>
            <a:r>
              <a:rPr lang="lv-LV" sz="2400" dirty="0">
                <a:latin typeface="+mj-lt"/>
                <a:ea typeface="Calibri" panose="020F0502020204030204" pitchFamily="34" charset="0"/>
              </a:rPr>
              <a:t> un 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ievietot atsauces</a:t>
            </a:r>
          </a:p>
          <a:p>
            <a:pPr marL="720725" indent="-365125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https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://</a:t>
            </a:r>
            <a:r>
              <a:rPr lang="lv-LV" sz="2400" dirty="0" err="1">
                <a:effectLst/>
                <a:latin typeface="+mj-lt"/>
                <a:ea typeface="Calibri" panose="020F0502020204030204" pitchFamily="34" charset="0"/>
                <a:hlinkClick r:id="rId5"/>
              </a:rPr>
              <a:t>endnote.com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  <a:hlinkClick r:id="rId5"/>
              </a:rPr>
              <a:t>/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- Maksas rīks, kas ļauj meklēt bibliogrāfiskajās datu bāzēs, organizēt atsauces un informācijas avotu sarakstu u.c.</a:t>
            </a:r>
          </a:p>
        </p:txBody>
      </p:sp>
    </p:spTree>
    <p:extLst>
      <p:ext uri="{BB962C8B-B14F-4D97-AF65-F5344CB8AC3E}">
        <p14:creationId xmlns:p14="http://schemas.microsoft.com/office/powerpoint/2010/main" val="368452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A986C-3582-B76A-13CD-850599D27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19CEE-DCAB-9400-6378-7CE4DA59A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53972"/>
              </p:ext>
            </p:extLst>
          </p:nvPr>
        </p:nvGraphicFramePr>
        <p:xfrm>
          <a:off x="1244138" y="2571272"/>
          <a:ext cx="9538161" cy="85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5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Kredītpunkti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Darba dienu ekvivalents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Gala pārbaudījums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8 </a:t>
                      </a:r>
                      <a:r>
                        <a:rPr lang="lv-LV" sz="2200" dirty="0" err="1"/>
                        <a:t>KP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30</a:t>
                      </a:r>
                      <a:r>
                        <a:rPr lang="lv-LV" sz="2200" baseline="0" dirty="0"/>
                        <a:t> pilnas darba dienas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aizstāvēšana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5626554-BD56-A8B2-60B9-7EE810B3F831}"/>
              </a:ext>
            </a:extLst>
          </p:cNvPr>
          <p:cNvSpPr txBox="1"/>
          <p:nvPr/>
        </p:nvSpPr>
        <p:spPr>
          <a:xfrm>
            <a:off x="439701" y="465935"/>
            <a:ext cx="1137673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Bakalaura darba apjoms pavasara semestrī ir atkarīgs no studiju programmas</a:t>
            </a:r>
            <a:endParaRPr lang="en-GB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EA786-3F8C-C434-D32E-1B5730AEC4B9}"/>
              </a:ext>
            </a:extLst>
          </p:cNvPr>
          <p:cNvSpPr txBox="1"/>
          <p:nvPr/>
        </p:nvSpPr>
        <p:spPr>
          <a:xfrm>
            <a:off x="139701" y="1613695"/>
            <a:ext cx="119252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Studiju programmas: </a:t>
            </a:r>
            <a:r>
              <a:rPr lang="lv-LV" sz="24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«Datorsistēmas»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lv-LV" sz="2400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«Intelektuālas robotizētas sistēmas»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lv-LV" sz="2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«Automātika un datortehnika»</a:t>
            </a:r>
            <a:endParaRPr lang="en-GB" sz="2400" dirty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831854-3DC7-4DE4-88E4-A783FAEC0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41961"/>
              </p:ext>
            </p:extLst>
          </p:nvPr>
        </p:nvGraphicFramePr>
        <p:xfrm>
          <a:off x="1244138" y="4692092"/>
          <a:ext cx="9538161" cy="85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2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5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Kredītpunkti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Darba dienu ekvivalents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Gala pārbaudījums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9 KP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ym typeface="Symbol" panose="05050102010706020507" pitchFamily="18" charset="2"/>
                        </a:rPr>
                        <a:t></a:t>
                      </a:r>
                      <a:r>
                        <a:rPr lang="lv-LV" sz="220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lv-LV" sz="2200" dirty="0"/>
                        <a:t>34</a:t>
                      </a:r>
                      <a:r>
                        <a:rPr lang="lv-LV" sz="2200" baseline="0" dirty="0"/>
                        <a:t> pilnas darba dienas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200" dirty="0"/>
                        <a:t>aizstāvēšana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07AC5E-33BB-C0B1-C78A-72C3C0A2CA51}"/>
              </a:ext>
            </a:extLst>
          </p:cNvPr>
          <p:cNvSpPr txBox="1"/>
          <p:nvPr/>
        </p:nvSpPr>
        <p:spPr>
          <a:xfrm>
            <a:off x="133350" y="4116556"/>
            <a:ext cx="119252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Studiju programma: </a:t>
            </a:r>
            <a:r>
              <a:rPr lang="lv-LV" sz="2400" dirty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«Informācijas tehnoloģija»</a:t>
            </a:r>
            <a:endParaRPr lang="en-GB" sz="24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334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85D8D-89B9-0D4F-1A1D-66493326D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309A05-5C60-FEC3-5394-2BEA164FF034}"/>
              </a:ext>
            </a:extLst>
          </p:cNvPr>
          <p:cNvSpPr/>
          <p:nvPr/>
        </p:nvSpPr>
        <p:spPr>
          <a:xfrm>
            <a:off x="4763398" y="1758937"/>
            <a:ext cx="2779050" cy="277905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Labs bakalaura darbs</a:t>
            </a:r>
            <a:endParaRPr lang="en-GB" sz="2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E61A9A-245B-4EC1-014E-6C25B5A070E0}"/>
              </a:ext>
            </a:extLst>
          </p:cNvPr>
          <p:cNvSpPr/>
          <p:nvPr/>
        </p:nvSpPr>
        <p:spPr>
          <a:xfrm>
            <a:off x="4399477" y="453099"/>
            <a:ext cx="3506892" cy="11530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dirty="0"/>
              <a:t>Pārdomāts, labi strukturēts un loģiski sakārtots saturs</a:t>
            </a:r>
            <a:endParaRPr lang="en-GB" sz="2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58399B4-0A4A-49B5-74EC-79F472941041}"/>
              </a:ext>
            </a:extLst>
          </p:cNvPr>
          <p:cNvSpPr/>
          <p:nvPr/>
        </p:nvSpPr>
        <p:spPr>
          <a:xfrm>
            <a:off x="1118530" y="1806273"/>
            <a:ext cx="3508768" cy="1152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dirty="0"/>
              <a:t>Zinātniskā valoda </a:t>
            </a:r>
            <a:r>
              <a:rPr lang="lv-LV" sz="2200" dirty="0"/>
              <a:t>un</a:t>
            </a:r>
            <a:r>
              <a:rPr lang="sv-SE" sz="2200" dirty="0"/>
              <a:t> maz gramatikas/sintakses kļūdu</a:t>
            </a:r>
            <a:endParaRPr lang="en-GB" sz="2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96E196-3D1F-8D71-7204-0AEBFF71AE8D}"/>
              </a:ext>
            </a:extLst>
          </p:cNvPr>
          <p:cNvSpPr/>
          <p:nvPr/>
        </p:nvSpPr>
        <p:spPr>
          <a:xfrm>
            <a:off x="7693300" y="1798755"/>
            <a:ext cx="3508768" cy="11520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Precīzi formulēts mērķis un tā sasniegšanai veicamie uzdevumi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6EE3E27-AAE1-B4E5-9CCE-E19EF158CE38}"/>
              </a:ext>
            </a:extLst>
          </p:cNvPr>
          <p:cNvSpPr/>
          <p:nvPr/>
        </p:nvSpPr>
        <p:spPr>
          <a:xfrm>
            <a:off x="7698298" y="3256431"/>
            <a:ext cx="3508768" cy="1152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Saturiski piesātinātā analītiskā daļa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37AC0C8-0A49-E20B-5E56-FAC0AA9321D0}"/>
              </a:ext>
            </a:extLst>
          </p:cNvPr>
          <p:cNvSpPr/>
          <p:nvPr/>
        </p:nvSpPr>
        <p:spPr>
          <a:xfrm>
            <a:off x="1118530" y="3256431"/>
            <a:ext cx="3508768" cy="11520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Akurāts noformējums atbilstoši prasībām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23AB834-F774-0C1D-5481-A211AEF795CC}"/>
              </a:ext>
            </a:extLst>
          </p:cNvPr>
          <p:cNvSpPr/>
          <p:nvPr/>
        </p:nvSpPr>
        <p:spPr>
          <a:xfrm>
            <a:off x="2336800" y="4672623"/>
            <a:ext cx="3508768" cy="11520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Skaidri atspoguļots studenta ieguldījums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0BC9513-5F71-3027-D030-A5C434859BB0}"/>
              </a:ext>
            </a:extLst>
          </p:cNvPr>
          <p:cNvSpPr/>
          <p:nvPr/>
        </p:nvSpPr>
        <p:spPr>
          <a:xfrm>
            <a:off x="6378498" y="4672623"/>
            <a:ext cx="3508768" cy="1152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200" dirty="0"/>
              <a:t>Nozīmīga risinājuma un tā pārbaudes daļa</a:t>
            </a:r>
          </a:p>
        </p:txBody>
      </p:sp>
    </p:spTree>
    <p:extLst>
      <p:ext uri="{BB962C8B-B14F-4D97-AF65-F5344CB8AC3E}">
        <p14:creationId xmlns:p14="http://schemas.microsoft.com/office/powerpoint/2010/main" val="4035586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26627"/>
            <a:ext cx="10236200" cy="1470025"/>
          </a:xfrm>
        </p:spPr>
        <p:txBody>
          <a:bodyPr/>
          <a:lstStyle/>
          <a:p>
            <a:r>
              <a:rPr lang="lv-LV" dirty="0"/>
              <a:t>Lai Jums sekmīgs </a:t>
            </a:r>
            <a:br>
              <a:rPr lang="lv-LV" dirty="0"/>
            </a:br>
            <a:r>
              <a:rPr lang="lv-LV" dirty="0"/>
              <a:t>bakalaura darba </a:t>
            </a:r>
            <a:br>
              <a:rPr lang="lv-LV" dirty="0"/>
            </a:br>
            <a:r>
              <a:rPr lang="lv-LV" dirty="0"/>
              <a:t>izstrādes process!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05E064-9094-0DF8-1214-15B397835EE5}"/>
              </a:ext>
            </a:extLst>
          </p:cNvPr>
          <p:cNvSpPr txBox="1"/>
          <p:nvPr/>
        </p:nvSpPr>
        <p:spPr>
          <a:xfrm>
            <a:off x="546100" y="3961032"/>
            <a:ext cx="9956800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/>
              <a:t>Rīgas</a:t>
            </a:r>
            <a:r>
              <a:rPr lang="en-GB" dirty="0"/>
              <a:t> </a:t>
            </a:r>
            <a:r>
              <a:rPr lang="en-GB" dirty="0" err="1"/>
              <a:t>Tehniskās</a:t>
            </a:r>
            <a:r>
              <a:rPr lang="en-GB" dirty="0"/>
              <a:t> </a:t>
            </a:r>
            <a:r>
              <a:rPr lang="en-GB" dirty="0" err="1"/>
              <a:t>universitātes</a:t>
            </a:r>
            <a:r>
              <a:rPr lang="en-GB" dirty="0"/>
              <a:t> </a:t>
            </a:r>
            <a:endParaRPr lang="lv-LV" dirty="0"/>
          </a:p>
          <a:p>
            <a:pPr algn="ctr">
              <a:lnSpc>
                <a:spcPct val="150000"/>
              </a:lnSpc>
            </a:pPr>
            <a:r>
              <a:rPr lang="en-GB" dirty="0" err="1"/>
              <a:t>Datorzinātnes</a:t>
            </a:r>
            <a:r>
              <a:rPr lang="en-GB" dirty="0"/>
              <a:t> un </a:t>
            </a:r>
            <a:r>
              <a:rPr lang="en-GB" dirty="0" err="1"/>
              <a:t>informācijas</a:t>
            </a:r>
            <a:r>
              <a:rPr lang="en-GB" dirty="0"/>
              <a:t> </a:t>
            </a:r>
            <a:r>
              <a:rPr lang="en-GB" dirty="0" err="1"/>
              <a:t>tehnoloģijas</a:t>
            </a:r>
            <a:r>
              <a:rPr lang="en-GB" dirty="0"/>
              <a:t> </a:t>
            </a:r>
            <a:r>
              <a:rPr lang="en-GB" dirty="0" err="1"/>
              <a:t>fakultātes</a:t>
            </a:r>
            <a:endParaRPr lang="en-GB" dirty="0"/>
          </a:p>
          <a:p>
            <a:pPr algn="ctr">
              <a:lnSpc>
                <a:spcPct val="150000"/>
              </a:lnSpc>
            </a:pPr>
            <a:r>
              <a:rPr lang="en-GB" dirty="0" err="1"/>
              <a:t>Metodiskā</a:t>
            </a:r>
            <a:r>
              <a:rPr lang="en-GB" dirty="0"/>
              <a:t> komisija</a:t>
            </a:r>
          </a:p>
        </p:txBody>
      </p:sp>
    </p:spTree>
    <p:extLst>
      <p:ext uri="{BB962C8B-B14F-4D97-AF65-F5344CB8AC3E}">
        <p14:creationId xmlns:p14="http://schemas.microsoft.com/office/powerpoint/2010/main" val="93039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EAA25-E9D8-D0B3-8DBB-A6DB64EF3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341C3C0-2E06-F085-0D5D-12B4869B7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87589"/>
              </p:ext>
            </p:extLst>
          </p:nvPr>
        </p:nvGraphicFramePr>
        <p:xfrm>
          <a:off x="745636" y="1786826"/>
          <a:ext cx="10700728" cy="441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456">
                  <a:extLst>
                    <a:ext uri="{9D8B030D-6E8A-4147-A177-3AD203B41FA5}">
                      <a16:colId xmlns:a16="http://schemas.microsoft.com/office/drawing/2014/main" val="522293858"/>
                    </a:ext>
                  </a:extLst>
                </a:gridCol>
                <a:gridCol w="2611272">
                  <a:extLst>
                    <a:ext uri="{9D8B030D-6E8A-4147-A177-3AD203B41FA5}">
                      <a16:colId xmlns:a16="http://schemas.microsoft.com/office/drawing/2014/main" val="991854154"/>
                    </a:ext>
                  </a:extLst>
                </a:gridCol>
              </a:tblGrid>
              <a:tr h="295974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Aktivitāte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Termiņš </a:t>
                      </a:r>
                      <a:r>
                        <a:rPr lang="lv-LV" dirty="0" err="1"/>
                        <a:t>2023.gadā</a:t>
                      </a:r>
                      <a:r>
                        <a:rPr lang="lv-LV" dirty="0"/>
                        <a:t>*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5666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Seminārs par bakalaura darba vispārīgiem izstrādes jautājumiem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6.-10.februāris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656415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Pirmais starpkontroles pasākums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27.februāris-3.marts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5001849"/>
                  </a:ext>
                </a:extLst>
              </a:tr>
              <a:tr h="6700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Otrais starpkontroles pasākums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.-31.marts</a:t>
                      </a:r>
                      <a:endParaRPr lang="en-GB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107737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</a:t>
                      </a:r>
                      <a:r>
                        <a:rPr lang="lv-LV" dirty="0" err="1"/>
                        <a:t>priekšaizstāvēšana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8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24.-28.aprīlis</a:t>
                      </a:r>
                      <a:endParaRPr lang="en-GB" sz="180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9270664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Seminārs par bakalaura darba nodošanu un aizstāvēšanu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2.-5.maijs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813129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nodošana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29.maijs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452231"/>
                  </a:ext>
                </a:extLst>
              </a:tr>
              <a:tr h="562542">
                <a:tc>
                  <a:txBody>
                    <a:bodyPr/>
                    <a:lstStyle/>
                    <a:p>
                      <a:r>
                        <a:rPr lang="lv-LV" dirty="0"/>
                        <a:t>Bakalaura darba aizstāvēšana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12.-16.jūnijs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1951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67B04CD-AEE3-AD3C-A0D9-EAA1141EC747}"/>
              </a:ext>
            </a:extLst>
          </p:cNvPr>
          <p:cNvSpPr txBox="1"/>
          <p:nvPr/>
        </p:nvSpPr>
        <p:spPr>
          <a:xfrm>
            <a:off x="4070204" y="6197881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/>
              <a:t>*</a:t>
            </a:r>
            <a:r>
              <a:rPr lang="lv-LV" i="1" dirty="0"/>
              <a:t>precīzi termiņi ir meklējami e-studiju kursā «Bakalaura darbs»</a:t>
            </a:r>
            <a:endParaRPr lang="en-GB" i="1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2345EA-AFC5-9A02-3031-2C334D74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Bakalaura darba izstrādes aktivitātes pavasara semestrī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73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496708"/>
            <a:ext cx="10972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Tie ir paredzēti, lai sekotu studentu bakalaura darba izstrādes regularitātei un progresam, mērķtiecīgi virzot uz vēlamo rezultātu un kvalitātes līmeni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Studenti prezentē bakalaura darba izstrādes gaitu un iegūtus starprezultātus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Studentu dalība ir obligāta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/>
              <a:t>Starpkontroles pasākumi</a:t>
            </a:r>
            <a:endParaRPr lang="en-GB" dirty="0"/>
          </a:p>
        </p:txBody>
      </p:sp>
      <p:pic>
        <p:nvPicPr>
          <p:cNvPr id="8" name="Graphic 7" descr="Clipboard Partially Checked with solid fill">
            <a:extLst>
              <a:ext uri="{FF2B5EF4-FFF2-40B4-BE49-F238E27FC236}">
                <a16:creationId xmlns:a16="http://schemas.microsoft.com/office/drawing/2014/main" id="{8B897956-6C9B-7088-750C-83A2ABD09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4251" y="50416"/>
            <a:ext cx="1485014" cy="14850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3350000-BB32-0F8B-AA4F-D75CB2EF1663}"/>
              </a:ext>
            </a:extLst>
          </p:cNvPr>
          <p:cNvSpPr txBox="1"/>
          <p:nvPr/>
        </p:nvSpPr>
        <p:spPr>
          <a:xfrm>
            <a:off x="609599" y="3636916"/>
            <a:ext cx="1124393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Starpkontroles rezultāti </a:t>
            </a: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ietekmē darba vadītāja vērtējumu un ir izšķirošs kritērijs pielaišanai bakalaura darba aizstāvēšanai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Viens pasākums: rakstiskā atskaite un otrs pasākums – studenta īss ziņojums rakstiska pārskata vai ziņojuma veidā 	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Detalizētākā informācija ir meklējama e-studiju kursā «Bakalaura darbs»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7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6034F-9159-DE65-3A88-F1DBA9CA5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err="1"/>
              <a:t>Rīgas</a:t>
            </a:r>
            <a:r>
              <a:rPr lang="en-US" dirty="0"/>
              <a:t> </a:t>
            </a:r>
            <a:r>
              <a:rPr lang="en-US" dirty="0" err="1"/>
              <a:t>Tehniskā</a:t>
            </a:r>
            <a:r>
              <a:rPr lang="en-US" dirty="0"/>
              <a:t> </a:t>
            </a:r>
            <a:r>
              <a:rPr lang="en-US" dirty="0" err="1"/>
              <a:t>universitāte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3AF57F-1A2A-D5EC-924D-267B81606B7E}"/>
              </a:ext>
            </a:extLst>
          </p:cNvPr>
          <p:cNvSpPr txBox="1"/>
          <p:nvPr/>
        </p:nvSpPr>
        <p:spPr>
          <a:xfrm>
            <a:off x="142239" y="4114254"/>
            <a:ext cx="3296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 err="1"/>
              <a:t>Priekšaizstāvēšanas</a:t>
            </a:r>
            <a:endParaRPr lang="lv-LV" sz="2400" b="1" dirty="0"/>
          </a:p>
          <a:p>
            <a:pPr algn="ctr"/>
            <a:r>
              <a:rPr lang="lv-LV" sz="2400" b="1" dirty="0"/>
              <a:t>mērķi</a:t>
            </a:r>
            <a:endParaRPr lang="en-GB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83389BF-0C77-9856-F1C8-B09CE505AB40}"/>
              </a:ext>
            </a:extLst>
          </p:cNvPr>
          <p:cNvSpPr/>
          <p:nvPr/>
        </p:nvSpPr>
        <p:spPr>
          <a:xfrm>
            <a:off x="3892448" y="568298"/>
            <a:ext cx="7903312" cy="79248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Novērtēt bakalaura darba izstrādes progresu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4A85803-BC8D-027A-CB11-AA61715B841D}"/>
              </a:ext>
            </a:extLst>
          </p:cNvPr>
          <p:cNvSpPr/>
          <p:nvPr/>
        </p:nvSpPr>
        <p:spPr>
          <a:xfrm>
            <a:off x="3892448" y="1655418"/>
            <a:ext cx="7903312" cy="79248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Lemt par studenta pielaišanu aizstāvēšanai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5B80D20-64B6-1603-C60D-C459E6E4F17B}"/>
              </a:ext>
            </a:extLst>
          </p:cNvPr>
          <p:cNvSpPr/>
          <p:nvPr/>
        </p:nvSpPr>
        <p:spPr>
          <a:xfrm>
            <a:off x="3892448" y="2785752"/>
            <a:ext cx="7903312" cy="79248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Sniegt ieteikumus bakalaura darba pilnveidei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92739B7-4E4D-F6A3-4680-9140502B95D8}"/>
              </a:ext>
            </a:extLst>
          </p:cNvPr>
          <p:cNvSpPr/>
          <p:nvPr/>
        </p:nvSpPr>
        <p:spPr>
          <a:xfrm>
            <a:off x="3892448" y="3897710"/>
            <a:ext cx="7903312" cy="79248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Nodrošināt studentam darba aizstāvēšanas pieredzi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AE9AD6-7B1F-95D6-0728-96F9BA2574BB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820569" y="964538"/>
            <a:ext cx="1071879" cy="225044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E3AC13-F931-CC8A-5623-FDB846C1DB6F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2820569" y="2051658"/>
            <a:ext cx="1071879" cy="116332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799423-62E4-2ED6-1517-8AF2961EFFD6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820569" y="3181992"/>
            <a:ext cx="1071879" cy="32986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A27FA31-3B56-36DE-202A-474B75280CB4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820569" y="3214978"/>
            <a:ext cx="1071879" cy="107897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33F9739-60F6-DA86-0D83-CE247715DDA8}"/>
              </a:ext>
            </a:extLst>
          </p:cNvPr>
          <p:cNvSpPr/>
          <p:nvPr/>
        </p:nvSpPr>
        <p:spPr>
          <a:xfrm>
            <a:off x="3892448" y="5044172"/>
            <a:ext cx="7903312" cy="7924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/>
              <a:t>Ievirzīt turpmākajām darba izstrādes aktivitātēm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AC465D-D23D-2C67-1EB5-C40126FA0DF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820569" y="3214978"/>
            <a:ext cx="1071879" cy="222543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ipboard Badge with solid fill">
            <a:extLst>
              <a:ext uri="{FF2B5EF4-FFF2-40B4-BE49-F238E27FC236}">
                <a16:creationId xmlns:a16="http://schemas.microsoft.com/office/drawing/2014/main" id="{ADB3A024-A13A-23BA-DD16-8DE0E295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264" y="2162197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4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C169A-B18D-9459-399E-49E947564EF8}"/>
              </a:ext>
            </a:extLst>
          </p:cNvPr>
          <p:cNvSpPr txBox="1"/>
          <p:nvPr/>
        </p:nvSpPr>
        <p:spPr>
          <a:xfrm>
            <a:off x="609600" y="1872628"/>
            <a:ext cx="10678160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Priekšaizstāvēšanā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uzstājas studenti, prezentējot struktūrvienībā izveidotajai komisijai to, kas ir izdarīts bakalaura darbā un kas vēl pietrūkst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 err="1">
                <a:effectLst/>
                <a:latin typeface="+mj-lt"/>
                <a:ea typeface="Calibri" panose="020F0502020204030204" pitchFamily="34" charset="0"/>
              </a:rPr>
              <a:t>Priekšaizstāvēšanas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 norise līdzinās bakalaura darba aizstāvēšanas kārtībai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b="1" dirty="0">
                <a:effectLst/>
                <a:latin typeface="+mj-lt"/>
                <a:ea typeface="Calibri" panose="020F0502020204030204" pitchFamily="34" charset="0"/>
              </a:rPr>
              <a:t>Studentu dalība ir obligāta</a:t>
            </a:r>
            <a:r>
              <a:rPr lang="lv-LV" sz="2400" dirty="0">
                <a:effectLst/>
                <a:latin typeface="+mj-lt"/>
                <a:ea typeface="Calibri" panose="020F0502020204030204" pitchFamily="34" charset="0"/>
              </a:rPr>
              <a:t>, ja students plāno aizstāvēt bakalaura darbu pavasara semestra noslēgumā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lv-LV" sz="2400" dirty="0">
                <a:latin typeface="+mj-lt"/>
                <a:ea typeface="Calibri" panose="020F0502020204030204" pitchFamily="34" charset="0"/>
              </a:rPr>
              <a:t>Detalizētākā informācija ir meklējama e-studiju kursā «Bakalaura darbs»</a:t>
            </a:r>
            <a:endParaRPr lang="lv-LV" sz="240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būtība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5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44920-A0ED-0691-B9E2-4A2D7DA48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7F05FFE-1BA9-A5CC-CB02-F0395DBF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iznākumi</a:t>
            </a:r>
            <a:endParaRPr lang="en-GB" dirty="0"/>
          </a:p>
        </p:txBody>
      </p:sp>
      <p:pic>
        <p:nvPicPr>
          <p:cNvPr id="2" name="Graphic 1" descr="Clipboard Badge with solid fill">
            <a:extLst>
              <a:ext uri="{FF2B5EF4-FFF2-40B4-BE49-F238E27FC236}">
                <a16:creationId xmlns:a16="http://schemas.microsoft.com/office/drawing/2014/main" id="{4C031D35-9394-76B1-47CE-AAEDF6A48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8D5A3E9-09C5-6ECA-23A0-91FFD564CCE5}"/>
              </a:ext>
            </a:extLst>
          </p:cNvPr>
          <p:cNvSpPr/>
          <p:nvPr/>
        </p:nvSpPr>
        <p:spPr>
          <a:xfrm>
            <a:off x="8138164" y="2276380"/>
            <a:ext cx="2458720" cy="16052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Students neierodas uz </a:t>
            </a:r>
            <a:r>
              <a:rPr lang="lv-LV" dirty="0" err="1"/>
              <a:t>priekšaizstāvēšanu</a:t>
            </a:r>
            <a:r>
              <a:rPr lang="lv-LV" dirty="0"/>
              <a:t> </a:t>
            </a:r>
            <a:r>
              <a:rPr lang="lv-LV" u="sng" dirty="0"/>
              <a:t>neobjektīva</a:t>
            </a:r>
            <a:r>
              <a:rPr lang="lv-LV" dirty="0"/>
              <a:t> iemesla dēļ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D97AD-93E2-152B-55A8-CACA4E4FF587}"/>
              </a:ext>
            </a:extLst>
          </p:cNvPr>
          <p:cNvSpPr/>
          <p:nvPr/>
        </p:nvSpPr>
        <p:spPr>
          <a:xfrm>
            <a:off x="5547362" y="2262700"/>
            <a:ext cx="2458720" cy="1605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Students neierodas uz </a:t>
            </a:r>
            <a:r>
              <a:rPr lang="lv-LV" dirty="0" err="1"/>
              <a:t>priekšaizstāvēšanu</a:t>
            </a:r>
            <a:r>
              <a:rPr lang="lv-LV" dirty="0"/>
              <a:t> </a:t>
            </a:r>
            <a:r>
              <a:rPr lang="lv-LV" u="sng" dirty="0"/>
              <a:t>objektīva</a:t>
            </a:r>
            <a:r>
              <a:rPr lang="lv-LV" dirty="0"/>
              <a:t> iemesla dēļ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109AC9-D18D-09DC-D357-C0A618F16083}"/>
              </a:ext>
            </a:extLst>
          </p:cNvPr>
          <p:cNvSpPr/>
          <p:nvPr/>
        </p:nvSpPr>
        <p:spPr>
          <a:xfrm>
            <a:off x="2956560" y="2262700"/>
            <a:ext cx="2458720" cy="1605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Priekšaizstāvēšana</a:t>
            </a:r>
            <a:r>
              <a:rPr lang="lv-LV" dirty="0"/>
              <a:t> ir nesekmīga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C4F241-56DA-7E86-A5FB-B375DA354281}"/>
              </a:ext>
            </a:extLst>
          </p:cNvPr>
          <p:cNvSpPr txBox="1"/>
          <p:nvPr/>
        </p:nvSpPr>
        <p:spPr>
          <a:xfrm>
            <a:off x="8138164" y="413387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/>
              <a:t>Students netiek pielaists aizstāvēšanai studiju plānā paredzētajā termiņā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03503-ABC1-4E52-8EB9-357D2A248C72}"/>
              </a:ext>
            </a:extLst>
          </p:cNvPr>
          <p:cNvSpPr txBox="1"/>
          <p:nvPr/>
        </p:nvSpPr>
        <p:spPr>
          <a:xfrm>
            <a:off x="5547362" y="4120194"/>
            <a:ext cx="2458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dirty="0"/>
              <a:t>Studentam tiek piedāvāts cits laiks </a:t>
            </a:r>
            <a:r>
              <a:rPr lang="lv-LV" dirty="0" err="1"/>
              <a:t>priekšaizstāvēšanai</a:t>
            </a:r>
            <a:r>
              <a:rPr lang="lv-LV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AAADF2-9F59-CF59-50B7-2469B3A291E1}"/>
              </a:ext>
            </a:extLst>
          </p:cNvPr>
          <p:cNvSpPr txBox="1"/>
          <p:nvPr/>
        </p:nvSpPr>
        <p:spPr>
          <a:xfrm>
            <a:off x="2956560" y="412019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/>
              <a:t>Students netiek pielaists aizstāvēšanai studiju plānā paredzētajā termiņā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C3D82-6C67-7A5A-26A8-184DECAAE4E3}"/>
              </a:ext>
            </a:extLst>
          </p:cNvPr>
          <p:cNvSpPr/>
          <p:nvPr/>
        </p:nvSpPr>
        <p:spPr>
          <a:xfrm>
            <a:off x="365758" y="2276380"/>
            <a:ext cx="2458720" cy="16052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err="1"/>
              <a:t>Priekšaizstāvēšana</a:t>
            </a:r>
            <a:r>
              <a:rPr lang="lv-LV" dirty="0"/>
              <a:t> ir sekmīga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715FA6-2622-65F1-93AB-BA056A547920}"/>
              </a:ext>
            </a:extLst>
          </p:cNvPr>
          <p:cNvSpPr txBox="1"/>
          <p:nvPr/>
        </p:nvSpPr>
        <p:spPr>
          <a:xfrm>
            <a:off x="365758" y="4133874"/>
            <a:ext cx="245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dirty="0"/>
              <a:t>Students tiek pielaists aizstāvēšanai studiju plānā paredzētajā termiņā</a:t>
            </a:r>
          </a:p>
        </p:txBody>
      </p:sp>
    </p:spTree>
    <p:extLst>
      <p:ext uri="{BB962C8B-B14F-4D97-AF65-F5344CB8AC3E}">
        <p14:creationId xmlns:p14="http://schemas.microsoft.com/office/powerpoint/2010/main" val="398956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B1F42-2B21-EFB4-BE78-B771E0C9D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Rīgas Tehniskā universitāte</a:t>
            </a:r>
            <a:endParaRPr lang="en-US" dirty="0"/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0384BFEF-BA8D-2BED-0F71-F3159F41E6E7}"/>
              </a:ext>
            </a:extLst>
          </p:cNvPr>
          <p:cNvSpPr/>
          <p:nvPr/>
        </p:nvSpPr>
        <p:spPr>
          <a:xfrm>
            <a:off x="2227292" y="2709775"/>
            <a:ext cx="3662665" cy="960624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ziņo par bakalaura darba izstrādi (10 min)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ABA3D5F3-82EB-E9F2-EEC4-A7ADC1D5D5E6}"/>
              </a:ext>
            </a:extLst>
          </p:cNvPr>
          <p:cNvSpPr/>
          <p:nvPr/>
        </p:nvSpPr>
        <p:spPr>
          <a:xfrm>
            <a:off x="3801796" y="3911742"/>
            <a:ext cx="3212555" cy="960624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atbild uz jautājumiem (10 min)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212D2834-6180-A222-696C-163925285D94}"/>
              </a:ext>
            </a:extLst>
          </p:cNvPr>
          <p:cNvSpPr/>
          <p:nvPr/>
        </p:nvSpPr>
        <p:spPr>
          <a:xfrm>
            <a:off x="4855520" y="5093500"/>
            <a:ext cx="3548270" cy="96062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Rezultāti tiek publicēti e-studiju kursā «Bakalaura darbs»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Bent Arrow 16">
            <a:extLst>
              <a:ext uri="{FF2B5EF4-FFF2-40B4-BE49-F238E27FC236}">
                <a16:creationId xmlns:a16="http://schemas.microsoft.com/office/drawing/2014/main" id="{4C783B7E-30A8-82E4-CB81-2B07E548CE85}"/>
              </a:ext>
            </a:extLst>
          </p:cNvPr>
          <p:cNvSpPr/>
          <p:nvPr/>
        </p:nvSpPr>
        <p:spPr>
          <a:xfrm rot="5400000">
            <a:off x="5815311" y="3194587"/>
            <a:ext cx="791802" cy="64251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9" name="Bent Arrow 17">
            <a:extLst>
              <a:ext uri="{FF2B5EF4-FFF2-40B4-BE49-F238E27FC236}">
                <a16:creationId xmlns:a16="http://schemas.microsoft.com/office/drawing/2014/main" id="{39C722B0-D440-DC9B-8783-50D90A4B4774}"/>
              </a:ext>
            </a:extLst>
          </p:cNvPr>
          <p:cNvSpPr/>
          <p:nvPr/>
        </p:nvSpPr>
        <p:spPr>
          <a:xfrm rot="5400000">
            <a:off x="6913550" y="4350189"/>
            <a:ext cx="844112" cy="64251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E75774E7-6462-BB4A-E3D8-3E203705ECC8}"/>
              </a:ext>
            </a:extLst>
          </p:cNvPr>
          <p:cNvSpPr/>
          <p:nvPr/>
        </p:nvSpPr>
        <p:spPr>
          <a:xfrm>
            <a:off x="773850" y="1495917"/>
            <a:ext cx="3871809" cy="96062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+mj-lt"/>
              </a:rPr>
              <a:t>Students augšupielādē bakalaura darba melnrakstu e-studiju kursā «Bakalaura darbs»</a:t>
            </a:r>
            <a:endParaRPr lang="ru-RU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1" name="Bent Arrow 22">
            <a:extLst>
              <a:ext uri="{FF2B5EF4-FFF2-40B4-BE49-F238E27FC236}">
                <a16:creationId xmlns:a16="http://schemas.microsoft.com/office/drawing/2014/main" id="{F2589867-F78A-A16D-CF0C-5557D9E22B0B}"/>
              </a:ext>
            </a:extLst>
          </p:cNvPr>
          <p:cNvSpPr/>
          <p:nvPr/>
        </p:nvSpPr>
        <p:spPr>
          <a:xfrm rot="5400000">
            <a:off x="4574758" y="1976984"/>
            <a:ext cx="823903" cy="68210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dirty="0">
                <a:solidFill>
                  <a:prstClr val="white"/>
                </a:solidFill>
                <a:latin typeface="Gill Sans MT"/>
              </a:rPr>
              <a:t>                                                               </a:t>
            </a:r>
            <a:endParaRPr lang="ru-RU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3421919B-FE64-A43B-6D55-E5C0C2AB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/>
          <a:lstStyle/>
          <a:p>
            <a:r>
              <a:rPr lang="lv-LV" dirty="0" err="1"/>
              <a:t>Priekšaizstāvēšana</a:t>
            </a:r>
            <a:r>
              <a:rPr lang="lv-LV" dirty="0"/>
              <a:t>: process</a:t>
            </a:r>
            <a:endParaRPr lang="en-GB" dirty="0"/>
          </a:p>
        </p:txBody>
      </p:sp>
      <p:pic>
        <p:nvPicPr>
          <p:cNvPr id="14" name="Graphic 13" descr="Clipboard Badge with solid fill">
            <a:extLst>
              <a:ext uri="{FF2B5EF4-FFF2-40B4-BE49-F238E27FC236}">
                <a16:creationId xmlns:a16="http://schemas.microsoft.com/office/drawing/2014/main" id="{04122401-24BF-AE90-28BB-9BE18DF373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7351" y="202395"/>
            <a:ext cx="2060305" cy="20603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0AE5937-49F3-530F-106E-31CB32106E9A}"/>
              </a:ext>
            </a:extLst>
          </p:cNvPr>
          <p:cNvSpPr txBox="1"/>
          <p:nvPr/>
        </p:nvSpPr>
        <p:spPr>
          <a:xfrm>
            <a:off x="4855520" y="1234045"/>
            <a:ext cx="29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Vismaz divas dienas pirms </a:t>
            </a:r>
            <a:r>
              <a:rPr lang="lv-LV" dirty="0" err="1">
                <a:solidFill>
                  <a:srgbClr val="FF0000"/>
                </a:solidFill>
              </a:rPr>
              <a:t>priekšaizstāvēšanas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6" name="Graphic 15" descr="Clock with solid fill">
            <a:extLst>
              <a:ext uri="{FF2B5EF4-FFF2-40B4-BE49-F238E27FC236}">
                <a16:creationId xmlns:a16="http://schemas.microsoft.com/office/drawing/2014/main" id="{800E4118-A67B-2BA7-F535-A0CB7D3989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4493" y="1234045"/>
            <a:ext cx="617329" cy="6173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879C77A-761C-DFE0-4FA3-39154811E751}"/>
              </a:ext>
            </a:extLst>
          </p:cNvPr>
          <p:cNvSpPr txBox="1"/>
          <p:nvPr/>
        </p:nvSpPr>
        <p:spPr>
          <a:xfrm>
            <a:off x="8636067" y="4810354"/>
            <a:ext cx="278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Divu dienu laikā pēc </a:t>
            </a:r>
            <a:r>
              <a:rPr lang="lv-LV" dirty="0" err="1">
                <a:solidFill>
                  <a:srgbClr val="FF0000"/>
                </a:solidFill>
              </a:rPr>
              <a:t>priekšaizstāvēšanas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9" name="Graphic 18" descr="Clock with solid fill">
            <a:extLst>
              <a:ext uri="{FF2B5EF4-FFF2-40B4-BE49-F238E27FC236}">
                <a16:creationId xmlns:a16="http://schemas.microsoft.com/office/drawing/2014/main" id="{A99E6113-D2E0-E69C-9C54-815B188DC9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5157" y="4839356"/>
            <a:ext cx="617329" cy="61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66673"/>
      </p:ext>
    </p:extLst>
  </p:cSld>
  <p:clrMapOvr>
    <a:masterClrMapping/>
  </p:clrMapOvr>
</p:sld>
</file>

<file path=ppt/theme/theme1.xml><?xml version="1.0" encoding="utf-8"?>
<a:theme xmlns:a="http://schemas.openxmlformats.org/drawingml/2006/main" name="L_Ekspresis_PPT_pamatne">
  <a:themeElements>
    <a:clrScheme name="Custom 6">
      <a:dk1>
        <a:srgbClr val="005551"/>
      </a:dk1>
      <a:lt1>
        <a:srgbClr val="FFFFFF"/>
      </a:lt1>
      <a:dk2>
        <a:srgbClr val="005551"/>
      </a:dk2>
      <a:lt2>
        <a:srgbClr val="FFFFFF"/>
      </a:lt2>
      <a:accent1>
        <a:srgbClr val="005551"/>
      </a:accent1>
      <a:accent2>
        <a:srgbClr val="BDCF3C"/>
      </a:accent2>
      <a:accent3>
        <a:srgbClr val="B72E91"/>
      </a:accent3>
      <a:accent4>
        <a:srgbClr val="27C4A6"/>
      </a:accent4>
      <a:accent5>
        <a:srgbClr val="FFC832"/>
      </a:accent5>
      <a:accent6>
        <a:srgbClr val="00B9F1"/>
      </a:accent6>
      <a:hlink>
        <a:srgbClr val="8B5BA4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L_Ekspresis_PPT_pamatne.potx</Template>
  <TotalTime>9009</TotalTime>
  <Words>2155</Words>
  <Application>Microsoft Office PowerPoint</Application>
  <PresentationFormat>Widescreen</PresentationFormat>
  <Paragraphs>293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Blackadder ITC</vt:lpstr>
      <vt:lpstr>Calibri</vt:lpstr>
      <vt:lpstr>Corbel</vt:lpstr>
      <vt:lpstr>Gill Sans MT</vt:lpstr>
      <vt:lpstr>Symbol</vt:lpstr>
      <vt:lpstr>Wingdings</vt:lpstr>
      <vt:lpstr>L_Ekspresis_PPT_pamatne</vt:lpstr>
      <vt:lpstr>PowerPoint Presentation</vt:lpstr>
      <vt:lpstr>Bakalaura darba  apjoms un izstrādes aktivitātes</vt:lpstr>
      <vt:lpstr>PowerPoint Presentation</vt:lpstr>
      <vt:lpstr>Bakalaura darba izstrādes aktivitātes pavasara semestrī</vt:lpstr>
      <vt:lpstr>Starpkontroles pasākumi</vt:lpstr>
      <vt:lpstr>PowerPoint Presentation</vt:lpstr>
      <vt:lpstr>Priekšaizstāvēšana: būtība</vt:lpstr>
      <vt:lpstr>Priekšaizstāvēšana: iznākumi</vt:lpstr>
      <vt:lpstr>Priekšaizstāvēšana: process</vt:lpstr>
      <vt:lpstr>Priekšaizstāvēšana: studenta ziņojums</vt:lpstr>
      <vt:lpstr>Priekšaizstāvēšana: padomi un noteikumi</vt:lpstr>
      <vt:lpstr>PowerPoint Presentation</vt:lpstr>
      <vt:lpstr>Priekšaizstāvēšana: sagatavošanās</vt:lpstr>
      <vt:lpstr>Bakalaura darba izstrādes atsevišķi aspekti</vt:lpstr>
      <vt:lpstr>Sadarbības scenārijs pavasara semestrī</vt:lpstr>
      <vt:lpstr>Ieteikumi sadarbībai ar darba vadītāju</vt:lpstr>
      <vt:lpstr>PowerPoint Presentation</vt:lpstr>
      <vt:lpstr>PowerPoint Presentation</vt:lpstr>
      <vt:lpstr>Mērķis un uzdevumi</vt:lpstr>
      <vt:lpstr>Mērķis un uzdevumi</vt:lpstr>
      <vt:lpstr>Risinājuma daļa</vt:lpstr>
      <vt:lpstr>Risinājuma daļa</vt:lpstr>
      <vt:lpstr>PowerPoint Presentation</vt:lpstr>
      <vt:lpstr>Zinātniskā valoda</vt:lpstr>
      <vt:lpstr>Zinātniskā valoda</vt:lpstr>
      <vt:lpstr>Zinātniskā valoda</vt:lpstr>
      <vt:lpstr>Daži noderīgi rīki</vt:lpstr>
      <vt:lpstr>Daži noderīgi rīki</vt:lpstr>
      <vt:lpstr>Daži noderīgi rīki</vt:lpstr>
      <vt:lpstr>PowerPoint Presentation</vt:lpstr>
      <vt:lpstr>Lai Jums sekmīgs  bakalaura darba  izstrādes process!</vt:lpstr>
    </vt:vector>
  </TitlesOfParts>
  <Company>ESM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Felta</dc:creator>
  <cp:lastModifiedBy>Alla Anohina-Naumeca</cp:lastModifiedBy>
  <cp:revision>298</cp:revision>
  <cp:lastPrinted>2023-01-04T09:27:10Z</cp:lastPrinted>
  <dcterms:created xsi:type="dcterms:W3CDTF">2015-01-14T08:45:22Z</dcterms:created>
  <dcterms:modified xsi:type="dcterms:W3CDTF">2023-01-16T13:59:26Z</dcterms:modified>
</cp:coreProperties>
</file>