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handoutMasterIdLst>
    <p:handoutMasterId r:id="rId16"/>
  </p:handoutMasterIdLst>
  <p:sldIdLst>
    <p:sldId id="257" r:id="rId2"/>
    <p:sldId id="279" r:id="rId3"/>
    <p:sldId id="269" r:id="rId4"/>
    <p:sldId id="270" r:id="rId5"/>
    <p:sldId id="271" r:id="rId6"/>
    <p:sldId id="272" r:id="rId7"/>
    <p:sldId id="274" r:id="rId8"/>
    <p:sldId id="275" r:id="rId9"/>
    <p:sldId id="276" r:id="rId10"/>
    <p:sldId id="267" r:id="rId11"/>
    <p:sldId id="266" r:id="rId12"/>
    <p:sldId id="277" r:id="rId13"/>
    <p:sldId id="264" r:id="rId14"/>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A79"/>
    <a:srgbClr val="8781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FD3B85-067A-4F84-BF43-3D76B9B8B25F}" v="1" dt="2023-11-07T21:45:59.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3"/>
    <p:restoredTop sz="84211" autoAdjust="0"/>
  </p:normalViewPr>
  <p:slideViewPr>
    <p:cSldViewPr snapToGrid="0" snapToObjects="1">
      <p:cViewPr varScale="1">
        <p:scale>
          <a:sx n="74" d="100"/>
          <a:sy n="74" d="100"/>
        </p:scale>
        <p:origin x="1216" y="56"/>
      </p:cViewPr>
      <p:guideLst/>
    </p:cSldViewPr>
  </p:slideViewPr>
  <p:notesTextViewPr>
    <p:cViewPr>
      <p:scale>
        <a:sx n="1" d="1"/>
        <a:sy n="1" d="1"/>
      </p:scale>
      <p:origin x="0" y="0"/>
    </p:cViewPr>
  </p:notesTextViewPr>
  <p:notesViewPr>
    <p:cSldViewPr snapToGrid="0" snapToObjects="1">
      <p:cViewPr varScale="1">
        <p:scale>
          <a:sx n="308" d="100"/>
          <a:sy n="308" d="100"/>
        </p:scale>
        <p:origin x="29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461513-5E6E-F941-6FAD-0C2EFE850922}"/>
              </a:ext>
            </a:extLst>
          </p:cNvPr>
          <p:cNvSpPr>
            <a:spLocks noGrp="1"/>
          </p:cNvSpPr>
          <p:nvPr>
            <p:ph type="sldNum" sz="quarter" idx="3"/>
          </p:nvPr>
        </p:nvSpPr>
        <p:spPr>
          <a:xfrm>
            <a:off x="7724818" y="6513910"/>
            <a:ext cx="1417066" cy="344090"/>
          </a:xfrm>
          <a:prstGeom prst="rect">
            <a:avLst/>
          </a:prstGeom>
        </p:spPr>
        <p:txBody>
          <a:bodyPr vert="horz" lIns="91440" tIns="45720" rIns="91440" bIns="45720" rtlCol="0" anchor="b"/>
          <a:lstStyle>
            <a:lvl1pPr algn="r">
              <a:defRPr sz="1200"/>
            </a:lvl1pPr>
          </a:lstStyle>
          <a:p>
            <a:fld id="{262377FE-E98C-2D4A-BA1A-ACABBD45F491}" type="slidenum">
              <a:rPr lang="en-LV" smtClean="0"/>
              <a:t>‹#›</a:t>
            </a:fld>
            <a:endParaRPr lang="en-LV" dirty="0"/>
          </a:p>
        </p:txBody>
      </p:sp>
    </p:spTree>
    <p:extLst>
      <p:ext uri="{BB962C8B-B14F-4D97-AF65-F5344CB8AC3E}">
        <p14:creationId xmlns:p14="http://schemas.microsoft.com/office/powerpoint/2010/main" val="24924453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57799F6-B0E7-F345-A6D2-420E602BE9A3}" type="datetimeFigureOut">
              <a:rPr lang="en-LV" smtClean="0"/>
              <a:t>11/08/2023</a:t>
            </a:fld>
            <a:endParaRPr lang="en-LV"/>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5EE1E-2B2E-3644-9164-B2506E1D42F1}" type="slidenum">
              <a:rPr lang="en-LV" smtClean="0"/>
              <a:t>‹#›</a:t>
            </a:fld>
            <a:endParaRPr lang="en-LV"/>
          </a:p>
        </p:txBody>
      </p:sp>
    </p:spTree>
    <p:extLst>
      <p:ext uri="{BB962C8B-B14F-4D97-AF65-F5344CB8AC3E}">
        <p14:creationId xmlns:p14="http://schemas.microsoft.com/office/powerpoint/2010/main" val="41063531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1</a:t>
            </a:fld>
            <a:endParaRPr lang="en-LV"/>
          </a:p>
        </p:txBody>
      </p:sp>
    </p:spTree>
    <p:extLst>
      <p:ext uri="{BB962C8B-B14F-4D97-AF65-F5344CB8AC3E}">
        <p14:creationId xmlns:p14="http://schemas.microsoft.com/office/powerpoint/2010/main" val="316787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Protams, ir arī labie paradumi. </a:t>
            </a:r>
          </a:p>
          <a:p>
            <a:r>
              <a:rPr lang="lv-LV" dirty="0"/>
              <a:t>2023.g. pētījumā par patērētāju motivāciju, paradumiem un attieksmi pret atkārtoti izmantojamo produktu izmantošanu, remontu</a:t>
            </a:r>
          </a:p>
          <a:p>
            <a:r>
              <a:rPr lang="lv-LV" dirty="0"/>
              <a:t>un pārstrādi, dotajos datos var redzēt, ka vairums cilvēku nodod lietas atkārtotai izmantošanai, kas, protams, ir apsveicama rīcība. Un, ja runājam par lietotām lietām, tad 6 no 10 Latvijas iedzīvotājiem aptaujā norādīja, ka paši noteikti apsvērtu vai drīzāk apsvērtu lietotas tehnikas iegādi. </a:t>
            </a:r>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10</a:t>
            </a:fld>
            <a:endParaRPr lang="en-LV"/>
          </a:p>
        </p:txBody>
      </p:sp>
    </p:spTree>
    <p:extLst>
      <p:ext uri="{BB962C8B-B14F-4D97-AF65-F5344CB8AC3E}">
        <p14:creationId xmlns:p14="http://schemas.microsoft.com/office/powerpoint/2010/main" val="91263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Atsaucoties uz iepriekš slaidos minētajiem datiem…, kas nav diez ko iepriecinoši - Kā mēs varam samazināt atkritumu daudzumu un tos labāk izmantot?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i="0" dirty="0">
              <a:solidFill>
                <a:srgbClr val="222222"/>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b="0" i="0" dirty="0">
                <a:solidFill>
                  <a:srgbClr val="222222"/>
                </a:solidFill>
                <a:effectLst/>
                <a:latin typeface="Roboto" panose="02000000000000000000" pitchFamily="2" charset="0"/>
              </a:rPr>
              <a:t>Eiropas direktīva paredz, ka no 2035. gada poligonos drīkstēs apglabāt tikai 10% no visiem sadzīves atkritumiem, tāpēc iedzīvotāju paradumu maiņa būs izšķiroša.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b="0" i="0" dirty="0">
                <a:solidFill>
                  <a:srgbClr val="333333"/>
                </a:solidFill>
                <a:effectLst/>
                <a:latin typeface="Open Sans" panose="020B0606030504020204" pitchFamily="34" charset="0"/>
              </a:rPr>
              <a:t>Vislabākais veids, kā samazināt atkritumu ietekmi uz vidi, ir, pirmkārt, novērst to rašanos. Daudzas lietas, kuras izmetam, varētu izmantot atkārtoti, bet citas var pārstrādājot, pārvērst izejmateriālos.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Mums ir jākļūst apzinīgākiem, arī apzinātākiem un zinošākiem! Zeme – tās ir mūsu kopējās mājas, un tikai katram pašam uzņemoties atbildību par savu rīcību, ir iespējams radīt pārmaiņas. Ir jāmeklē risinājumi! Un jāsāk ar sevi!</a:t>
            </a:r>
            <a:endParaRPr lang="lv-LV" b="0" dirty="0"/>
          </a:p>
          <a:p>
            <a:endParaRPr lang="lv-LV" dirty="0"/>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11</a:t>
            </a:fld>
            <a:endParaRPr lang="en-LV"/>
          </a:p>
        </p:txBody>
      </p:sp>
    </p:spTree>
    <p:extLst>
      <p:ext uri="{BB962C8B-B14F-4D97-AF65-F5344CB8AC3E}">
        <p14:creationId xmlns:p14="http://schemas.microsoft.com/office/powerpoint/2010/main" val="60111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Tādēļ mēs Tevi </a:t>
            </a:r>
            <a:r>
              <a:rPr lang="lv-LV" dirty="0" err="1"/>
              <a:t>izaicinam</a:t>
            </a:r>
            <a:r>
              <a:rPr lang="lv-LV" dirty="0"/>
              <a:t>! Vai Tev ir idejas, kas palīdzētu cilvēkiem samazināt radīto atkritumu apjomu, īpaši bioloģisko un tekstila?</a:t>
            </a:r>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12</a:t>
            </a:fld>
            <a:endParaRPr lang="en-LV"/>
          </a:p>
        </p:txBody>
      </p:sp>
    </p:spTree>
    <p:extLst>
      <p:ext uri="{BB962C8B-B14F-4D97-AF65-F5344CB8AC3E}">
        <p14:creationId xmlns:p14="http://schemas.microsoft.com/office/powerpoint/2010/main" val="371818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i="0" dirty="0">
                <a:solidFill>
                  <a:srgbClr val="000000"/>
                </a:solidFill>
                <a:effectLst/>
                <a:latin typeface="Open Sans" panose="020B0606030504020204" pitchFamily="34" charset="0"/>
              </a:rPr>
              <a:t>Visu ražojumu pamatā ir dabas resursi. Nemitīga ražošana, lai pārdotu pēc iespējas vairāk preču, ir radījusi augstu piesārņojuma līmeni, dabas resursu noplicināšanos un milzīgu atkritumu daudzumu pasaulē. Un tieši a</a:t>
            </a:r>
            <a:r>
              <a:rPr lang="lv-LV" dirty="0"/>
              <a:t>tkritumi – tā ir viena no visaktuālākajām mūsdienu sabiedrības problēmām.</a:t>
            </a:r>
            <a:endParaRPr lang="lv-LV" b="0" i="0" dirty="0">
              <a:solidFill>
                <a:srgbClr val="000000"/>
              </a:solidFill>
              <a:effectLst/>
              <a:latin typeface="Open Sans" panose="020B0606030504020204" pitchFamily="34" charset="0"/>
            </a:endParaRPr>
          </a:p>
          <a:p>
            <a:endParaRPr lang="lv-LV" b="0" i="0" dirty="0">
              <a:solidFill>
                <a:srgbClr val="000000"/>
              </a:solidFill>
              <a:effectLst/>
              <a:latin typeface="Open Sans" panose="020B0606030504020204" pitchFamily="34" charset="0"/>
            </a:endParaRPr>
          </a:p>
          <a:p>
            <a:r>
              <a:rPr lang="en-US" dirty="0"/>
              <a:t>Lai </a:t>
            </a:r>
            <a:r>
              <a:rPr lang="en-US" dirty="0" err="1"/>
              <a:t>pasargātu</a:t>
            </a:r>
            <a:r>
              <a:rPr lang="en-US" dirty="0"/>
              <a:t> </a:t>
            </a:r>
            <a:r>
              <a:rPr lang="en-US" dirty="0" err="1"/>
              <a:t>dabas</a:t>
            </a:r>
            <a:r>
              <a:rPr lang="en-US" dirty="0"/>
              <a:t> </a:t>
            </a:r>
            <a:r>
              <a:rPr lang="en-US" dirty="0" err="1"/>
              <a:t>resursus</a:t>
            </a:r>
            <a:r>
              <a:rPr lang="en-US" dirty="0"/>
              <a:t>, </a:t>
            </a:r>
            <a:r>
              <a:rPr lang="en-US" dirty="0" err="1"/>
              <a:t>ir</a:t>
            </a:r>
            <a:r>
              <a:rPr lang="en-US" dirty="0"/>
              <a:t> </a:t>
            </a:r>
            <a:r>
              <a:rPr lang="en-US" dirty="0" err="1"/>
              <a:t>jāmainās</a:t>
            </a:r>
            <a:r>
              <a:rPr lang="en-US" dirty="0"/>
              <a:t> ne </a:t>
            </a:r>
            <a:r>
              <a:rPr lang="en-US" dirty="0" err="1"/>
              <a:t>tikai</a:t>
            </a:r>
            <a:r>
              <a:rPr lang="en-US" dirty="0"/>
              <a:t> </a:t>
            </a:r>
            <a:r>
              <a:rPr lang="en-US" dirty="0" err="1"/>
              <a:t>ražošanai</a:t>
            </a:r>
            <a:r>
              <a:rPr lang="en-US" dirty="0"/>
              <a:t>, bet </a:t>
            </a:r>
            <a:r>
              <a:rPr lang="en-US" dirty="0" err="1"/>
              <a:t>arī</a:t>
            </a:r>
            <a:r>
              <a:rPr lang="en-US" dirty="0"/>
              <a:t> </a:t>
            </a:r>
            <a:r>
              <a:rPr lang="en-US" dirty="0" err="1"/>
              <a:t>katram</a:t>
            </a:r>
            <a:r>
              <a:rPr lang="en-US" dirty="0"/>
              <a:t> no mums – </a:t>
            </a:r>
            <a:endParaRPr lang="lv-LV" dirty="0"/>
          </a:p>
          <a:p>
            <a:pPr marL="342900" indent="-342900">
              <a:buFont typeface="Wingdings" panose="05000000000000000000" pitchFamily="2" charset="2"/>
              <a:buChar char="Ø"/>
            </a:pPr>
            <a:r>
              <a:rPr lang="en-US" dirty="0" err="1">
                <a:solidFill>
                  <a:srgbClr val="00B050"/>
                </a:solidFill>
              </a:rPr>
              <a:t>jāmaina</a:t>
            </a:r>
            <a:r>
              <a:rPr lang="en-US" dirty="0">
                <a:solidFill>
                  <a:srgbClr val="00B050"/>
                </a:solidFill>
              </a:rPr>
              <a:t> </a:t>
            </a:r>
            <a:r>
              <a:rPr lang="en-US" dirty="0" err="1">
                <a:solidFill>
                  <a:srgbClr val="00B050"/>
                </a:solidFill>
              </a:rPr>
              <a:t>domāšana</a:t>
            </a:r>
            <a:r>
              <a:rPr lang="en-US" dirty="0">
                <a:solidFill>
                  <a:srgbClr val="00B050"/>
                </a:solidFill>
              </a:rPr>
              <a:t>, </a:t>
            </a:r>
            <a:endParaRPr lang="lv-LV" dirty="0">
              <a:solidFill>
                <a:srgbClr val="00B050"/>
              </a:solidFill>
            </a:endParaRPr>
          </a:p>
          <a:p>
            <a:pPr marL="342900" indent="-342900">
              <a:buFont typeface="Wingdings" panose="05000000000000000000" pitchFamily="2" charset="2"/>
              <a:buChar char="Ø"/>
            </a:pPr>
            <a:r>
              <a:rPr lang="en-US" dirty="0" err="1"/>
              <a:t>dzīves</a:t>
            </a:r>
            <a:r>
              <a:rPr lang="en-US" dirty="0"/>
              <a:t> </a:t>
            </a:r>
            <a:r>
              <a:rPr lang="en-US" dirty="0" err="1">
                <a:solidFill>
                  <a:srgbClr val="00B050"/>
                </a:solidFill>
              </a:rPr>
              <a:t>paradumi</a:t>
            </a:r>
            <a:r>
              <a:rPr lang="en-US" dirty="0"/>
              <a:t> </a:t>
            </a:r>
            <a:endParaRPr lang="lv-LV" dirty="0"/>
          </a:p>
          <a:p>
            <a:pPr marL="342900" indent="-342900">
              <a:buFont typeface="Wingdings" panose="05000000000000000000" pitchFamily="2" charset="2"/>
              <a:buChar char="Ø"/>
            </a:pPr>
            <a:r>
              <a:rPr lang="en-US" dirty="0"/>
              <a:t>un </a:t>
            </a:r>
            <a:r>
              <a:rPr lang="en-US" dirty="0" err="1">
                <a:solidFill>
                  <a:srgbClr val="00B050"/>
                </a:solidFill>
              </a:rPr>
              <a:t>attieksme</a:t>
            </a:r>
            <a:endParaRPr lang="en-US" dirty="0">
              <a:solidFill>
                <a:srgbClr val="00B050"/>
              </a:solidFill>
            </a:endParaRPr>
          </a:p>
          <a:p>
            <a:endParaRPr lang="lv-LV" b="0" i="0" dirty="0">
              <a:solidFill>
                <a:srgbClr val="000000"/>
              </a:solidFill>
              <a:effectLst/>
              <a:latin typeface="Open Sans" panose="020B0606030504020204" pitchFamily="34" charset="0"/>
            </a:endParaRPr>
          </a:p>
          <a:p>
            <a:r>
              <a:rPr lang="lv-LV" b="0" i="0" dirty="0">
                <a:solidFill>
                  <a:srgbClr val="505154"/>
                </a:solidFill>
                <a:effectLst/>
                <a:latin typeface="Helvetica" panose="020B0604020202020204" pitchFamily="34" charset="0"/>
              </a:rPr>
              <a:t>Praksē tas nozīmē pirmām kārtām jau līdz minimumam </a:t>
            </a:r>
            <a:r>
              <a:rPr lang="lv-LV" b="1" i="0" dirty="0">
                <a:solidFill>
                  <a:srgbClr val="505154"/>
                </a:solidFill>
                <a:effectLst/>
                <a:latin typeface="Helvetica" panose="020B0604020202020204" pitchFamily="34" charset="0"/>
              </a:rPr>
              <a:t>samazināt atkritumu apjomu</a:t>
            </a:r>
            <a:r>
              <a:rPr lang="lv-LV" b="0" i="0" dirty="0">
                <a:solidFill>
                  <a:srgbClr val="505154"/>
                </a:solidFill>
                <a:effectLst/>
                <a:latin typeface="Helvetica" panose="020B0604020202020204" pitchFamily="34" charset="0"/>
              </a:rPr>
              <a:t>.</a:t>
            </a:r>
            <a:endParaRPr lang="lv-LV" b="0" dirty="0"/>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2</a:t>
            </a:fld>
            <a:endParaRPr lang="en-LV"/>
          </a:p>
        </p:txBody>
      </p:sp>
    </p:spTree>
    <p:extLst>
      <p:ext uri="{BB962C8B-B14F-4D97-AF65-F5344CB8AC3E}">
        <p14:creationId xmlns:p14="http://schemas.microsoft.com/office/powerpoint/2010/main" val="177581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i="0" dirty="0">
                <a:solidFill>
                  <a:srgbClr val="6F6F6F"/>
                </a:solidFill>
                <a:effectLst/>
                <a:latin typeface="LatoLatin"/>
              </a:rPr>
              <a:t>Diemžēl esam izveidojušies par lielu patērētājsabiedrību, neatpaliekot no Rietumu valstīm. Pirms pieciem, sešiem gadiem bijām to Eiropas Savienības valstu skaitā, kas vismazāk rada atkritumus uz vienu iedzīvotāju, savukārt tagad gadā radīto atkritumu apjoms uz vienu cilvēku pārsniedz 400 kilogramus un sasniedz jau </a:t>
            </a:r>
            <a:r>
              <a:rPr lang="lv-LV" dirty="0"/>
              <a:t>439 kg uz cilvēku gadā. Kas nozīmē, ka pēdējo desmit gadu laikā atkritumu apjoms, ko rada viens Latvijas iedzīvotājs gadā, ir pieaudzis vairāk nekā par 100 kg!!!</a:t>
            </a:r>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3</a:t>
            </a:fld>
            <a:endParaRPr lang="en-LV"/>
          </a:p>
        </p:txBody>
      </p:sp>
    </p:spTree>
    <p:extLst>
      <p:ext uri="{BB962C8B-B14F-4D97-AF65-F5344CB8AC3E}">
        <p14:creationId xmlns:p14="http://schemas.microsoft.com/office/powerpoint/2010/main" val="154469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2021. gadā poligonos tika apglabāti 52% no kopējā sadzīves atkritumu apjoma. Kas ir iespaidīgs skaitlis!</a:t>
            </a:r>
          </a:p>
          <a:p>
            <a:r>
              <a:rPr lang="lv-LV" dirty="0"/>
              <a:t>Līdz ar to mūsdienu lielākais izaicinājums ir samazināt atkritumu apjomu. Un viens no veidiem kā to darīt, ir saprast kas «lācītim» vēderā – jeb no kā sastāv atkritumu konteiners?</a:t>
            </a:r>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4</a:t>
            </a:fld>
            <a:endParaRPr lang="en-LV"/>
          </a:p>
        </p:txBody>
      </p:sp>
    </p:spTree>
    <p:extLst>
      <p:ext uri="{BB962C8B-B14F-4D97-AF65-F5344CB8AC3E}">
        <p14:creationId xmlns:p14="http://schemas.microsoft.com/office/powerpoint/2010/main" val="3801580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i="0" dirty="0">
                <a:solidFill>
                  <a:srgbClr val="2B292A"/>
                </a:solidFill>
                <a:effectLst/>
                <a:latin typeface="Open Sans" panose="020B0606030504020204" pitchFamily="34" charset="0"/>
              </a:rPr>
              <a:t>Šobrīd viena no būtiskākajām nešķiroto sadzīves atkritumu daļām ir tieši bioloģiskie atkritumi. P</a:t>
            </a:r>
            <a:r>
              <a:rPr lang="lv-LV" b="0" i="0" dirty="0">
                <a:solidFill>
                  <a:srgbClr val="222222"/>
                </a:solidFill>
                <a:effectLst/>
                <a:latin typeface="Roboto" panose="02000000000000000000" pitchFamily="2" charset="0"/>
              </a:rPr>
              <a:t>usi no visiem atkritumiem, ko cilvēki izmet atkritumu urnā, veido bioloģiskie atkritumi – pārsvarā pārtikas paliekas un citi organiskie atkritumi.</a:t>
            </a:r>
            <a:endParaRPr lang="lv-LV" b="0" i="0" dirty="0">
              <a:solidFill>
                <a:srgbClr val="2B292A"/>
              </a:solidFill>
              <a:effectLst/>
              <a:latin typeface="Open Sans" panose="020B0606030504020204" pitchFamily="34" charset="0"/>
            </a:endParaRPr>
          </a:p>
          <a:p>
            <a:r>
              <a:rPr lang="lv-LV" b="0" i="0" dirty="0">
                <a:solidFill>
                  <a:srgbClr val="333333"/>
                </a:solidFill>
                <a:effectLst/>
                <a:latin typeface="Open Sans" panose="020B0606030504020204" pitchFamily="34" charset="0"/>
              </a:rPr>
              <a:t>Jau nākamgad visiem Latvijas iedzīvotājiem būs obligāta bioloģisko atkritumu šķirošana. Pagaidām gan mēģinājumi to darīt brīvprātīgi ir beigušies ar ne pārāk labiem rezultātiem -  pagalmā trūkst vietas, nepatīkami smako, bailes, ka saradīsies grauzēji. Jautājums pārdomām – vai tas ir mīts vai patiesība? Varbūt cilvēku slinkums?</a:t>
            </a:r>
          </a:p>
          <a:p>
            <a:endParaRPr lang="lv-LV" b="0" i="0" dirty="0">
              <a:solidFill>
                <a:srgbClr val="333333"/>
              </a:solidFill>
              <a:effectLst/>
              <a:latin typeface="Open Sans" panose="020B0606030504020204" pitchFamily="34" charset="0"/>
            </a:endParaRPr>
          </a:p>
          <a:p>
            <a:r>
              <a:rPr lang="lv-LV" b="0" i="0" dirty="0">
                <a:solidFill>
                  <a:srgbClr val="333333"/>
                </a:solidFill>
                <a:effectLst/>
                <a:latin typeface="Open Sans" panose="020B0606030504020204" pitchFamily="34" charset="0"/>
              </a:rPr>
              <a:t>Un tieši n</a:t>
            </a:r>
            <a:r>
              <a:rPr lang="lv-LV" b="0" i="0" dirty="0">
                <a:solidFill>
                  <a:srgbClr val="222222"/>
                </a:solidFill>
                <a:effectLst/>
                <a:latin typeface="Roboto" panose="02000000000000000000" pitchFamily="2" charset="0"/>
              </a:rPr>
              <a:t>ešķirojot bioloģiskos atkritumus – tie sabojā izmestos priekšmetus, kurus varētu veiksmīgi pārstrādāt.</a:t>
            </a:r>
            <a:endParaRPr lang="lv-LV" b="0" dirty="0"/>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5</a:t>
            </a:fld>
            <a:endParaRPr lang="en-LV"/>
          </a:p>
        </p:txBody>
      </p:sp>
    </p:spTree>
    <p:extLst>
      <p:ext uri="{BB962C8B-B14F-4D97-AF65-F5344CB8AC3E}">
        <p14:creationId xmlns:p14="http://schemas.microsoft.com/office/powerpoint/2010/main" val="296179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Vai zināji, ka ik gadu pasaulē aptuveni 1/3 daļa no saražotās pārtikas nonāk atkritumos? </a:t>
            </a:r>
            <a:r>
              <a:rPr lang="lv-LV" b="0" i="0" dirty="0">
                <a:solidFill>
                  <a:srgbClr val="000000"/>
                </a:solidFill>
                <a:effectLst/>
                <a:latin typeface="Georgia" panose="02040502050405020303" pitchFamily="18" charset="0"/>
              </a:rPr>
              <a:t>Ik gadu vidēji katra mājsaimniecība iztērē 200 un vairāk eiro par pārtiku, kas netiek izlietota. Līdz ar neefektīvi izmantotu pārtiku, kas tiek izmesta, atkritumos nonāk arī tās iepakojums, kuru pēc tam nav iespējams pārstrādāt. </a:t>
            </a:r>
          </a:p>
          <a:p>
            <a:endParaRPr lang="lv-LV" b="0" i="0" dirty="0">
              <a:solidFill>
                <a:srgbClr val="000000"/>
              </a:solidFill>
              <a:effectLst/>
              <a:latin typeface="Georgia" panose="02040502050405020303" pitchFamily="18" charset="0"/>
            </a:endParaRPr>
          </a:p>
          <a:p>
            <a:r>
              <a:rPr lang="lv-LV" b="0" i="0" dirty="0">
                <a:solidFill>
                  <a:srgbClr val="000000"/>
                </a:solidFill>
                <a:effectLst/>
                <a:latin typeface="Georgia" panose="02040502050405020303" pitchFamily="18" charset="0"/>
              </a:rPr>
              <a:t>Ceturtajai daļai iedzīvotāju ir pārāk spēcīgs ieradums visus atkritumus mest vienā miskastē, kā arī lielākais vairums iedzīvotāju norāda, ka atkritumus nešķiro, jo tuvumā nav pieejami šķirošanas konteineri, taču piektdaļa aizbildinās, ka šķirošana prasa laiku un rada neērtības.</a:t>
            </a:r>
          </a:p>
          <a:p>
            <a:endParaRPr lang="lv-LV" b="0" i="0" dirty="0">
              <a:solidFill>
                <a:srgbClr val="000000"/>
              </a:solidFill>
              <a:effectLst/>
              <a:latin typeface="Georgia" panose="02040502050405020303" pitchFamily="18" charset="0"/>
            </a:endParaRPr>
          </a:p>
          <a:p>
            <a:r>
              <a:rPr lang="lv-LV" dirty="0"/>
              <a:t>Vai bieži esi aizdomājies, kā Tu veido savus pārtikas krājumus, un vai vienmēr zini, kādi produkti ir tavā ledusskapī, virtuves skapīšos vai pagrabā pirms kārtējā pirkuma veikšanas? </a:t>
            </a:r>
          </a:p>
          <a:p>
            <a:endParaRPr lang="lv-LV" dirty="0"/>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6</a:t>
            </a:fld>
            <a:endParaRPr lang="en-LV"/>
          </a:p>
        </p:txBody>
      </p:sp>
    </p:spTree>
    <p:extLst>
      <p:ext uri="{BB962C8B-B14F-4D97-AF65-F5344CB8AC3E}">
        <p14:creationId xmlns:p14="http://schemas.microsoft.com/office/powerpoint/2010/main" val="108778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dirty="0"/>
              <a:t>Un ko tad mēs vēl mēdzam izmest atkritumos? Protams, tekstilu. Un dati šeit ir nepielūdzami:</a:t>
            </a:r>
          </a:p>
          <a:p>
            <a:pPr algn="l"/>
            <a:r>
              <a:rPr lang="lv-LV" dirty="0"/>
              <a:t>Pētījumā par Patērētāju tekstila izstrādājumu šķirošanas paradumu novērtējumu (2022. gada dati)  - kopumā aptaujas rezultāti liecina, ka 76% pērk apģērbu reizi pusgadā un biežāk.</a:t>
            </a:r>
            <a:r>
              <a:rPr lang="lv-LV" sz="1800" b="0" i="0" u="none" strike="noStrike" baseline="0" dirty="0">
                <a:latin typeface="Calibri" panose="020F0502020204030204" pitchFamily="34" charset="0"/>
              </a:rPr>
              <a:t> </a:t>
            </a:r>
          </a:p>
          <a:p>
            <a:pPr algn="l"/>
            <a:r>
              <a:rPr lang="lv-LV" sz="1800" b="0" i="0" u="none" strike="noStrike" baseline="0" dirty="0">
                <a:latin typeface="Calibri" panose="020F0502020204030204" pitchFamily="34" charset="0"/>
              </a:rPr>
              <a:t>Nedaudz vairāk kā piektdaļa aptaujāto iegādājas apģērbu un apavus katru mēnesi vai biežāk, apmēram 3 no 10 aptaujātajiem ik pa 2-3</a:t>
            </a:r>
          </a:p>
          <a:p>
            <a:r>
              <a:rPr lang="lv-LV" sz="1800" b="0" i="0" u="none" strike="noStrike" baseline="0" dirty="0">
                <a:latin typeface="Calibri" panose="020F0502020204030204" pitchFamily="34" charset="0"/>
              </a:rPr>
              <a:t> mēnešiem un nedaudz vairāk kā piektdaļa ik pa 4-6 mēnešiem. Pārējie-iegādājas ik pa7-9 mēnešiem vai retāk. Pie kuras kategorijas piederi Tu pats? Kas Tevi pamudina iepirkties? Vai to vari darīt retāk?</a:t>
            </a:r>
            <a:endParaRPr lang="lv-LV" dirty="0"/>
          </a:p>
          <a:p>
            <a:endParaRPr lang="lv-LV" dirty="0"/>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7</a:t>
            </a:fld>
            <a:endParaRPr lang="en-LV"/>
          </a:p>
        </p:txBody>
      </p:sp>
    </p:spTree>
    <p:extLst>
      <p:ext uri="{BB962C8B-B14F-4D97-AF65-F5344CB8AC3E}">
        <p14:creationId xmlns:p14="http://schemas.microsoft.com/office/powerpoint/2010/main" val="212573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Un ja apģērbu varam iegādāties retāk, tad tas noteikti būs ilgtspējīgāk un dabai draudzīgāk.</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Bet kā tad ir ar apģērba “mūžu” un tekstila </a:t>
            </a:r>
            <a:r>
              <a:rPr lang="lv-LV" dirty="0" err="1"/>
              <a:t>šķirošanu</a:t>
            </a:r>
            <a:r>
              <a:rPr lang="lv-LV" dirty="0"/>
              <a:t>? Cik bieži katrs no jums pārskatāt personīgo garderobi un veicat revīziju – atbrīvojaties no Jums vairs nederīga/ </a:t>
            </a:r>
            <a:r>
              <a:rPr lang="lv-LV" dirty="0" err="1"/>
              <a:t>nokalpojuša</a:t>
            </a:r>
            <a:r>
              <a:rPr lang="lv-LV" dirty="0"/>
              <a:t> apģērba un apaviem? </a:t>
            </a:r>
          </a:p>
          <a:p>
            <a:r>
              <a:rPr lang="lv-LV" dirty="0"/>
              <a:t>Statistika rāda, ka sievietes biežāk nekā vīrieši veic garderobes revīziju. 46% to dara 1-2 reizes gadā. Un kad skapis tukšs – vai tas veicina atkal jaunu lietu pirkšanu? Bet varbūt tomēr nē? Kā ir Tavā gadījumā? Varbūt varam nepirkt jaunu preci, bet iegādāties lietotu?</a:t>
            </a:r>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8</a:t>
            </a:fld>
            <a:endParaRPr lang="en-LV"/>
          </a:p>
        </p:txBody>
      </p:sp>
    </p:spTree>
    <p:extLst>
      <p:ext uri="{BB962C8B-B14F-4D97-AF65-F5344CB8AC3E}">
        <p14:creationId xmlns:p14="http://schemas.microsoft.com/office/powerpoint/2010/main" val="345587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Kā tad ir ar lietotu tekstila iegādi? </a:t>
            </a:r>
          </a:p>
          <a:p>
            <a:r>
              <a:rPr lang="lv-LV" b="0" i="0" dirty="0">
                <a:solidFill>
                  <a:srgbClr val="050505"/>
                </a:solidFill>
                <a:effectLst/>
                <a:latin typeface="Segoe UI Historic" panose="020B0502040204020203" pitchFamily="34" charset="0"/>
              </a:rPr>
              <a:t>Apavu un apģērba ilgtspēja ir gan kvalitatīvu lietu iegāde, gan to neizmešana, bet nodošana tālākai lietošanai, ja pašam palikusi neaktuāla. </a:t>
            </a:r>
            <a:r>
              <a:rPr lang="lv-LV" dirty="0"/>
              <a:t>Varbūt mēs šajā kategorijā esam apzinīgāki? Statistika parāda, ka ģimenēs mēdz iegādāties lietotu apģērbu/ apavus vai citus tekstilizstrādājumus (piem., aizkarus, paklājus, gultas pārvalkus), vairāk gan priekšroka tiek dota tieši lietotiem apģērbiem, un to atzina 46% respondentu. Diemžēl nedaudz vairāk – 48% atzina, ka lietotu tekstilu neiegādājas vispār!!! Tas nozīmē, ka mēs atkal dodamies uz veikalu pirkt jaunas lietas.</a:t>
            </a:r>
          </a:p>
        </p:txBody>
      </p:sp>
      <p:sp>
        <p:nvSpPr>
          <p:cNvPr id="4" name="Footer Placeholder 3"/>
          <p:cNvSpPr>
            <a:spLocks noGrp="1"/>
          </p:cNvSpPr>
          <p:nvPr>
            <p:ph type="ftr" sz="quarter" idx="4"/>
          </p:nvPr>
        </p:nvSpPr>
        <p:spPr/>
        <p:txBody>
          <a:bodyPr/>
          <a:lstStyle/>
          <a:p>
            <a:endParaRPr lang="en-LV"/>
          </a:p>
        </p:txBody>
      </p:sp>
      <p:sp>
        <p:nvSpPr>
          <p:cNvPr id="5" name="Slide Number Placeholder 4"/>
          <p:cNvSpPr>
            <a:spLocks noGrp="1"/>
          </p:cNvSpPr>
          <p:nvPr>
            <p:ph type="sldNum" sz="quarter" idx="5"/>
          </p:nvPr>
        </p:nvSpPr>
        <p:spPr/>
        <p:txBody>
          <a:bodyPr/>
          <a:lstStyle/>
          <a:p>
            <a:fld id="{2065EE1E-2B2E-3644-9164-B2506E1D42F1}" type="slidenum">
              <a:rPr lang="en-LV" smtClean="0"/>
              <a:t>9</a:t>
            </a:fld>
            <a:endParaRPr lang="en-LV"/>
          </a:p>
        </p:txBody>
      </p:sp>
    </p:spTree>
    <p:extLst>
      <p:ext uri="{BB962C8B-B14F-4D97-AF65-F5344CB8AC3E}">
        <p14:creationId xmlns:p14="http://schemas.microsoft.com/office/powerpoint/2010/main" val="2736935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ullap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684" y="1678011"/>
            <a:ext cx="8302171" cy="843803"/>
          </a:xfrm>
          <a:prstGeom prst="rect">
            <a:avLst/>
          </a:prstGeom>
        </p:spPr>
        <p:txBody>
          <a:bodyPr anchor="b"/>
          <a:lstStyle>
            <a:lvl1pPr algn="ctr">
              <a:defRPr sz="3600">
                <a:solidFill>
                  <a:srgbClr val="2E5A79"/>
                </a:solidFill>
                <a:latin typeface="Times New Roman" panose="02020603050405020304" pitchFamily="18" charset="0"/>
                <a:cs typeface="Times New Roman" panose="02020603050405020304" pitchFamily="18" charset="0"/>
              </a:defRPr>
            </a:lvl1pPr>
          </a:lstStyle>
          <a:p>
            <a:r>
              <a:rPr lang="en-GB" dirty="0"/>
              <a:t>Click to edit Master title style</a:t>
            </a:r>
            <a:endParaRPr lang="en-US" dirty="0"/>
          </a:p>
        </p:txBody>
      </p:sp>
      <p:sp>
        <p:nvSpPr>
          <p:cNvPr id="3" name="Subtitle 2"/>
          <p:cNvSpPr>
            <a:spLocks noGrp="1"/>
          </p:cNvSpPr>
          <p:nvPr>
            <p:ph type="subTitle" idx="1"/>
          </p:nvPr>
        </p:nvSpPr>
        <p:spPr>
          <a:xfrm>
            <a:off x="442684" y="2598645"/>
            <a:ext cx="8302171" cy="843803"/>
          </a:xfrm>
          <a:prstGeom prst="rect">
            <a:avLst/>
          </a:prstGeom>
        </p:spPr>
        <p:txBody>
          <a:bodyPr/>
          <a:lstStyle>
            <a:lvl1pPr marL="0" indent="0" algn="ctr">
              <a:lnSpc>
                <a:spcPct val="100000"/>
              </a:lnSpc>
              <a:spcBef>
                <a:spcPts val="0"/>
              </a:spcBef>
              <a:spcAft>
                <a:spcPts val="60"/>
              </a:spcAft>
              <a:buNone/>
              <a:defRPr sz="2400">
                <a:solidFill>
                  <a:srgbClr val="878179"/>
                </a:solidFill>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pic>
        <p:nvPicPr>
          <p:cNvPr id="6" name="Picture 5">
            <a:extLst>
              <a:ext uri="{FF2B5EF4-FFF2-40B4-BE49-F238E27FC236}">
                <a16:creationId xmlns:a16="http://schemas.microsoft.com/office/drawing/2014/main" id="{02F88BAE-397C-B735-E73B-DC5C3D6E9A13}"/>
              </a:ext>
            </a:extLst>
          </p:cNvPr>
          <p:cNvPicPr>
            <a:picLocks noChangeAspect="1"/>
          </p:cNvPicPr>
          <p:nvPr userDrawn="1"/>
        </p:nvPicPr>
        <p:blipFill>
          <a:blip r:embed="rId3"/>
          <a:stretch>
            <a:fillRect/>
          </a:stretch>
        </p:blipFill>
        <p:spPr>
          <a:xfrm>
            <a:off x="-1" y="4457617"/>
            <a:ext cx="9144001" cy="616090"/>
          </a:xfrm>
          <a:prstGeom prst="rect">
            <a:avLst/>
          </a:prstGeom>
        </p:spPr>
      </p:pic>
    </p:spTree>
    <p:extLst>
      <p:ext uri="{BB962C8B-B14F-4D97-AF65-F5344CB8AC3E}">
        <p14:creationId xmlns:p14="http://schemas.microsoft.com/office/powerpoint/2010/main" val="44611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obeigum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42684" y="1137723"/>
            <a:ext cx="8302171" cy="1104269"/>
          </a:xfrm>
          <a:prstGeom prst="rect">
            <a:avLst/>
          </a:prstGeom>
        </p:spPr>
        <p:txBody>
          <a:bodyPr anchor="b"/>
          <a:lstStyle>
            <a:lvl1pPr algn="ctr">
              <a:defRPr sz="360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pic>
        <p:nvPicPr>
          <p:cNvPr id="2" name="Picture 1">
            <a:extLst>
              <a:ext uri="{FF2B5EF4-FFF2-40B4-BE49-F238E27FC236}">
                <a16:creationId xmlns:a16="http://schemas.microsoft.com/office/drawing/2014/main" id="{A42FD513-8FE5-A0CC-03E6-81B01B0A9825}"/>
              </a:ext>
            </a:extLst>
          </p:cNvPr>
          <p:cNvPicPr>
            <a:picLocks noChangeAspect="1"/>
          </p:cNvPicPr>
          <p:nvPr userDrawn="1"/>
        </p:nvPicPr>
        <p:blipFill>
          <a:blip r:embed="rId3"/>
          <a:stretch>
            <a:fillRect/>
          </a:stretch>
        </p:blipFill>
        <p:spPr>
          <a:xfrm>
            <a:off x="-1" y="4457617"/>
            <a:ext cx="9144001" cy="616090"/>
          </a:xfrm>
          <a:prstGeom prst="rect">
            <a:avLst/>
          </a:prstGeom>
        </p:spPr>
      </p:pic>
    </p:spTree>
    <p:extLst>
      <p:ext uri="{BB962C8B-B14F-4D97-AF65-F5344CB8AC3E}">
        <p14:creationId xmlns:p14="http://schemas.microsoft.com/office/powerpoint/2010/main" val="401547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rsraksts ar 2 kol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93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lta lapa">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13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ullap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684" y="1678011"/>
            <a:ext cx="8302171" cy="843803"/>
          </a:xfrm>
          <a:prstGeom prst="rect">
            <a:avLst/>
          </a:prstGeom>
        </p:spPr>
        <p:txBody>
          <a:bodyPr anchor="b"/>
          <a:lstStyle>
            <a:lvl1pPr algn="ctr">
              <a:defRPr sz="360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sp>
        <p:nvSpPr>
          <p:cNvPr id="3" name="Subtitle 2"/>
          <p:cNvSpPr>
            <a:spLocks noGrp="1"/>
          </p:cNvSpPr>
          <p:nvPr>
            <p:ph type="subTitle" idx="1"/>
          </p:nvPr>
        </p:nvSpPr>
        <p:spPr>
          <a:xfrm>
            <a:off x="442684" y="2598645"/>
            <a:ext cx="8302171" cy="843803"/>
          </a:xfrm>
          <a:prstGeom prst="rect">
            <a:avLst/>
          </a:prstGeom>
        </p:spPr>
        <p:txBody>
          <a:bodyPr/>
          <a:lstStyle>
            <a:lvl1pPr marL="0" indent="0" algn="ctr">
              <a:lnSpc>
                <a:spcPct val="100000"/>
              </a:lnSpc>
              <a:spcBef>
                <a:spcPts val="0"/>
              </a:spcBef>
              <a:spcAft>
                <a:spcPts val="60"/>
              </a:spcAft>
              <a:buNone/>
              <a:defRPr sz="2400">
                <a:solidFill>
                  <a:srgbClr val="878179"/>
                </a:solidFill>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pic>
        <p:nvPicPr>
          <p:cNvPr id="5" name="Picture 4">
            <a:extLst>
              <a:ext uri="{FF2B5EF4-FFF2-40B4-BE49-F238E27FC236}">
                <a16:creationId xmlns:a16="http://schemas.microsoft.com/office/drawing/2014/main" id="{1FCDAB24-5FCD-DECC-4C0B-C23D92B0B376}"/>
              </a:ext>
            </a:extLst>
          </p:cNvPr>
          <p:cNvPicPr>
            <a:picLocks noChangeAspect="1"/>
          </p:cNvPicPr>
          <p:nvPr userDrawn="1"/>
        </p:nvPicPr>
        <p:blipFill>
          <a:blip r:embed="rId3"/>
          <a:stretch>
            <a:fillRect/>
          </a:stretch>
        </p:blipFill>
        <p:spPr>
          <a:xfrm>
            <a:off x="2935894" y="4511848"/>
            <a:ext cx="530513" cy="278459"/>
          </a:xfrm>
          <a:prstGeom prst="rect">
            <a:avLst/>
          </a:prstGeom>
        </p:spPr>
      </p:pic>
      <p:pic>
        <p:nvPicPr>
          <p:cNvPr id="6" name="Picture 5">
            <a:extLst>
              <a:ext uri="{FF2B5EF4-FFF2-40B4-BE49-F238E27FC236}">
                <a16:creationId xmlns:a16="http://schemas.microsoft.com/office/drawing/2014/main" id="{EA652D4A-7DEB-5D29-08F6-28F6AE1D7CBD}"/>
              </a:ext>
            </a:extLst>
          </p:cNvPr>
          <p:cNvPicPr>
            <a:picLocks noChangeAspect="1"/>
          </p:cNvPicPr>
          <p:nvPr userDrawn="1"/>
        </p:nvPicPr>
        <p:blipFill>
          <a:blip r:embed="rId4"/>
          <a:stretch>
            <a:fillRect/>
          </a:stretch>
        </p:blipFill>
        <p:spPr>
          <a:xfrm>
            <a:off x="6576646" y="4860681"/>
            <a:ext cx="690196" cy="214728"/>
          </a:xfrm>
          <a:prstGeom prst="rect">
            <a:avLst/>
          </a:prstGeom>
        </p:spPr>
      </p:pic>
    </p:spTree>
    <p:extLst>
      <p:ext uri="{BB962C8B-B14F-4D97-AF65-F5344CB8AC3E}">
        <p14:creationId xmlns:p14="http://schemas.microsoft.com/office/powerpoint/2010/main" val="165491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ullap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2684" y="1678011"/>
            <a:ext cx="8302171" cy="843803"/>
          </a:xfrm>
          <a:prstGeom prst="rect">
            <a:avLst/>
          </a:prstGeom>
        </p:spPr>
        <p:txBody>
          <a:bodyPr anchor="b"/>
          <a:lstStyle>
            <a:lvl1pPr algn="ctr">
              <a:defRPr sz="360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sp>
        <p:nvSpPr>
          <p:cNvPr id="3" name="Subtitle 2"/>
          <p:cNvSpPr>
            <a:spLocks noGrp="1"/>
          </p:cNvSpPr>
          <p:nvPr>
            <p:ph type="subTitle" idx="1"/>
          </p:nvPr>
        </p:nvSpPr>
        <p:spPr>
          <a:xfrm>
            <a:off x="442684" y="2598645"/>
            <a:ext cx="8302171" cy="843803"/>
          </a:xfrm>
          <a:prstGeom prst="rect">
            <a:avLst/>
          </a:prstGeom>
        </p:spPr>
        <p:txBody>
          <a:bodyPr/>
          <a:lstStyle>
            <a:lvl1pPr marL="0" indent="0" algn="ctr">
              <a:lnSpc>
                <a:spcPct val="100000"/>
              </a:lnSpc>
              <a:spcBef>
                <a:spcPts val="0"/>
              </a:spcBef>
              <a:spcAft>
                <a:spcPts val="60"/>
              </a:spcAft>
              <a:buNone/>
              <a:defRPr sz="2400">
                <a:solidFill>
                  <a:srgbClr val="878179"/>
                </a:solidFill>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pic>
        <p:nvPicPr>
          <p:cNvPr id="4" name="Picture 3">
            <a:extLst>
              <a:ext uri="{FF2B5EF4-FFF2-40B4-BE49-F238E27FC236}">
                <a16:creationId xmlns:a16="http://schemas.microsoft.com/office/drawing/2014/main" id="{F7B36EA6-B3E5-20F3-6A69-0F30D34150F4}"/>
              </a:ext>
            </a:extLst>
          </p:cNvPr>
          <p:cNvPicPr>
            <a:picLocks noChangeAspect="1"/>
          </p:cNvPicPr>
          <p:nvPr userDrawn="1"/>
        </p:nvPicPr>
        <p:blipFill>
          <a:blip r:embed="rId3"/>
          <a:stretch>
            <a:fillRect/>
          </a:stretch>
        </p:blipFill>
        <p:spPr>
          <a:xfrm>
            <a:off x="-1" y="4457617"/>
            <a:ext cx="9144001" cy="616090"/>
          </a:xfrm>
          <a:prstGeom prst="rect">
            <a:avLst/>
          </a:prstGeom>
        </p:spPr>
      </p:pic>
    </p:spTree>
    <p:extLst>
      <p:ext uri="{BB962C8B-B14F-4D97-AF65-F5344CB8AC3E}">
        <p14:creationId xmlns:p14="http://schemas.microsoft.com/office/powerpoint/2010/main" val="46901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rsraksts ar tekstu">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685" y="791931"/>
            <a:ext cx="8302171" cy="356988"/>
          </a:xfrm>
          <a:prstGeom prst="rect">
            <a:avLst/>
          </a:prstGeom>
        </p:spPr>
        <p:txBody>
          <a:bodyPr/>
          <a:lstStyle>
            <a:lvl1pPr>
              <a:defRPr sz="2800" b="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sp>
        <p:nvSpPr>
          <p:cNvPr id="7" name="Content Placeholder 2"/>
          <p:cNvSpPr>
            <a:spLocks noGrp="1"/>
          </p:cNvSpPr>
          <p:nvPr>
            <p:ph sz="half" idx="10"/>
          </p:nvPr>
        </p:nvSpPr>
        <p:spPr>
          <a:xfrm>
            <a:off x="442684" y="1269908"/>
            <a:ext cx="8302171" cy="3464037"/>
          </a:xfrm>
          <a:prstGeom prst="rect">
            <a:avLst/>
          </a:prstGeom>
        </p:spPr>
        <p:txBody>
          <a:bodyPr/>
          <a:lstStyle>
            <a:lvl1pPr>
              <a:lnSpc>
                <a:spcPct val="100000"/>
              </a:lnSpc>
              <a:spcAft>
                <a:spcPts val="60"/>
              </a:spcAft>
              <a:defRPr sz="2000">
                <a:latin typeface="Times New Roman" panose="02020603050405020304" pitchFamily="18" charset="0"/>
                <a:cs typeface="Times New Roman" panose="02020603050405020304" pitchFamily="18" charset="0"/>
              </a:defRPr>
            </a:lvl1pPr>
            <a:lvl2pPr>
              <a:lnSpc>
                <a:spcPct val="100000"/>
              </a:lnSpc>
              <a:spcAft>
                <a:spcPts val="60"/>
              </a:spcAft>
              <a:defRPr sz="2000">
                <a:latin typeface="Times New Roman" panose="02020603050405020304" pitchFamily="18" charset="0"/>
                <a:cs typeface="Times New Roman" panose="02020603050405020304" pitchFamily="18" charset="0"/>
              </a:defRPr>
            </a:lvl2pPr>
            <a:lvl3pPr>
              <a:lnSpc>
                <a:spcPct val="100000"/>
              </a:lnSpc>
              <a:spcAft>
                <a:spcPts val="60"/>
              </a:spcAft>
              <a:defRPr sz="2000">
                <a:latin typeface="Times New Roman" panose="02020603050405020304" pitchFamily="18" charset="0"/>
                <a:cs typeface="Times New Roman" panose="02020603050405020304" pitchFamily="18" charset="0"/>
              </a:defRPr>
            </a:lvl3pPr>
            <a:lvl4pPr>
              <a:lnSpc>
                <a:spcPct val="100000"/>
              </a:lnSpc>
              <a:spcAft>
                <a:spcPts val="60"/>
              </a:spcAft>
              <a:defRPr sz="2000">
                <a:latin typeface="Times New Roman" panose="02020603050405020304" pitchFamily="18" charset="0"/>
                <a:cs typeface="Times New Roman" panose="02020603050405020304" pitchFamily="18" charset="0"/>
              </a:defRPr>
            </a:lvl4pPr>
            <a:lvl5pPr>
              <a:lnSpc>
                <a:spcPct val="100000"/>
              </a:lnSpc>
              <a:spcAft>
                <a:spcPts val="60"/>
              </a:spcAft>
              <a:defRPr sz="2000">
                <a:latin typeface="Times New Roman" panose="02020603050405020304" pitchFamily="18" charset="0"/>
                <a:cs typeface="Times New Roman" panose="02020603050405020304"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5">
            <a:extLst>
              <a:ext uri="{FF2B5EF4-FFF2-40B4-BE49-F238E27FC236}">
                <a16:creationId xmlns:a16="http://schemas.microsoft.com/office/drawing/2014/main" id="{8ED175F0-53ED-D137-0700-0ADA122918D5}"/>
              </a:ext>
            </a:extLst>
          </p:cNvPr>
          <p:cNvSpPr>
            <a:spLocks noGrp="1"/>
          </p:cNvSpPr>
          <p:nvPr>
            <p:ph type="sldNum" sz="quarter" idx="12"/>
          </p:nvPr>
        </p:nvSpPr>
        <p:spPr>
          <a:xfrm>
            <a:off x="7886316" y="4771509"/>
            <a:ext cx="1016194" cy="303551"/>
          </a:xfrm>
          <a:prstGeom prst="rect">
            <a:avLst/>
          </a:prstGeom>
        </p:spPr>
        <p:txBody>
          <a:bodyPr/>
          <a:lstStyle>
            <a:lvl1pPr algn="r">
              <a:defRPr sz="1400" b="0" i="0">
                <a:solidFill>
                  <a:srgbClr val="878179"/>
                </a:solidFill>
                <a:latin typeface="Rimouski Light" panose="020F0306020000020004" pitchFamily="34" charset="77"/>
              </a:defRPr>
            </a:lvl1pPr>
          </a:lstStyle>
          <a:p>
            <a:fld id="{779C9B44-01CA-0240-8A05-FCB827797505}" type="slidenum">
              <a:rPr lang="en-LV" smtClean="0"/>
              <a:pPr/>
              <a:t>‹#›</a:t>
            </a:fld>
            <a:endParaRPr lang="en-LV" dirty="0"/>
          </a:p>
        </p:txBody>
      </p:sp>
    </p:spTree>
    <p:extLst>
      <p:ext uri="{BB962C8B-B14F-4D97-AF65-F5344CB8AC3E}">
        <p14:creationId xmlns:p14="http://schemas.microsoft.com/office/powerpoint/2010/main" val="116178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irsraksts ar 2 kolonnām">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684" y="1262432"/>
            <a:ext cx="4013201" cy="3464037"/>
          </a:xfrm>
          <a:prstGeom prst="rect">
            <a:avLst/>
          </a:prstGeom>
        </p:spPr>
        <p:txBody>
          <a:bodyPr/>
          <a:lstStyle>
            <a:lvl1pPr>
              <a:lnSpc>
                <a:spcPct val="100000"/>
              </a:lnSpc>
              <a:spcAft>
                <a:spcPts val="60"/>
              </a:spcAft>
              <a:defRPr sz="2000">
                <a:latin typeface="Times New Roman" panose="02020603050405020304" pitchFamily="18" charset="0"/>
                <a:cs typeface="Times New Roman" panose="02020603050405020304" pitchFamily="18" charset="0"/>
              </a:defRPr>
            </a:lvl1pPr>
            <a:lvl2pPr>
              <a:lnSpc>
                <a:spcPct val="100000"/>
              </a:lnSpc>
              <a:spcAft>
                <a:spcPts val="60"/>
              </a:spcAft>
              <a:defRPr sz="2000">
                <a:latin typeface="Times New Roman" panose="02020603050405020304" pitchFamily="18" charset="0"/>
                <a:cs typeface="Times New Roman" panose="02020603050405020304" pitchFamily="18" charset="0"/>
              </a:defRPr>
            </a:lvl2pPr>
            <a:lvl3pPr>
              <a:lnSpc>
                <a:spcPct val="100000"/>
              </a:lnSpc>
              <a:spcAft>
                <a:spcPts val="60"/>
              </a:spcAft>
              <a:defRPr sz="2000">
                <a:latin typeface="Times New Roman" panose="02020603050405020304" pitchFamily="18" charset="0"/>
                <a:cs typeface="Times New Roman" panose="02020603050405020304" pitchFamily="18" charset="0"/>
              </a:defRPr>
            </a:lvl3pPr>
            <a:lvl4pPr>
              <a:lnSpc>
                <a:spcPct val="100000"/>
              </a:lnSpc>
              <a:spcAft>
                <a:spcPts val="60"/>
              </a:spcAft>
              <a:defRPr sz="2000">
                <a:latin typeface="Times New Roman" panose="02020603050405020304" pitchFamily="18" charset="0"/>
                <a:cs typeface="Times New Roman" panose="02020603050405020304" pitchFamily="18" charset="0"/>
              </a:defRPr>
            </a:lvl4pPr>
            <a:lvl5pPr>
              <a:lnSpc>
                <a:spcPct val="100000"/>
              </a:lnSpc>
              <a:spcAft>
                <a:spcPts val="60"/>
              </a:spcAft>
              <a:defRPr sz="2000">
                <a:latin typeface="Times New Roman" panose="02020603050405020304" pitchFamily="18" charset="0"/>
                <a:cs typeface="Times New Roman" panose="02020603050405020304"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31655" y="1262432"/>
            <a:ext cx="4013201" cy="3464037"/>
          </a:xfrm>
          <a:prstGeom prst="rect">
            <a:avLst/>
          </a:prstGeom>
        </p:spPr>
        <p:txBody>
          <a:bodyPr/>
          <a:lstStyle>
            <a:lvl1pPr>
              <a:lnSpc>
                <a:spcPct val="100000"/>
              </a:lnSpc>
              <a:spcAft>
                <a:spcPts val="60"/>
              </a:spcAft>
              <a:defRPr sz="2000">
                <a:latin typeface="Times New Roman" panose="02020603050405020304" pitchFamily="18" charset="0"/>
                <a:cs typeface="Times New Roman" panose="02020603050405020304" pitchFamily="18" charset="0"/>
              </a:defRPr>
            </a:lvl1pPr>
            <a:lvl2pPr>
              <a:lnSpc>
                <a:spcPct val="100000"/>
              </a:lnSpc>
              <a:spcAft>
                <a:spcPts val="60"/>
              </a:spcAft>
              <a:defRPr sz="2000">
                <a:latin typeface="Times New Roman" panose="02020603050405020304" pitchFamily="18" charset="0"/>
                <a:cs typeface="Times New Roman" panose="02020603050405020304" pitchFamily="18" charset="0"/>
              </a:defRPr>
            </a:lvl2pPr>
            <a:lvl3pPr>
              <a:lnSpc>
                <a:spcPct val="100000"/>
              </a:lnSpc>
              <a:spcAft>
                <a:spcPts val="60"/>
              </a:spcAft>
              <a:defRPr sz="2000">
                <a:latin typeface="Times New Roman" panose="02020603050405020304" pitchFamily="18" charset="0"/>
                <a:cs typeface="Times New Roman" panose="02020603050405020304" pitchFamily="18" charset="0"/>
              </a:defRPr>
            </a:lvl3pPr>
            <a:lvl4pPr>
              <a:lnSpc>
                <a:spcPct val="100000"/>
              </a:lnSpc>
              <a:spcAft>
                <a:spcPts val="60"/>
              </a:spcAft>
              <a:defRPr sz="2000">
                <a:latin typeface="Times New Roman" panose="02020603050405020304" pitchFamily="18" charset="0"/>
                <a:cs typeface="Times New Roman" panose="02020603050405020304" pitchFamily="18" charset="0"/>
              </a:defRPr>
            </a:lvl4pPr>
            <a:lvl5pPr>
              <a:lnSpc>
                <a:spcPct val="100000"/>
              </a:lnSpc>
              <a:spcAft>
                <a:spcPts val="60"/>
              </a:spcAft>
              <a:defRPr sz="2000">
                <a:latin typeface="Times New Roman" panose="02020603050405020304" pitchFamily="18" charset="0"/>
                <a:cs typeface="Times New Roman" panose="02020603050405020304"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1"/>
          <p:cNvSpPr>
            <a:spLocks noGrp="1"/>
          </p:cNvSpPr>
          <p:nvPr>
            <p:ph type="title"/>
          </p:nvPr>
        </p:nvSpPr>
        <p:spPr>
          <a:xfrm>
            <a:off x="442685" y="784455"/>
            <a:ext cx="8302171" cy="356988"/>
          </a:xfrm>
          <a:prstGeom prst="rect">
            <a:avLst/>
          </a:prstGeom>
        </p:spPr>
        <p:txBody>
          <a:bodyPr/>
          <a:lstStyle>
            <a:lvl1pPr>
              <a:defRPr sz="2800" b="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sp>
        <p:nvSpPr>
          <p:cNvPr id="7" name="Slide Number Placeholder 5">
            <a:extLst>
              <a:ext uri="{FF2B5EF4-FFF2-40B4-BE49-F238E27FC236}">
                <a16:creationId xmlns:a16="http://schemas.microsoft.com/office/drawing/2014/main" id="{8E4E2E78-FEA3-5EA1-EEFD-23F9A67B1F3F}"/>
              </a:ext>
            </a:extLst>
          </p:cNvPr>
          <p:cNvSpPr>
            <a:spLocks noGrp="1"/>
          </p:cNvSpPr>
          <p:nvPr>
            <p:ph type="sldNum" sz="quarter" idx="12"/>
          </p:nvPr>
        </p:nvSpPr>
        <p:spPr>
          <a:xfrm>
            <a:off x="7886316" y="4771509"/>
            <a:ext cx="1016194" cy="303551"/>
          </a:xfrm>
          <a:prstGeom prst="rect">
            <a:avLst/>
          </a:prstGeom>
        </p:spPr>
        <p:txBody>
          <a:bodyPr/>
          <a:lstStyle>
            <a:lvl1pPr algn="r">
              <a:defRPr sz="1400" b="0" i="0">
                <a:solidFill>
                  <a:srgbClr val="878179"/>
                </a:solidFill>
                <a:latin typeface="Rimouski Light" panose="020F0306020000020004" pitchFamily="34" charset="77"/>
              </a:defRPr>
            </a:lvl1pPr>
          </a:lstStyle>
          <a:p>
            <a:fld id="{95F4BBA3-074B-144F-9570-AFCFAE2BA8BB}" type="slidenum">
              <a:rPr lang="en-LV" smtClean="0"/>
              <a:pPr/>
              <a:t>‹#›</a:t>
            </a:fld>
            <a:endParaRPr lang="en-LV" dirty="0"/>
          </a:p>
        </p:txBody>
      </p:sp>
    </p:spTree>
    <p:extLst>
      <p:ext uri="{BB962C8B-B14F-4D97-AF65-F5344CB8AC3E}">
        <p14:creationId xmlns:p14="http://schemas.microsoft.com/office/powerpoint/2010/main" val="30747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rsraksts ar 2 kolonnām tekst + f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0"/>
          </p:nvPr>
        </p:nvSpPr>
        <p:spPr>
          <a:xfrm>
            <a:off x="4731655" y="1264709"/>
            <a:ext cx="4013201" cy="3464037"/>
          </a:xfrm>
          <a:prstGeom prst="rect">
            <a:avLst/>
          </a:prstGeom>
        </p:spPr>
        <p:txBody>
          <a:bodyPr anchor="t"/>
          <a:lstStyle>
            <a:lvl1pPr marL="0" indent="0">
              <a:lnSpc>
                <a:spcPct val="100000"/>
              </a:lnSpc>
              <a:spcBef>
                <a:spcPts val="0"/>
              </a:spcBef>
              <a:spcAft>
                <a:spcPts val="60"/>
              </a:spcAft>
              <a:buNone/>
              <a:defRPr sz="2000">
                <a:latin typeface="Times New Roman" panose="02020603050405020304" pitchFamily="18" charset="0"/>
                <a:cs typeface="Times New Roman" panose="02020603050405020304" pitchFamily="18"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3" name="Content Placeholder 2"/>
          <p:cNvSpPr>
            <a:spLocks noGrp="1"/>
          </p:cNvSpPr>
          <p:nvPr>
            <p:ph sz="half" idx="1"/>
          </p:nvPr>
        </p:nvSpPr>
        <p:spPr>
          <a:xfrm>
            <a:off x="442684" y="1264709"/>
            <a:ext cx="4013201" cy="3464037"/>
          </a:xfrm>
          <a:prstGeom prst="rect">
            <a:avLst/>
          </a:prstGeom>
        </p:spPr>
        <p:txBody>
          <a:bodyPr/>
          <a:lstStyle>
            <a:lvl1pPr>
              <a:lnSpc>
                <a:spcPct val="100000"/>
              </a:lnSpc>
              <a:spcAft>
                <a:spcPts val="60"/>
              </a:spcAft>
              <a:defRPr sz="2000">
                <a:latin typeface="Times New Roman" panose="02020603050405020304" pitchFamily="18" charset="0"/>
                <a:cs typeface="Times New Roman" panose="02020603050405020304" pitchFamily="18" charset="0"/>
              </a:defRPr>
            </a:lvl1pPr>
            <a:lvl2pPr>
              <a:lnSpc>
                <a:spcPct val="100000"/>
              </a:lnSpc>
              <a:spcAft>
                <a:spcPts val="60"/>
              </a:spcAft>
              <a:defRPr sz="2000">
                <a:latin typeface="Times New Roman" panose="02020603050405020304" pitchFamily="18" charset="0"/>
                <a:cs typeface="Times New Roman" panose="02020603050405020304" pitchFamily="18" charset="0"/>
              </a:defRPr>
            </a:lvl2pPr>
            <a:lvl3pPr>
              <a:lnSpc>
                <a:spcPct val="100000"/>
              </a:lnSpc>
              <a:spcAft>
                <a:spcPts val="60"/>
              </a:spcAft>
              <a:defRPr sz="2000">
                <a:latin typeface="Times New Roman" panose="02020603050405020304" pitchFamily="18" charset="0"/>
                <a:cs typeface="Times New Roman" panose="02020603050405020304" pitchFamily="18" charset="0"/>
              </a:defRPr>
            </a:lvl3pPr>
            <a:lvl4pPr>
              <a:lnSpc>
                <a:spcPct val="100000"/>
              </a:lnSpc>
              <a:spcAft>
                <a:spcPts val="60"/>
              </a:spcAft>
              <a:defRPr sz="2000">
                <a:latin typeface="Times New Roman" panose="02020603050405020304" pitchFamily="18" charset="0"/>
                <a:cs typeface="Times New Roman" panose="02020603050405020304" pitchFamily="18" charset="0"/>
              </a:defRPr>
            </a:lvl4pPr>
            <a:lvl5pPr>
              <a:lnSpc>
                <a:spcPct val="100000"/>
              </a:lnSpc>
              <a:spcAft>
                <a:spcPts val="60"/>
              </a:spcAft>
              <a:defRPr sz="2000">
                <a:latin typeface="Times New Roman" panose="02020603050405020304" pitchFamily="18" charset="0"/>
                <a:cs typeface="Times New Roman" panose="02020603050405020304"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itle 1"/>
          <p:cNvSpPr>
            <a:spLocks noGrp="1"/>
          </p:cNvSpPr>
          <p:nvPr>
            <p:ph type="title"/>
          </p:nvPr>
        </p:nvSpPr>
        <p:spPr>
          <a:xfrm>
            <a:off x="442685" y="786732"/>
            <a:ext cx="8302171" cy="356988"/>
          </a:xfrm>
          <a:prstGeom prst="rect">
            <a:avLst/>
          </a:prstGeom>
        </p:spPr>
        <p:txBody>
          <a:bodyPr/>
          <a:lstStyle>
            <a:lvl1pPr>
              <a:defRPr sz="2800" b="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sp>
        <p:nvSpPr>
          <p:cNvPr id="6" name="Slide Number Placeholder 5">
            <a:extLst>
              <a:ext uri="{FF2B5EF4-FFF2-40B4-BE49-F238E27FC236}">
                <a16:creationId xmlns:a16="http://schemas.microsoft.com/office/drawing/2014/main" id="{0ED13615-5731-E2BA-A29D-9755827B3590}"/>
              </a:ext>
            </a:extLst>
          </p:cNvPr>
          <p:cNvSpPr>
            <a:spLocks noGrp="1"/>
          </p:cNvSpPr>
          <p:nvPr>
            <p:ph type="sldNum" sz="quarter" idx="12"/>
          </p:nvPr>
        </p:nvSpPr>
        <p:spPr>
          <a:xfrm>
            <a:off x="7886316" y="4771509"/>
            <a:ext cx="1016194" cy="303551"/>
          </a:xfrm>
          <a:prstGeom prst="rect">
            <a:avLst/>
          </a:prstGeom>
        </p:spPr>
        <p:txBody>
          <a:bodyPr/>
          <a:lstStyle>
            <a:lvl1pPr algn="r">
              <a:defRPr sz="1400" b="0" i="0">
                <a:solidFill>
                  <a:srgbClr val="878179"/>
                </a:solidFill>
                <a:latin typeface="Rimouski Light" panose="020F0306020000020004" pitchFamily="34" charset="77"/>
              </a:defRPr>
            </a:lvl1pPr>
          </a:lstStyle>
          <a:p>
            <a:fld id="{95F4BBA3-074B-144F-9570-AFCFAE2BA8BB}" type="slidenum">
              <a:rPr lang="en-LV" smtClean="0"/>
              <a:pPr/>
              <a:t>‹#›</a:t>
            </a:fld>
            <a:endParaRPr lang="en-LV" dirty="0"/>
          </a:p>
        </p:txBody>
      </p:sp>
    </p:spTree>
    <p:extLst>
      <p:ext uri="{BB962C8B-B14F-4D97-AF65-F5344CB8AC3E}">
        <p14:creationId xmlns:p14="http://schemas.microsoft.com/office/powerpoint/2010/main" val="33342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rsraksts ar f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noChangeAspect="1"/>
          </p:cNvSpPr>
          <p:nvPr>
            <p:ph type="pic" idx="10"/>
          </p:nvPr>
        </p:nvSpPr>
        <p:spPr>
          <a:xfrm>
            <a:off x="442685" y="1262432"/>
            <a:ext cx="8302171" cy="3464037"/>
          </a:xfrm>
          <a:prstGeom prst="rect">
            <a:avLst/>
          </a:prstGeom>
        </p:spPr>
        <p:txBody>
          <a:bodyPr anchor="t"/>
          <a:lstStyle>
            <a:lvl1pPr marL="0" indent="0">
              <a:lnSpc>
                <a:spcPct val="100000"/>
              </a:lnSpc>
              <a:spcBef>
                <a:spcPts val="0"/>
              </a:spcBef>
              <a:spcAft>
                <a:spcPts val="60"/>
              </a:spcAft>
              <a:buNone/>
              <a:defRPr sz="2000">
                <a:latin typeface="Times New Roman" panose="02020603050405020304" pitchFamily="18" charset="0"/>
                <a:cs typeface="Times New Roman" panose="02020603050405020304" pitchFamily="18"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10" name="Title 1"/>
          <p:cNvSpPr>
            <a:spLocks noGrp="1"/>
          </p:cNvSpPr>
          <p:nvPr>
            <p:ph type="title"/>
          </p:nvPr>
        </p:nvSpPr>
        <p:spPr>
          <a:xfrm>
            <a:off x="442685" y="784455"/>
            <a:ext cx="8302171" cy="356988"/>
          </a:xfrm>
          <a:prstGeom prst="rect">
            <a:avLst/>
          </a:prstGeom>
        </p:spPr>
        <p:txBody>
          <a:bodyPr/>
          <a:lstStyle>
            <a:lvl1pPr>
              <a:defRPr sz="2800" b="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sp>
        <p:nvSpPr>
          <p:cNvPr id="11" name="Slide Number Placeholder 5">
            <a:extLst>
              <a:ext uri="{FF2B5EF4-FFF2-40B4-BE49-F238E27FC236}">
                <a16:creationId xmlns:a16="http://schemas.microsoft.com/office/drawing/2014/main" id="{78ECE169-B2BD-1A9B-87F4-FA3D767F4675}"/>
              </a:ext>
            </a:extLst>
          </p:cNvPr>
          <p:cNvSpPr>
            <a:spLocks noGrp="1"/>
          </p:cNvSpPr>
          <p:nvPr>
            <p:ph type="sldNum" sz="quarter" idx="12"/>
          </p:nvPr>
        </p:nvSpPr>
        <p:spPr>
          <a:xfrm>
            <a:off x="7886316" y="4771509"/>
            <a:ext cx="1016194" cy="303551"/>
          </a:xfrm>
          <a:prstGeom prst="rect">
            <a:avLst/>
          </a:prstGeom>
        </p:spPr>
        <p:txBody>
          <a:bodyPr/>
          <a:lstStyle>
            <a:lvl1pPr algn="r">
              <a:defRPr sz="1400" b="0" i="0">
                <a:solidFill>
                  <a:srgbClr val="878179"/>
                </a:solidFill>
                <a:latin typeface="Rimouski Light" panose="020F0306020000020004" pitchFamily="34" charset="77"/>
              </a:defRPr>
            </a:lvl1pPr>
          </a:lstStyle>
          <a:p>
            <a:fld id="{95F4BBA3-074B-144F-9570-AFCFAE2BA8BB}" type="slidenum">
              <a:rPr lang="en-LV" smtClean="0"/>
              <a:pPr/>
              <a:t>‹#›</a:t>
            </a:fld>
            <a:endParaRPr lang="en-LV" dirty="0"/>
          </a:p>
        </p:txBody>
      </p:sp>
    </p:spTree>
    <p:extLst>
      <p:ext uri="{BB962C8B-B14F-4D97-AF65-F5344CB8AC3E}">
        <p14:creationId xmlns:p14="http://schemas.microsoft.com/office/powerpoint/2010/main" val="207786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rsraksts ar papildtekstu">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2683" y="784455"/>
            <a:ext cx="3136336" cy="939913"/>
          </a:xfrm>
          <a:prstGeom prst="rect">
            <a:avLst/>
          </a:prstGeom>
        </p:spPr>
        <p:txBody>
          <a:bodyPr anchor="b"/>
          <a:lstStyle>
            <a:lvl1pPr algn="l">
              <a:lnSpc>
                <a:spcPct val="100000"/>
              </a:lnSpc>
              <a:spcAft>
                <a:spcPts val="60"/>
              </a:spcAft>
              <a:defRPr sz="2800" b="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sp>
        <p:nvSpPr>
          <p:cNvPr id="3" name="Content Placeholder 2"/>
          <p:cNvSpPr>
            <a:spLocks noGrp="1"/>
          </p:cNvSpPr>
          <p:nvPr>
            <p:ph idx="1"/>
          </p:nvPr>
        </p:nvSpPr>
        <p:spPr>
          <a:xfrm>
            <a:off x="3788230" y="784456"/>
            <a:ext cx="4956626" cy="3942014"/>
          </a:xfrm>
          <a:prstGeom prst="rect">
            <a:avLst/>
          </a:prstGeom>
        </p:spPr>
        <p:txBody>
          <a:bodyPr/>
          <a:lstStyle>
            <a:lvl1pPr>
              <a:lnSpc>
                <a:spcPct val="100000"/>
              </a:lnSpc>
              <a:spcAft>
                <a:spcPts val="60"/>
              </a:spcAft>
              <a:defRPr sz="2000">
                <a:latin typeface="Times New Roman" panose="02020603050405020304" pitchFamily="18" charset="0"/>
                <a:cs typeface="Times New Roman" panose="02020603050405020304" pitchFamily="18" charset="0"/>
              </a:defRPr>
            </a:lvl1pPr>
            <a:lvl2pPr>
              <a:lnSpc>
                <a:spcPct val="100000"/>
              </a:lnSpc>
              <a:spcAft>
                <a:spcPts val="60"/>
              </a:spcAft>
              <a:defRPr sz="2000">
                <a:latin typeface="Times New Roman" panose="02020603050405020304" pitchFamily="18" charset="0"/>
                <a:cs typeface="Times New Roman" panose="02020603050405020304" pitchFamily="18" charset="0"/>
              </a:defRPr>
            </a:lvl2pPr>
            <a:lvl3pPr>
              <a:lnSpc>
                <a:spcPct val="100000"/>
              </a:lnSpc>
              <a:spcAft>
                <a:spcPts val="60"/>
              </a:spcAft>
              <a:defRPr sz="2000">
                <a:latin typeface="Times New Roman" panose="02020603050405020304" pitchFamily="18" charset="0"/>
                <a:cs typeface="Times New Roman" panose="02020603050405020304" pitchFamily="18" charset="0"/>
              </a:defRPr>
            </a:lvl3pPr>
            <a:lvl4pPr>
              <a:lnSpc>
                <a:spcPct val="100000"/>
              </a:lnSpc>
              <a:spcAft>
                <a:spcPts val="60"/>
              </a:spcAft>
              <a:defRPr sz="2000">
                <a:latin typeface="Times New Roman" panose="02020603050405020304" pitchFamily="18" charset="0"/>
                <a:cs typeface="Times New Roman" panose="02020603050405020304" pitchFamily="18" charset="0"/>
              </a:defRPr>
            </a:lvl4pPr>
            <a:lvl5pPr>
              <a:lnSpc>
                <a:spcPct val="100000"/>
              </a:lnSpc>
              <a:spcAft>
                <a:spcPts val="60"/>
              </a:spcAft>
              <a:defRPr sz="2000">
                <a:latin typeface="Times New Roman" panose="02020603050405020304" pitchFamily="18" charset="0"/>
                <a:cs typeface="Times New Roman" panose="02020603050405020304" pitchFamily="18" charset="0"/>
              </a:defRPr>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42683" y="1827314"/>
            <a:ext cx="3136336" cy="2899154"/>
          </a:xfrm>
          <a:prstGeom prst="rect">
            <a:avLst/>
          </a:prstGeom>
        </p:spPr>
        <p:txBody>
          <a:bodyPr/>
          <a:lstStyle>
            <a:lvl1pPr marL="0" indent="0">
              <a:lnSpc>
                <a:spcPct val="100000"/>
              </a:lnSpc>
              <a:spcBef>
                <a:spcPts val="0"/>
              </a:spcBef>
              <a:spcAft>
                <a:spcPts val="60"/>
              </a:spcAft>
              <a:buNone/>
              <a:defRPr sz="2000">
                <a:latin typeface="Times New Roman" panose="02020603050405020304" pitchFamily="18" charset="0"/>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Slide Number Placeholder 5">
            <a:extLst>
              <a:ext uri="{FF2B5EF4-FFF2-40B4-BE49-F238E27FC236}">
                <a16:creationId xmlns:a16="http://schemas.microsoft.com/office/drawing/2014/main" id="{D0550A52-09A2-79BE-6175-8CD861B321C7}"/>
              </a:ext>
            </a:extLst>
          </p:cNvPr>
          <p:cNvSpPr>
            <a:spLocks noGrp="1"/>
          </p:cNvSpPr>
          <p:nvPr>
            <p:ph type="sldNum" sz="quarter" idx="12"/>
          </p:nvPr>
        </p:nvSpPr>
        <p:spPr>
          <a:xfrm>
            <a:off x="7886316" y="4771509"/>
            <a:ext cx="1016194" cy="303551"/>
          </a:xfrm>
          <a:prstGeom prst="rect">
            <a:avLst/>
          </a:prstGeom>
        </p:spPr>
        <p:txBody>
          <a:bodyPr/>
          <a:lstStyle>
            <a:lvl1pPr algn="r">
              <a:defRPr sz="1400" b="0" i="0">
                <a:solidFill>
                  <a:srgbClr val="878179"/>
                </a:solidFill>
                <a:latin typeface="Rimouski Light" panose="020F0306020000020004" pitchFamily="34" charset="77"/>
              </a:defRPr>
            </a:lvl1pPr>
          </a:lstStyle>
          <a:p>
            <a:fld id="{95F4BBA3-074B-144F-9570-AFCFAE2BA8BB}" type="slidenum">
              <a:rPr lang="en-LV" smtClean="0"/>
              <a:pPr/>
              <a:t>‹#›</a:t>
            </a:fld>
            <a:endParaRPr lang="en-LV" dirty="0"/>
          </a:p>
        </p:txBody>
      </p:sp>
    </p:spTree>
    <p:extLst>
      <p:ext uri="{BB962C8B-B14F-4D97-AF65-F5344CB8AC3E}">
        <p14:creationId xmlns:p14="http://schemas.microsoft.com/office/powerpoint/2010/main" val="2581471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eigum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42684" y="1137724"/>
            <a:ext cx="8302171" cy="1104269"/>
          </a:xfrm>
          <a:prstGeom prst="rect">
            <a:avLst/>
          </a:prstGeom>
        </p:spPr>
        <p:txBody>
          <a:bodyPr anchor="b"/>
          <a:lstStyle>
            <a:lvl1pPr algn="ctr">
              <a:defRPr sz="3600">
                <a:solidFill>
                  <a:srgbClr val="2E5A79"/>
                </a:solidFill>
                <a:latin typeface="Times New Roman" panose="02020603050405020304" pitchFamily="18" charset="0"/>
                <a:cs typeface="Times New Roman" panose="02020603050405020304" pitchFamily="18" charset="0"/>
              </a:defRPr>
            </a:lvl1pPr>
          </a:lstStyle>
          <a:p>
            <a:r>
              <a:rPr lang="en-GB"/>
              <a:t>Click to edit Master title style</a:t>
            </a:r>
            <a:endParaRPr lang="en-US" dirty="0"/>
          </a:p>
        </p:txBody>
      </p:sp>
      <p:pic>
        <p:nvPicPr>
          <p:cNvPr id="2" name="Picture 1">
            <a:extLst>
              <a:ext uri="{FF2B5EF4-FFF2-40B4-BE49-F238E27FC236}">
                <a16:creationId xmlns:a16="http://schemas.microsoft.com/office/drawing/2014/main" id="{0496437E-CAAB-E11F-E1A1-174E8C9AA80C}"/>
              </a:ext>
            </a:extLst>
          </p:cNvPr>
          <p:cNvPicPr>
            <a:picLocks noChangeAspect="1"/>
          </p:cNvPicPr>
          <p:nvPr userDrawn="1"/>
        </p:nvPicPr>
        <p:blipFill>
          <a:blip r:embed="rId3"/>
          <a:stretch>
            <a:fillRect/>
          </a:stretch>
        </p:blipFill>
        <p:spPr>
          <a:xfrm>
            <a:off x="-1" y="4457617"/>
            <a:ext cx="9144001" cy="616090"/>
          </a:xfrm>
          <a:prstGeom prst="rect">
            <a:avLst/>
          </a:prstGeom>
        </p:spPr>
      </p:pic>
    </p:spTree>
    <p:extLst>
      <p:ext uri="{BB962C8B-B14F-4D97-AF65-F5344CB8AC3E}">
        <p14:creationId xmlns:p14="http://schemas.microsoft.com/office/powerpoint/2010/main" val="297116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90" r:id="rId2"/>
    <p:sldLayoutId id="2147483691" r:id="rId3"/>
    <p:sldLayoutId id="2147483683" r:id="rId4"/>
    <p:sldLayoutId id="2147483695" r:id="rId5"/>
    <p:sldLayoutId id="2147483685" r:id="rId6"/>
    <p:sldLayoutId id="2147483686" r:id="rId7"/>
    <p:sldLayoutId id="2147483687" r:id="rId8"/>
    <p:sldLayoutId id="2147483688" r:id="rId9"/>
    <p:sldLayoutId id="2147483692" r:id="rId10"/>
    <p:sldLayoutId id="2147483684" r:id="rId11"/>
    <p:sldLayoutId id="2147483689" r:id="rId12"/>
  </p:sldLayoutIdLst>
  <p:hf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astetoresources.varam.gov.lv/storage/deliverables/a4_zaao_infographics_report-on-consumer-attitude-towards-re-use,-repair-and-upcycling.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6.emf"/><Relationship Id="rId3" Type="http://schemas.openxmlformats.org/officeDocument/2006/relationships/hyperlink" Target="https://wastetoresources.varam.gov.lv/" TargetMode="External"/><Relationship Id="rId7" Type="http://schemas.openxmlformats.org/officeDocument/2006/relationships/hyperlink" Target="https://twitter.com/waste_resources" TargetMode="External"/><Relationship Id="rId12" Type="http://schemas.openxmlformats.org/officeDocument/2006/relationships/image" Target="../media/image25.emf"/><Relationship Id="rId2" Type="http://schemas.openxmlformats.org/officeDocument/2006/relationships/image" Target="../media/image9.jpg"/><Relationship Id="rId1" Type="http://schemas.openxmlformats.org/officeDocument/2006/relationships/slideLayout" Target="../slideLayouts/slideLayout10.xml"/><Relationship Id="rId6" Type="http://schemas.openxmlformats.org/officeDocument/2006/relationships/image" Target="../media/image22.emf"/><Relationship Id="rId11" Type="http://schemas.openxmlformats.org/officeDocument/2006/relationships/hyperlink" Target="https://www.linkedin.com/in/waste-to-resources-316280240/" TargetMode="External"/><Relationship Id="rId5" Type="http://schemas.openxmlformats.org/officeDocument/2006/relationships/hyperlink" Target="https://www.facebook.com/profile.php?id=100082365187139" TargetMode="External"/><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hyperlink" Target="https://www.instagram.com/wasteto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astetoresources.varam.gov.lv/storage/deliverables/c1_eco-baltia-vide_petijuma_tekstils_rezultati.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astetoresources.varam.gov.lv/storage/deliverables/c1_eco-baltia-vide_petijuma_tekstils_rezultati.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astetoresources.varam.gov.lv/storage/deliverables/c1_eco-baltia-vide_petijuma_tekstils_rezultati.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6B1763-26A3-5623-905D-985742D0188F}"/>
              </a:ext>
            </a:extLst>
          </p:cNvPr>
          <p:cNvSpPr>
            <a:spLocks noGrp="1"/>
          </p:cNvSpPr>
          <p:nvPr>
            <p:ph type="ctrTitle"/>
          </p:nvPr>
        </p:nvSpPr>
        <p:spPr>
          <a:xfrm>
            <a:off x="420913" y="1625600"/>
            <a:ext cx="8302171" cy="1491299"/>
          </a:xfrm>
        </p:spPr>
        <p:txBody>
          <a:bodyPr/>
          <a:lstStyle/>
          <a:p>
            <a:r>
              <a:rPr lang="lv-LV" dirty="0"/>
              <a:t>Bioloģisko un tekstila atkritumu ilgtspējīga pārvaldība</a:t>
            </a:r>
            <a:endParaRPr lang="en-LV" dirty="0"/>
          </a:p>
        </p:txBody>
      </p:sp>
      <p:sp>
        <p:nvSpPr>
          <p:cNvPr id="7" name="Subtitle 6">
            <a:extLst>
              <a:ext uri="{FF2B5EF4-FFF2-40B4-BE49-F238E27FC236}">
                <a16:creationId xmlns:a16="http://schemas.microsoft.com/office/drawing/2014/main" id="{8B5C3A5D-3F07-68CD-A40F-FA3AC54237DE}"/>
              </a:ext>
            </a:extLst>
          </p:cNvPr>
          <p:cNvSpPr>
            <a:spLocks noGrp="1"/>
          </p:cNvSpPr>
          <p:nvPr>
            <p:ph type="subTitle" idx="1"/>
          </p:nvPr>
        </p:nvSpPr>
        <p:spPr>
          <a:xfrm>
            <a:off x="420914" y="3230016"/>
            <a:ext cx="8302171" cy="843803"/>
          </a:xfrm>
        </p:spPr>
        <p:txBody>
          <a:bodyPr/>
          <a:lstStyle/>
          <a:p>
            <a:pPr algn="r">
              <a:lnSpc>
                <a:spcPct val="80000"/>
              </a:lnSpc>
              <a:buFont typeface="Arial" panose="020B0604020202020204" pitchFamily="34" charset="0"/>
              <a:buNone/>
            </a:pPr>
            <a:r>
              <a:rPr lang="lv-LV" altLang="lv-LV" sz="1600" b="1" dirty="0">
                <a:solidFill>
                  <a:srgbClr val="A6A6A6"/>
                </a:solidFill>
                <a:ea typeface="Verdana" panose="020B0604030504040204" pitchFamily="34" charset="0"/>
              </a:rPr>
              <a:t>Santa Kristiāna Šteinblūma</a:t>
            </a:r>
          </a:p>
          <a:p>
            <a:pPr algn="r">
              <a:lnSpc>
                <a:spcPct val="80000"/>
              </a:lnSpc>
              <a:buFont typeface="Arial" panose="020B0604020202020204" pitchFamily="34" charset="0"/>
              <a:buNone/>
            </a:pPr>
            <a:r>
              <a:rPr lang="lv-LV" altLang="lv-LV" sz="1600" i="1" dirty="0">
                <a:solidFill>
                  <a:srgbClr val="A6A6A6"/>
                </a:solidFill>
                <a:ea typeface="Verdana" panose="020B0604030504040204" pitchFamily="34" charset="0"/>
              </a:rPr>
              <a:t>VARAM, Projekta vecākā eksperte</a:t>
            </a:r>
          </a:p>
          <a:p>
            <a:endParaRPr lang="en-LV"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D681C613-DA0D-D7AB-41DC-372C4BD5F0B6}"/>
              </a:ext>
            </a:extLst>
          </p:cNvPr>
          <p:cNvSpPr>
            <a:spLocks noGrp="1"/>
          </p:cNvSpPr>
          <p:nvPr>
            <p:ph type="sldNum" sz="quarter" idx="12"/>
          </p:nvPr>
        </p:nvSpPr>
        <p:spPr/>
        <p:txBody>
          <a:bodyPr/>
          <a:lstStyle/>
          <a:p>
            <a:pPr>
              <a:spcAft>
                <a:spcPts val="600"/>
              </a:spcAft>
            </a:pPr>
            <a:fld id="{95F4BBA3-074B-144F-9570-AFCFAE2BA8BB}" type="slidenum">
              <a:rPr lang="en-LV" smtClean="0"/>
              <a:pPr>
                <a:spcAft>
                  <a:spcPts val="600"/>
                </a:spcAft>
              </a:pPr>
              <a:t>10</a:t>
            </a:fld>
            <a:endParaRPr lang="en-LV"/>
          </a:p>
        </p:txBody>
      </p:sp>
      <p:sp>
        <p:nvSpPr>
          <p:cNvPr id="11" name="Title 1">
            <a:extLst>
              <a:ext uri="{FF2B5EF4-FFF2-40B4-BE49-F238E27FC236}">
                <a16:creationId xmlns:a16="http://schemas.microsoft.com/office/drawing/2014/main" id="{436F88DF-8F58-055E-1D77-5C16FC990F56}"/>
              </a:ext>
            </a:extLst>
          </p:cNvPr>
          <p:cNvSpPr>
            <a:spLocks noGrp="1"/>
          </p:cNvSpPr>
          <p:nvPr>
            <p:ph type="title"/>
          </p:nvPr>
        </p:nvSpPr>
        <p:spPr>
          <a:xfrm>
            <a:off x="442682" y="784455"/>
            <a:ext cx="6195862" cy="596289"/>
          </a:xfrm>
        </p:spPr>
        <p:txBody>
          <a:bodyPr/>
          <a:lstStyle/>
          <a:p>
            <a:r>
              <a:rPr lang="lv-LV" dirty="0"/>
              <a:t>Atbrīvošanās no lietām</a:t>
            </a:r>
          </a:p>
        </p:txBody>
      </p:sp>
      <p:pic>
        <p:nvPicPr>
          <p:cNvPr id="6" name="Picture 5">
            <a:extLst>
              <a:ext uri="{FF2B5EF4-FFF2-40B4-BE49-F238E27FC236}">
                <a16:creationId xmlns:a16="http://schemas.microsoft.com/office/drawing/2014/main" id="{D9215ECE-D58C-47D2-77E2-791CC649FC0E}"/>
              </a:ext>
            </a:extLst>
          </p:cNvPr>
          <p:cNvPicPr>
            <a:picLocks noChangeAspect="1"/>
          </p:cNvPicPr>
          <p:nvPr/>
        </p:nvPicPr>
        <p:blipFill rotWithShape="1">
          <a:blip r:embed="rId3"/>
          <a:srcRect t="33914"/>
          <a:stretch/>
        </p:blipFill>
        <p:spPr>
          <a:xfrm>
            <a:off x="0" y="1476412"/>
            <a:ext cx="9144000" cy="2643962"/>
          </a:xfrm>
          <a:prstGeom prst="rect">
            <a:avLst/>
          </a:prstGeom>
        </p:spPr>
      </p:pic>
      <p:sp>
        <p:nvSpPr>
          <p:cNvPr id="4" name="TextBox 3">
            <a:extLst>
              <a:ext uri="{FF2B5EF4-FFF2-40B4-BE49-F238E27FC236}">
                <a16:creationId xmlns:a16="http://schemas.microsoft.com/office/drawing/2014/main" id="{DD977462-268A-0D8E-EE17-308712895A90}"/>
              </a:ext>
            </a:extLst>
          </p:cNvPr>
          <p:cNvSpPr txBox="1"/>
          <p:nvPr/>
        </p:nvSpPr>
        <p:spPr>
          <a:xfrm>
            <a:off x="97351" y="4100626"/>
            <a:ext cx="6265204" cy="230832"/>
          </a:xfrm>
          <a:prstGeom prst="rect">
            <a:avLst/>
          </a:prstGeom>
          <a:noFill/>
        </p:spPr>
        <p:txBody>
          <a:bodyPr wrap="square">
            <a:spAutoFit/>
          </a:bodyPr>
          <a:lstStyle/>
          <a:p>
            <a:r>
              <a:rPr lang="lv-LV" sz="900" dirty="0">
                <a:latin typeface="Times New Roman" panose="02020603050405020304" pitchFamily="18" charset="0"/>
                <a:cs typeface="Times New Roman" panose="02020603050405020304" pitchFamily="18" charset="0"/>
                <a:hlinkClick r:id="rId4"/>
              </a:rPr>
              <a:t>Avots: Patērētāju motivācija, paradumi un attieksme pret atkārtoti izmantojamo produktu izmantošanu, remontu un pārstrādi. 2023</a:t>
            </a:r>
            <a:endParaRPr lang="lv-LV"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82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2C243C-0C49-5882-D11B-9C2E15E446A3}"/>
              </a:ext>
            </a:extLst>
          </p:cNvPr>
          <p:cNvSpPr>
            <a:spLocks noGrp="1"/>
          </p:cNvSpPr>
          <p:nvPr>
            <p:ph type="title"/>
          </p:nvPr>
        </p:nvSpPr>
        <p:spPr>
          <a:xfrm>
            <a:off x="5766174" y="1478680"/>
            <a:ext cx="3136336" cy="1797520"/>
          </a:xfrm>
        </p:spPr>
        <p:txBody>
          <a:bodyPr/>
          <a:lstStyle/>
          <a:p>
            <a:r>
              <a:rPr lang="lv-LV" dirty="0"/>
              <a:t>Kā samazināt atkritumu daudzumu un tos izmantot?</a:t>
            </a:r>
            <a:endParaRPr lang="en-LV" dirty="0"/>
          </a:p>
        </p:txBody>
      </p:sp>
      <p:pic>
        <p:nvPicPr>
          <p:cNvPr id="3" name="Content Placeholder 2" descr="A screenshot of a computer&#10;&#10;Description automatically generated">
            <a:extLst>
              <a:ext uri="{FF2B5EF4-FFF2-40B4-BE49-F238E27FC236}">
                <a16:creationId xmlns:a16="http://schemas.microsoft.com/office/drawing/2014/main" id="{8F97BB29-034D-08A8-7173-B8A675791500}"/>
              </a:ext>
            </a:extLst>
          </p:cNvPr>
          <p:cNvPicPr>
            <a:picLocks noGrp="1" noChangeAspect="1"/>
          </p:cNvPicPr>
          <p:nvPr>
            <p:ph idx="1"/>
          </p:nvPr>
        </p:nvPicPr>
        <p:blipFill rotWithShape="1">
          <a:blip r:embed="rId3"/>
          <a:srcRect t="16757" b="26176"/>
          <a:stretch/>
        </p:blipFill>
        <p:spPr>
          <a:xfrm>
            <a:off x="69176" y="626164"/>
            <a:ext cx="5521239" cy="4448895"/>
          </a:xfrm>
        </p:spPr>
      </p:pic>
      <p:sp>
        <p:nvSpPr>
          <p:cNvPr id="4" name="Slide Number Placeholder 3">
            <a:extLst>
              <a:ext uri="{FF2B5EF4-FFF2-40B4-BE49-F238E27FC236}">
                <a16:creationId xmlns:a16="http://schemas.microsoft.com/office/drawing/2014/main" id="{FFFDFC5E-8966-92A1-A9BF-BC176F2D9B03}"/>
              </a:ext>
            </a:extLst>
          </p:cNvPr>
          <p:cNvSpPr>
            <a:spLocks noGrp="1"/>
          </p:cNvSpPr>
          <p:nvPr>
            <p:ph type="sldNum" sz="quarter" idx="12"/>
          </p:nvPr>
        </p:nvSpPr>
        <p:spPr/>
        <p:txBody>
          <a:bodyPr/>
          <a:lstStyle/>
          <a:p>
            <a:fld id="{95F4BBA3-074B-144F-9570-AFCFAE2BA8BB}" type="slidenum">
              <a:rPr lang="en-LV" smtClean="0"/>
              <a:pPr/>
              <a:t>11</a:t>
            </a:fld>
            <a:endParaRPr lang="en-LV" dirty="0"/>
          </a:p>
        </p:txBody>
      </p:sp>
      <p:sp>
        <p:nvSpPr>
          <p:cNvPr id="5" name="TextBox 4">
            <a:extLst>
              <a:ext uri="{FF2B5EF4-FFF2-40B4-BE49-F238E27FC236}">
                <a16:creationId xmlns:a16="http://schemas.microsoft.com/office/drawing/2014/main" id="{EA9915F5-5740-174D-5D5D-4F5C9B470D1E}"/>
              </a:ext>
            </a:extLst>
          </p:cNvPr>
          <p:cNvSpPr txBox="1"/>
          <p:nvPr/>
        </p:nvSpPr>
        <p:spPr>
          <a:xfrm>
            <a:off x="27454" y="4846240"/>
            <a:ext cx="2993530" cy="230832"/>
          </a:xfrm>
          <a:prstGeom prst="rect">
            <a:avLst/>
          </a:prstGeom>
          <a:noFill/>
        </p:spPr>
        <p:txBody>
          <a:bodyPr wrap="square">
            <a:spAutoFit/>
          </a:bodyPr>
          <a:lstStyle/>
          <a:p>
            <a:r>
              <a:rPr lang="lv-LV" sz="900" dirty="0">
                <a:latin typeface="Times New Roman" panose="02020603050405020304" pitchFamily="18" charset="0"/>
                <a:cs typeface="Times New Roman" panose="02020603050405020304" pitchFamily="18" charset="0"/>
              </a:rPr>
              <a:t>Attēls: Eiropas Vides aģentūra</a:t>
            </a:r>
          </a:p>
        </p:txBody>
      </p:sp>
    </p:spTree>
    <p:extLst>
      <p:ext uri="{BB962C8B-B14F-4D97-AF65-F5344CB8AC3E}">
        <p14:creationId xmlns:p14="http://schemas.microsoft.com/office/powerpoint/2010/main" val="21366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close&#10;&#10;Description automatically generated">
            <a:extLst>
              <a:ext uri="{FF2B5EF4-FFF2-40B4-BE49-F238E27FC236}">
                <a16:creationId xmlns:a16="http://schemas.microsoft.com/office/drawing/2014/main" id="{367131A6-331D-53F3-ECD3-37320AD2F242}"/>
              </a:ext>
            </a:extLst>
          </p:cNvPr>
          <p:cNvPicPr>
            <a:picLocks noChangeAspect="1"/>
          </p:cNvPicPr>
          <p:nvPr/>
        </p:nvPicPr>
        <p:blipFill rotWithShape="1">
          <a:blip r:embed="rId3"/>
          <a:srcRect t="1619" r="-3" b="33642"/>
          <a:stretch/>
        </p:blipFill>
        <p:spPr>
          <a:xfrm>
            <a:off x="442684" y="1262432"/>
            <a:ext cx="4013201" cy="3464037"/>
          </a:xfrm>
          <a:prstGeom prst="rect">
            <a:avLst/>
          </a:prstGeom>
          <a:noFill/>
        </p:spPr>
      </p:pic>
      <p:sp>
        <p:nvSpPr>
          <p:cNvPr id="3" name="Content Placeholder 2">
            <a:extLst>
              <a:ext uri="{FF2B5EF4-FFF2-40B4-BE49-F238E27FC236}">
                <a16:creationId xmlns:a16="http://schemas.microsoft.com/office/drawing/2014/main" id="{34E87EB6-7887-60C7-0C03-B14ADBD36AE3}"/>
              </a:ext>
            </a:extLst>
          </p:cNvPr>
          <p:cNvSpPr>
            <a:spLocks noGrp="1"/>
          </p:cNvSpPr>
          <p:nvPr>
            <p:ph sz="half" idx="2"/>
          </p:nvPr>
        </p:nvSpPr>
        <p:spPr>
          <a:xfrm>
            <a:off x="4731655" y="1262432"/>
            <a:ext cx="4013201" cy="3464037"/>
          </a:xfrm>
        </p:spPr>
        <p:txBody>
          <a:bodyPr>
            <a:normAutofit/>
          </a:bodyPr>
          <a:lstStyle/>
          <a:p>
            <a:pPr>
              <a:lnSpc>
                <a:spcPct val="90000"/>
              </a:lnSpc>
            </a:pPr>
            <a:r>
              <a:rPr lang="lv-LV" sz="1600"/>
              <a:t>Par kādām aprites ekonomikas </a:t>
            </a:r>
            <a:r>
              <a:rPr lang="lv-LV" sz="1600" b="1"/>
              <a:t>jomām</a:t>
            </a:r>
            <a:r>
              <a:rPr lang="lv-LV" sz="1600"/>
              <a:t> būtu svarīgi izglītot Latvijas iedzīvotājus?</a:t>
            </a:r>
          </a:p>
          <a:p>
            <a:pPr>
              <a:lnSpc>
                <a:spcPct val="90000"/>
              </a:lnSpc>
            </a:pPr>
            <a:r>
              <a:rPr lang="lv-LV" sz="1600"/>
              <a:t>Kādām jābūt </a:t>
            </a:r>
            <a:r>
              <a:rPr lang="lv-LV" sz="1600" b="1"/>
              <a:t>kampaņām</a:t>
            </a:r>
            <a:r>
              <a:rPr lang="lv-LV" sz="1600"/>
              <a:t> (kanāli, aktivitātes utt.), lai cilvēki iesaistītos atkritumu šķirošanā?</a:t>
            </a:r>
          </a:p>
          <a:p>
            <a:pPr>
              <a:lnSpc>
                <a:spcPct val="90000"/>
              </a:lnSpc>
            </a:pPr>
            <a:r>
              <a:rPr lang="lv-LV" sz="1600"/>
              <a:t>Kādi </a:t>
            </a:r>
            <a:r>
              <a:rPr lang="lv-LV" sz="1600" b="1"/>
              <a:t>kanāli</a:t>
            </a:r>
            <a:r>
              <a:rPr lang="lv-LV" sz="1600"/>
              <a:t> jāizmanto, lai izglītotu sabiedrību par atkritumu šķirošanu un pārstrādi?</a:t>
            </a:r>
          </a:p>
          <a:p>
            <a:pPr>
              <a:lnSpc>
                <a:spcPct val="90000"/>
              </a:lnSpc>
            </a:pPr>
            <a:r>
              <a:rPr lang="lv-LV" sz="1600" b="1"/>
              <a:t>Kas mudinātu </a:t>
            </a:r>
            <a:r>
              <a:rPr lang="lv-LV" sz="1600"/>
              <a:t>jauniešus mainīt savus </a:t>
            </a:r>
            <a:r>
              <a:rPr lang="lv-LV" sz="1600" b="1"/>
              <a:t>apģērba iegādes un lietošanas paradumus?</a:t>
            </a:r>
          </a:p>
          <a:p>
            <a:pPr>
              <a:lnSpc>
                <a:spcPct val="90000"/>
              </a:lnSpc>
            </a:pPr>
            <a:r>
              <a:rPr lang="lv-LV" sz="1600"/>
              <a:t>Kā </a:t>
            </a:r>
            <a:r>
              <a:rPr lang="lv-LV" sz="1600" b="1"/>
              <a:t>motivēt</a:t>
            </a:r>
            <a:r>
              <a:rPr lang="lv-LV" sz="1600"/>
              <a:t> jauniešus domāt </a:t>
            </a:r>
            <a:r>
              <a:rPr lang="lv-LV" sz="1600" b="1"/>
              <a:t>par ilglaicīgas modes idejām?</a:t>
            </a:r>
          </a:p>
        </p:txBody>
      </p:sp>
      <p:sp>
        <p:nvSpPr>
          <p:cNvPr id="2" name="Title 1">
            <a:extLst>
              <a:ext uri="{FF2B5EF4-FFF2-40B4-BE49-F238E27FC236}">
                <a16:creationId xmlns:a16="http://schemas.microsoft.com/office/drawing/2014/main" id="{7765681E-05F8-7B63-C1A3-B60FD7A19135}"/>
              </a:ext>
            </a:extLst>
          </p:cNvPr>
          <p:cNvSpPr>
            <a:spLocks noGrp="1"/>
          </p:cNvSpPr>
          <p:nvPr>
            <p:ph type="title"/>
          </p:nvPr>
        </p:nvSpPr>
        <p:spPr>
          <a:xfrm>
            <a:off x="442685" y="636104"/>
            <a:ext cx="8302171" cy="505339"/>
          </a:xfrm>
        </p:spPr>
        <p:txBody>
          <a:bodyPr>
            <a:normAutofit fontScale="90000"/>
          </a:bodyPr>
          <a:lstStyle/>
          <a:p>
            <a:r>
              <a:rPr lang="lv-LV" sz="3200" dirty="0"/>
              <a:t>Vai Tev ir idejas?</a:t>
            </a:r>
          </a:p>
        </p:txBody>
      </p:sp>
      <p:sp>
        <p:nvSpPr>
          <p:cNvPr id="4" name="Slide Number Placeholder 3">
            <a:extLst>
              <a:ext uri="{FF2B5EF4-FFF2-40B4-BE49-F238E27FC236}">
                <a16:creationId xmlns:a16="http://schemas.microsoft.com/office/drawing/2014/main" id="{DA2B7BAA-AE05-70E7-1593-9654820449BC}"/>
              </a:ext>
            </a:extLst>
          </p:cNvPr>
          <p:cNvSpPr>
            <a:spLocks noGrp="1"/>
          </p:cNvSpPr>
          <p:nvPr>
            <p:ph type="sldNum" sz="quarter" idx="12"/>
          </p:nvPr>
        </p:nvSpPr>
        <p:spPr>
          <a:xfrm>
            <a:off x="7886316" y="4771509"/>
            <a:ext cx="1016194" cy="303551"/>
          </a:xfrm>
        </p:spPr>
        <p:txBody>
          <a:bodyPr>
            <a:normAutofit/>
          </a:bodyPr>
          <a:lstStyle/>
          <a:p>
            <a:pPr>
              <a:lnSpc>
                <a:spcPct val="90000"/>
              </a:lnSpc>
              <a:spcAft>
                <a:spcPts val="600"/>
              </a:spcAft>
            </a:pPr>
            <a:fld id="{779C9B44-01CA-0240-8A05-FCB827797505}" type="slidenum">
              <a:rPr lang="en-LV" smtClean="0"/>
              <a:pPr>
                <a:lnSpc>
                  <a:spcPct val="90000"/>
                </a:lnSpc>
                <a:spcAft>
                  <a:spcPts val="600"/>
                </a:spcAft>
              </a:pPr>
              <a:t>12</a:t>
            </a:fld>
            <a:endParaRPr lang="en-LV"/>
          </a:p>
        </p:txBody>
      </p:sp>
    </p:spTree>
    <p:extLst>
      <p:ext uri="{BB962C8B-B14F-4D97-AF65-F5344CB8AC3E}">
        <p14:creationId xmlns:p14="http://schemas.microsoft.com/office/powerpoint/2010/main" val="340459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739AB11-8949-C33D-F227-FCEFEC134330}"/>
              </a:ext>
            </a:extLst>
          </p:cNvPr>
          <p:cNvSpPr>
            <a:spLocks noGrp="1"/>
          </p:cNvSpPr>
          <p:nvPr>
            <p:ph type="ctrTitle"/>
          </p:nvPr>
        </p:nvSpPr>
        <p:spPr/>
        <p:txBody>
          <a:bodyPr/>
          <a:lstStyle/>
          <a:p>
            <a:r>
              <a:rPr lang="lv-LV" dirty="0"/>
              <a:t>Paldies! Jautājumi?</a:t>
            </a:r>
            <a:endParaRPr lang="en-LV" dirty="0"/>
          </a:p>
        </p:txBody>
      </p:sp>
      <p:sp>
        <p:nvSpPr>
          <p:cNvPr id="6" name="TextBox 5">
            <a:extLst>
              <a:ext uri="{FF2B5EF4-FFF2-40B4-BE49-F238E27FC236}">
                <a16:creationId xmlns:a16="http://schemas.microsoft.com/office/drawing/2014/main" id="{2AE8FC17-5E11-1F55-7D5E-77CFEBC61B56}"/>
              </a:ext>
            </a:extLst>
          </p:cNvPr>
          <p:cNvSpPr txBox="1"/>
          <p:nvPr/>
        </p:nvSpPr>
        <p:spPr>
          <a:xfrm>
            <a:off x="417534" y="3597532"/>
            <a:ext cx="1862203" cy="215444"/>
          </a:xfrm>
          <a:prstGeom prst="rect">
            <a:avLst/>
          </a:prstGeom>
          <a:noFill/>
        </p:spPr>
        <p:txBody>
          <a:bodyPr wrap="square" rtlCol="0">
            <a:spAutoFit/>
          </a:bodyPr>
          <a:lstStyle/>
          <a:p>
            <a:pPr algn="ctr"/>
            <a:r>
              <a:rPr lang="en-GB" sz="800" dirty="0" err="1">
                <a:solidFill>
                  <a:srgbClr val="878179"/>
                </a:solidFill>
                <a:latin typeface="Times New Roman" panose="02020603050405020304" pitchFamily="18" charset="0"/>
                <a:cs typeface="Times New Roman" panose="02020603050405020304" pitchFamily="18" charset="0"/>
              </a:rPr>
              <a:t>wastetoresources.varam.gov.lv</a:t>
            </a:r>
            <a:endParaRPr lang="en-GB" sz="800" dirty="0">
              <a:solidFill>
                <a:srgbClr val="878179"/>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711FCDF-49B6-3B51-5AB1-3EA71FE92398}"/>
              </a:ext>
            </a:extLst>
          </p:cNvPr>
          <p:cNvSpPr txBox="1"/>
          <p:nvPr/>
        </p:nvSpPr>
        <p:spPr>
          <a:xfrm>
            <a:off x="2180918" y="3601191"/>
            <a:ext cx="1149612" cy="215444"/>
          </a:xfrm>
          <a:prstGeom prst="rect">
            <a:avLst/>
          </a:prstGeom>
          <a:noFill/>
        </p:spPr>
        <p:txBody>
          <a:bodyPr wrap="square" rtlCol="0">
            <a:spAutoFit/>
          </a:bodyPr>
          <a:lstStyle/>
          <a:p>
            <a:pPr algn="ctr"/>
            <a:r>
              <a:rPr lang="en-GB" sz="800" dirty="0" err="1">
                <a:solidFill>
                  <a:srgbClr val="878179"/>
                </a:solidFill>
                <a:latin typeface="Times New Roman" panose="02020603050405020304" pitchFamily="18" charset="0"/>
                <a:cs typeface="Times New Roman" panose="02020603050405020304" pitchFamily="18" charset="0"/>
              </a:rPr>
              <a:t>LIFEwastetoresources</a:t>
            </a:r>
            <a:endParaRPr lang="en-GB" sz="800" dirty="0">
              <a:solidFill>
                <a:srgbClr val="87817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C7DF90E-80CA-101F-4B5A-6694BD494C0F}"/>
              </a:ext>
            </a:extLst>
          </p:cNvPr>
          <p:cNvSpPr txBox="1"/>
          <p:nvPr/>
        </p:nvSpPr>
        <p:spPr>
          <a:xfrm>
            <a:off x="3434911" y="3603278"/>
            <a:ext cx="1013219" cy="215444"/>
          </a:xfrm>
          <a:prstGeom prst="rect">
            <a:avLst/>
          </a:prstGeom>
          <a:noFill/>
        </p:spPr>
        <p:txBody>
          <a:bodyPr wrap="square" rtlCol="0">
            <a:spAutoFit/>
          </a:bodyPr>
          <a:lstStyle/>
          <a:p>
            <a:pPr algn="ctr"/>
            <a:r>
              <a:rPr lang="en-GB" sz="800" dirty="0" err="1">
                <a:solidFill>
                  <a:srgbClr val="878179"/>
                </a:solidFill>
                <a:latin typeface="Times New Roman" panose="02020603050405020304" pitchFamily="18" charset="0"/>
                <a:cs typeface="Times New Roman" panose="02020603050405020304" pitchFamily="18" charset="0"/>
              </a:rPr>
              <a:t>waste_resources</a:t>
            </a:r>
            <a:endParaRPr lang="en-GB" sz="800" dirty="0">
              <a:solidFill>
                <a:srgbClr val="87817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1D525F6-8955-5A59-31AF-54914D362778}"/>
              </a:ext>
            </a:extLst>
          </p:cNvPr>
          <p:cNvSpPr txBox="1"/>
          <p:nvPr/>
        </p:nvSpPr>
        <p:spPr>
          <a:xfrm>
            <a:off x="4729266" y="3608384"/>
            <a:ext cx="1013219" cy="215444"/>
          </a:xfrm>
          <a:prstGeom prst="rect">
            <a:avLst/>
          </a:prstGeom>
          <a:noFill/>
        </p:spPr>
        <p:txBody>
          <a:bodyPr wrap="square" rtlCol="0">
            <a:spAutoFit/>
          </a:bodyPr>
          <a:lstStyle/>
          <a:p>
            <a:pPr algn="ctr"/>
            <a:r>
              <a:rPr lang="en-GB" sz="800" dirty="0" err="1">
                <a:solidFill>
                  <a:srgbClr val="878179"/>
                </a:solidFill>
                <a:latin typeface="Times New Roman" panose="02020603050405020304" pitchFamily="18" charset="0"/>
                <a:cs typeface="Times New Roman" panose="02020603050405020304" pitchFamily="18" charset="0"/>
              </a:rPr>
              <a:t>wastetoresources</a:t>
            </a:r>
            <a:endParaRPr lang="en-GB" sz="800" dirty="0">
              <a:solidFill>
                <a:srgbClr val="878179"/>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58F986E-520D-F5D3-290A-E47B41D43C45}"/>
              </a:ext>
            </a:extLst>
          </p:cNvPr>
          <p:cNvSpPr txBox="1"/>
          <p:nvPr/>
        </p:nvSpPr>
        <p:spPr>
          <a:xfrm>
            <a:off x="5919130" y="3625878"/>
            <a:ext cx="1099685" cy="215444"/>
          </a:xfrm>
          <a:prstGeom prst="rect">
            <a:avLst/>
          </a:prstGeom>
          <a:noFill/>
        </p:spPr>
        <p:txBody>
          <a:bodyPr wrap="square" rtlCol="0">
            <a:spAutoFit/>
          </a:bodyPr>
          <a:lstStyle/>
          <a:p>
            <a:pPr algn="ctr"/>
            <a:r>
              <a:rPr lang="en-GB" sz="800" dirty="0">
                <a:solidFill>
                  <a:srgbClr val="878179"/>
                </a:solidFill>
                <a:latin typeface="Times New Roman" panose="02020603050405020304" pitchFamily="18" charset="0"/>
                <a:cs typeface="Times New Roman" panose="02020603050405020304" pitchFamily="18" charset="0"/>
              </a:rPr>
              <a:t>waste to resources</a:t>
            </a:r>
          </a:p>
        </p:txBody>
      </p:sp>
      <p:sp>
        <p:nvSpPr>
          <p:cNvPr id="11" name="TextBox 10">
            <a:extLst>
              <a:ext uri="{FF2B5EF4-FFF2-40B4-BE49-F238E27FC236}">
                <a16:creationId xmlns:a16="http://schemas.microsoft.com/office/drawing/2014/main" id="{0C577D84-420A-E772-F4DE-A64C41DBC3E5}"/>
              </a:ext>
            </a:extLst>
          </p:cNvPr>
          <p:cNvSpPr txBox="1"/>
          <p:nvPr/>
        </p:nvSpPr>
        <p:spPr>
          <a:xfrm>
            <a:off x="7317975" y="3625878"/>
            <a:ext cx="1013219" cy="215444"/>
          </a:xfrm>
          <a:prstGeom prst="rect">
            <a:avLst/>
          </a:prstGeom>
          <a:noFill/>
        </p:spPr>
        <p:txBody>
          <a:bodyPr wrap="square" rtlCol="0">
            <a:spAutoFit/>
          </a:bodyPr>
          <a:lstStyle/>
          <a:p>
            <a:pPr algn="ctr"/>
            <a:r>
              <a:rPr lang="en-GB" sz="800" dirty="0" err="1">
                <a:solidFill>
                  <a:srgbClr val="878179"/>
                </a:solidFill>
                <a:latin typeface="Times New Roman" panose="02020603050405020304" pitchFamily="18" charset="0"/>
                <a:cs typeface="Times New Roman" panose="02020603050405020304" pitchFamily="18" charset="0"/>
              </a:rPr>
              <a:t>wastetoresources</a:t>
            </a:r>
            <a:endParaRPr lang="en-GB" sz="800" dirty="0">
              <a:solidFill>
                <a:srgbClr val="878179"/>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A78DC15-7341-DF79-2C36-2824DA6633DF}"/>
              </a:ext>
            </a:extLst>
          </p:cNvPr>
          <p:cNvSpPr txBox="1"/>
          <p:nvPr/>
        </p:nvSpPr>
        <p:spPr>
          <a:xfrm>
            <a:off x="413459" y="3918483"/>
            <a:ext cx="5111367" cy="369332"/>
          </a:xfrm>
          <a:prstGeom prst="rect">
            <a:avLst/>
          </a:prstGeom>
          <a:noFill/>
        </p:spPr>
        <p:txBody>
          <a:bodyPr wrap="square" rtlCol="0">
            <a:spAutoFit/>
          </a:bodyPr>
          <a:lstStyle/>
          <a:p>
            <a:pPr algn="just" eaLnBrk="0" fontAlgn="base" hangingPunct="0"/>
            <a:r>
              <a:rPr lang="lv-LV" sz="600" kern="1200" dirty="0">
                <a:solidFill>
                  <a:srgbClr val="878179"/>
                </a:solidFill>
                <a:effectLst/>
                <a:latin typeface="Times New Roman" panose="02020603050405020304" pitchFamily="18" charset="0"/>
                <a:cs typeface="Times New Roman" panose="02020603050405020304" pitchFamily="18" charset="0"/>
              </a:rPr>
              <a:t>LIFE integrētais projekts “Atkritumi kā resursi Latvijā – Reģionālās ilgtspējas un aprites veicināšana, ieviešot atkritumu kā resursu izmantošanas koncepciju" (LIFE </a:t>
            </a:r>
            <a:r>
              <a:rPr lang="lv-LV" sz="600" kern="1200" dirty="0" err="1">
                <a:solidFill>
                  <a:srgbClr val="878179"/>
                </a:solidFill>
                <a:effectLst/>
                <a:latin typeface="Times New Roman" panose="02020603050405020304" pitchFamily="18" charset="0"/>
                <a:cs typeface="Times New Roman" panose="02020603050405020304" pitchFamily="18" charset="0"/>
              </a:rPr>
              <a:t>Waste</a:t>
            </a:r>
            <a:r>
              <a:rPr lang="lv-LV" sz="600" kern="1200" dirty="0">
                <a:solidFill>
                  <a:srgbClr val="878179"/>
                </a:solidFill>
                <a:effectLst/>
                <a:latin typeface="Times New Roman" panose="02020603050405020304" pitchFamily="18" charset="0"/>
                <a:cs typeface="Times New Roman" panose="02020603050405020304" pitchFamily="18" charset="0"/>
              </a:rPr>
              <a:t> To Resources IP, LIFE20 IPE/LV/000014) tiek īstenots ar Eiropas Savienības LIFE programmas un Valsts reģionālās attīstības aģentūras finansiālu atbalstu. </a:t>
            </a:r>
            <a:endParaRPr lang="en-LV"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DE788A2-46C9-9ECB-03DC-AEC145CFE99F}"/>
              </a:ext>
            </a:extLst>
          </p:cNvPr>
          <p:cNvSpPr txBox="1"/>
          <p:nvPr/>
        </p:nvSpPr>
        <p:spPr>
          <a:xfrm>
            <a:off x="5685449" y="3918483"/>
            <a:ext cx="3252431" cy="369332"/>
          </a:xfrm>
          <a:prstGeom prst="rect">
            <a:avLst/>
          </a:prstGeom>
          <a:noFill/>
        </p:spPr>
        <p:txBody>
          <a:bodyPr wrap="square" rtlCol="0">
            <a:spAutoFit/>
          </a:bodyPr>
          <a:lstStyle/>
          <a:p>
            <a:pPr algn="just" eaLnBrk="0" fontAlgn="base" hangingPunct="0"/>
            <a:r>
              <a:rPr lang="lv-LV" sz="600" kern="1200" dirty="0">
                <a:solidFill>
                  <a:srgbClr val="878179"/>
                </a:solidFill>
                <a:effectLst/>
                <a:latin typeface="Times New Roman" panose="02020603050405020304" pitchFamily="18" charset="0"/>
                <a:cs typeface="Times New Roman" panose="02020603050405020304" pitchFamily="18" charset="0"/>
              </a:rPr>
              <a:t>Informācija atspoguļo tikai autoru nostāju un viedokli, un ne vienmēr atspoguļo Eiropas Savienības vai Eiropas Klimata, infrastruktūras un vides </a:t>
            </a:r>
            <a:r>
              <a:rPr lang="lv-LV" sz="600" kern="1200" dirty="0" err="1">
                <a:solidFill>
                  <a:srgbClr val="878179"/>
                </a:solidFill>
                <a:effectLst/>
                <a:latin typeface="Times New Roman" panose="02020603050405020304" pitchFamily="18" charset="0"/>
                <a:cs typeface="Times New Roman" panose="02020603050405020304" pitchFamily="18" charset="0"/>
              </a:rPr>
              <a:t>izpildaģentūras</a:t>
            </a:r>
            <a:r>
              <a:rPr lang="lv-LV" sz="600" kern="1200" dirty="0">
                <a:solidFill>
                  <a:srgbClr val="878179"/>
                </a:solidFill>
                <a:effectLst/>
                <a:latin typeface="Times New Roman" panose="02020603050405020304" pitchFamily="18" charset="0"/>
                <a:cs typeface="Times New Roman" panose="02020603050405020304" pitchFamily="18" charset="0"/>
              </a:rPr>
              <a:t> (CINEA) nostāju un viedokli. Ne Eiropas Savienība, ne finansējuma piešķīrējs nav atbildīgi par pausto saturu.</a:t>
            </a:r>
            <a:endParaRPr lang="en-LV"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679B8E26-ED17-FFDE-D89C-7C0D27B8B677}"/>
              </a:ext>
            </a:extLst>
          </p:cNvPr>
          <p:cNvCxnSpPr/>
          <p:nvPr/>
        </p:nvCxnSpPr>
        <p:spPr>
          <a:xfrm>
            <a:off x="5531140" y="3948251"/>
            <a:ext cx="0" cy="346553"/>
          </a:xfrm>
          <a:prstGeom prst="line">
            <a:avLst/>
          </a:prstGeom>
          <a:ln>
            <a:solidFill>
              <a:srgbClr val="878179"/>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3"/>
            <a:extLst>
              <a:ext uri="{FF2B5EF4-FFF2-40B4-BE49-F238E27FC236}">
                <a16:creationId xmlns:a16="http://schemas.microsoft.com/office/drawing/2014/main" id="{32640B51-E7D3-87F9-4B9F-40D75F7A2F77}"/>
              </a:ext>
            </a:extLst>
          </p:cNvPr>
          <p:cNvPicPr>
            <a:picLocks noChangeAspect="1"/>
          </p:cNvPicPr>
          <p:nvPr/>
        </p:nvPicPr>
        <p:blipFill>
          <a:blip r:embed="rId4"/>
          <a:stretch>
            <a:fillRect/>
          </a:stretch>
        </p:blipFill>
        <p:spPr>
          <a:xfrm>
            <a:off x="1247035" y="3412791"/>
            <a:ext cx="203200" cy="203200"/>
          </a:xfrm>
          <a:prstGeom prst="rect">
            <a:avLst/>
          </a:prstGeom>
        </p:spPr>
      </p:pic>
      <p:pic>
        <p:nvPicPr>
          <p:cNvPr id="4" name="Picture 3">
            <a:hlinkClick r:id="rId5"/>
            <a:extLst>
              <a:ext uri="{FF2B5EF4-FFF2-40B4-BE49-F238E27FC236}">
                <a16:creationId xmlns:a16="http://schemas.microsoft.com/office/drawing/2014/main" id="{44067795-53D9-5247-7C1E-45A7DC7D08EF}"/>
              </a:ext>
            </a:extLst>
          </p:cNvPr>
          <p:cNvPicPr>
            <a:picLocks noChangeAspect="1"/>
          </p:cNvPicPr>
          <p:nvPr/>
        </p:nvPicPr>
        <p:blipFill>
          <a:blip r:embed="rId6"/>
          <a:stretch>
            <a:fillRect/>
          </a:stretch>
        </p:blipFill>
        <p:spPr>
          <a:xfrm>
            <a:off x="2585927" y="3409980"/>
            <a:ext cx="203200" cy="203200"/>
          </a:xfrm>
          <a:prstGeom prst="rect">
            <a:avLst/>
          </a:prstGeom>
        </p:spPr>
      </p:pic>
      <p:pic>
        <p:nvPicPr>
          <p:cNvPr id="5" name="Picture 4">
            <a:hlinkClick r:id="rId7"/>
            <a:extLst>
              <a:ext uri="{FF2B5EF4-FFF2-40B4-BE49-F238E27FC236}">
                <a16:creationId xmlns:a16="http://schemas.microsoft.com/office/drawing/2014/main" id="{57C29246-12B0-CF80-B17F-E74951964A7B}"/>
              </a:ext>
            </a:extLst>
          </p:cNvPr>
          <p:cNvPicPr>
            <a:picLocks noChangeAspect="1"/>
          </p:cNvPicPr>
          <p:nvPr/>
        </p:nvPicPr>
        <p:blipFill>
          <a:blip r:embed="rId8"/>
          <a:stretch>
            <a:fillRect/>
          </a:stretch>
        </p:blipFill>
        <p:spPr>
          <a:xfrm>
            <a:off x="3839920" y="3418537"/>
            <a:ext cx="203200" cy="203200"/>
          </a:xfrm>
          <a:prstGeom prst="rect">
            <a:avLst/>
          </a:prstGeom>
        </p:spPr>
      </p:pic>
      <p:pic>
        <p:nvPicPr>
          <p:cNvPr id="15" name="Picture 14">
            <a:hlinkClick r:id="rId9"/>
            <a:extLst>
              <a:ext uri="{FF2B5EF4-FFF2-40B4-BE49-F238E27FC236}">
                <a16:creationId xmlns:a16="http://schemas.microsoft.com/office/drawing/2014/main" id="{C645153E-2614-70E1-30F0-10572A7BCD67}"/>
              </a:ext>
            </a:extLst>
          </p:cNvPr>
          <p:cNvPicPr>
            <a:picLocks noChangeAspect="1"/>
          </p:cNvPicPr>
          <p:nvPr/>
        </p:nvPicPr>
        <p:blipFill>
          <a:blip r:embed="rId10"/>
          <a:stretch>
            <a:fillRect/>
          </a:stretch>
        </p:blipFill>
        <p:spPr>
          <a:xfrm>
            <a:off x="5134256" y="3418537"/>
            <a:ext cx="203200" cy="203200"/>
          </a:xfrm>
          <a:prstGeom prst="rect">
            <a:avLst/>
          </a:prstGeom>
        </p:spPr>
      </p:pic>
      <p:pic>
        <p:nvPicPr>
          <p:cNvPr id="16" name="Picture 15">
            <a:hlinkClick r:id="rId11"/>
            <a:extLst>
              <a:ext uri="{FF2B5EF4-FFF2-40B4-BE49-F238E27FC236}">
                <a16:creationId xmlns:a16="http://schemas.microsoft.com/office/drawing/2014/main" id="{52B730A4-D482-08C8-04B8-4F36F111E30C}"/>
              </a:ext>
            </a:extLst>
          </p:cNvPr>
          <p:cNvPicPr>
            <a:picLocks noChangeAspect="1"/>
          </p:cNvPicPr>
          <p:nvPr/>
        </p:nvPicPr>
        <p:blipFill>
          <a:blip r:embed="rId12"/>
          <a:stretch>
            <a:fillRect/>
          </a:stretch>
        </p:blipFill>
        <p:spPr>
          <a:xfrm>
            <a:off x="6388268" y="3435745"/>
            <a:ext cx="203200" cy="203200"/>
          </a:xfrm>
          <a:prstGeom prst="rect">
            <a:avLst/>
          </a:prstGeom>
        </p:spPr>
      </p:pic>
      <p:pic>
        <p:nvPicPr>
          <p:cNvPr id="17" name="Picture 16">
            <a:extLst>
              <a:ext uri="{FF2B5EF4-FFF2-40B4-BE49-F238E27FC236}">
                <a16:creationId xmlns:a16="http://schemas.microsoft.com/office/drawing/2014/main" id="{35F7CEB7-CF34-252F-21FC-5270071569FC}"/>
              </a:ext>
            </a:extLst>
          </p:cNvPr>
          <p:cNvPicPr>
            <a:picLocks noChangeAspect="1"/>
          </p:cNvPicPr>
          <p:nvPr/>
        </p:nvPicPr>
        <p:blipFill>
          <a:blip r:embed="rId13"/>
          <a:stretch>
            <a:fillRect/>
          </a:stretch>
        </p:blipFill>
        <p:spPr>
          <a:xfrm>
            <a:off x="7722985" y="3435745"/>
            <a:ext cx="203200" cy="203200"/>
          </a:xfrm>
          <a:prstGeom prst="rect">
            <a:avLst/>
          </a:prstGeom>
        </p:spPr>
      </p:pic>
    </p:spTree>
    <p:extLst>
      <p:ext uri="{BB962C8B-B14F-4D97-AF65-F5344CB8AC3E}">
        <p14:creationId xmlns:p14="http://schemas.microsoft.com/office/powerpoint/2010/main" val="6335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pany&#10;&#10;Description automatically generated with medium confidence">
            <a:extLst>
              <a:ext uri="{FF2B5EF4-FFF2-40B4-BE49-F238E27FC236}">
                <a16:creationId xmlns:a16="http://schemas.microsoft.com/office/drawing/2014/main" id="{EE36A8F9-4424-1E86-E192-00726B632427}"/>
              </a:ext>
            </a:extLst>
          </p:cNvPr>
          <p:cNvPicPr>
            <a:picLocks noChangeAspect="1"/>
          </p:cNvPicPr>
          <p:nvPr/>
        </p:nvPicPr>
        <p:blipFill rotWithShape="1">
          <a:blip r:embed="rId3"/>
          <a:srcRect l="2239" t="3076" r="4036" b="2429"/>
          <a:stretch/>
        </p:blipFill>
        <p:spPr>
          <a:xfrm>
            <a:off x="447261" y="586409"/>
            <a:ext cx="4398065" cy="4445275"/>
          </a:xfrm>
          <a:prstGeom prst="rect">
            <a:avLst/>
          </a:prstGeom>
          <a:noFill/>
        </p:spPr>
      </p:pic>
      <p:sp>
        <p:nvSpPr>
          <p:cNvPr id="7" name="Title 6">
            <a:extLst>
              <a:ext uri="{FF2B5EF4-FFF2-40B4-BE49-F238E27FC236}">
                <a16:creationId xmlns:a16="http://schemas.microsoft.com/office/drawing/2014/main" id="{9C99D58A-CDBA-0EC5-8618-16EAD2A66CB4}"/>
              </a:ext>
            </a:extLst>
          </p:cNvPr>
          <p:cNvSpPr>
            <a:spLocks noGrp="1"/>
          </p:cNvSpPr>
          <p:nvPr>
            <p:ph type="title"/>
          </p:nvPr>
        </p:nvSpPr>
        <p:spPr>
          <a:xfrm>
            <a:off x="5004743" y="2141549"/>
            <a:ext cx="4139257" cy="939913"/>
          </a:xfrm>
        </p:spPr>
        <p:txBody>
          <a:bodyPr/>
          <a:lstStyle/>
          <a:p>
            <a:r>
              <a:rPr lang="lv-LV" dirty="0">
                <a:solidFill>
                  <a:srgbClr val="2E5A79"/>
                </a:solidFill>
                <a:latin typeface="Times New Roman" panose="02020603050405020304" pitchFamily="18" charset="0"/>
                <a:cs typeface="Times New Roman" panose="02020603050405020304" pitchFamily="18" charset="0"/>
              </a:rPr>
              <a:t>Kas ir aprites ekonomika?</a:t>
            </a:r>
            <a:endParaRPr lang="lv-LV" dirty="0"/>
          </a:p>
        </p:txBody>
      </p:sp>
      <p:sp>
        <p:nvSpPr>
          <p:cNvPr id="3" name="TextBox 2">
            <a:extLst>
              <a:ext uri="{FF2B5EF4-FFF2-40B4-BE49-F238E27FC236}">
                <a16:creationId xmlns:a16="http://schemas.microsoft.com/office/drawing/2014/main" id="{840F737F-EC30-4421-75B2-86EAC84DBE2F}"/>
              </a:ext>
            </a:extLst>
          </p:cNvPr>
          <p:cNvSpPr txBox="1"/>
          <p:nvPr/>
        </p:nvSpPr>
        <p:spPr>
          <a:xfrm>
            <a:off x="3859255" y="4811849"/>
            <a:ext cx="986071" cy="230832"/>
          </a:xfrm>
          <a:prstGeom prst="rect">
            <a:avLst/>
          </a:prstGeom>
          <a:noFill/>
        </p:spPr>
        <p:txBody>
          <a:bodyPr wrap="square">
            <a:spAutoFit/>
          </a:bodyPr>
          <a:lstStyle/>
          <a:p>
            <a:r>
              <a:rPr lang="lv-LV" sz="900" dirty="0">
                <a:latin typeface="Times New Roman" panose="02020603050405020304" pitchFamily="18" charset="0"/>
                <a:cs typeface="Times New Roman" panose="02020603050405020304" pitchFamily="18" charset="0"/>
              </a:rPr>
              <a:t>Attēls: ES Māja</a:t>
            </a:r>
          </a:p>
        </p:txBody>
      </p:sp>
    </p:spTree>
    <p:extLst>
      <p:ext uri="{BB962C8B-B14F-4D97-AF65-F5344CB8AC3E}">
        <p14:creationId xmlns:p14="http://schemas.microsoft.com/office/powerpoint/2010/main" val="88527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4F5B2-A007-6DB1-4CE5-58B3361F83FF}"/>
              </a:ext>
            </a:extLst>
          </p:cNvPr>
          <p:cNvSpPr>
            <a:spLocks noGrp="1"/>
          </p:cNvSpPr>
          <p:nvPr>
            <p:ph type="title"/>
          </p:nvPr>
        </p:nvSpPr>
        <p:spPr>
          <a:xfrm>
            <a:off x="561953" y="1013055"/>
            <a:ext cx="2862077" cy="860471"/>
          </a:xfrm>
        </p:spPr>
        <p:txBody>
          <a:bodyPr anchor="b">
            <a:normAutofit/>
          </a:bodyPr>
          <a:lstStyle/>
          <a:p>
            <a:pPr>
              <a:lnSpc>
                <a:spcPct val="90000"/>
              </a:lnSpc>
            </a:pPr>
            <a:r>
              <a:rPr lang="lv-LV" dirty="0"/>
              <a:t>Atkritumu apjoms Latvijā</a:t>
            </a:r>
            <a:endParaRPr lang="en-LV" dirty="0"/>
          </a:p>
        </p:txBody>
      </p:sp>
      <p:pic>
        <p:nvPicPr>
          <p:cNvPr id="11" name="Content Placeholder 10">
            <a:extLst>
              <a:ext uri="{FF2B5EF4-FFF2-40B4-BE49-F238E27FC236}">
                <a16:creationId xmlns:a16="http://schemas.microsoft.com/office/drawing/2014/main" id="{3DF00BC9-C615-ADE7-DC91-01E6D6008597}"/>
              </a:ext>
            </a:extLst>
          </p:cNvPr>
          <p:cNvPicPr>
            <a:picLocks noGrp="1" noChangeAspect="1"/>
          </p:cNvPicPr>
          <p:nvPr>
            <p:ph idx="1"/>
          </p:nvPr>
        </p:nvPicPr>
        <p:blipFill rotWithShape="1">
          <a:blip r:embed="rId3"/>
          <a:srcRect l="2867" r="-3" b="-3"/>
          <a:stretch/>
        </p:blipFill>
        <p:spPr>
          <a:xfrm>
            <a:off x="3424030" y="610681"/>
            <a:ext cx="5478480" cy="4357045"/>
          </a:xfrm>
          <a:noFill/>
        </p:spPr>
      </p:pic>
      <p:sp>
        <p:nvSpPr>
          <p:cNvPr id="14" name="TextBox 13">
            <a:extLst>
              <a:ext uri="{FF2B5EF4-FFF2-40B4-BE49-F238E27FC236}">
                <a16:creationId xmlns:a16="http://schemas.microsoft.com/office/drawing/2014/main" id="{54C5090A-5FB7-FB02-CAE2-604A4FDA1A2A}"/>
              </a:ext>
            </a:extLst>
          </p:cNvPr>
          <p:cNvSpPr txBox="1"/>
          <p:nvPr/>
        </p:nvSpPr>
        <p:spPr>
          <a:xfrm>
            <a:off x="561953" y="2289556"/>
            <a:ext cx="2678204" cy="1129577"/>
          </a:xfrm>
          <a:prstGeom prst="rect">
            <a:avLst/>
          </a:prstGeom>
        </p:spPr>
        <p:txBody>
          <a:bodyPr>
            <a:normAutofit/>
          </a:bodyPr>
          <a:lstStyle/>
          <a:p>
            <a:pPr defTabSz="685800" eaLnBrk="1" hangingPunct="1">
              <a:spcBef>
                <a:spcPts val="0"/>
              </a:spcBef>
              <a:spcAft>
                <a:spcPts val="60"/>
              </a:spcAft>
            </a:pPr>
            <a:r>
              <a:rPr lang="en-GB" sz="2000" b="1" i="0" kern="1200" dirty="0">
                <a:effectLst/>
                <a:latin typeface="Times New Roman" panose="02020603050405020304" pitchFamily="18" charset="0"/>
                <a:ea typeface="+mn-ea"/>
                <a:cs typeface="Times New Roman" panose="02020603050405020304" pitchFamily="18" charset="0"/>
              </a:rPr>
              <a:t>Vai </a:t>
            </a:r>
            <a:r>
              <a:rPr lang="en-GB" sz="2000" b="1" i="0" kern="1200" dirty="0" err="1">
                <a:effectLst/>
                <a:latin typeface="Times New Roman" panose="02020603050405020304" pitchFamily="18" charset="0"/>
                <a:ea typeface="+mn-ea"/>
                <a:cs typeface="Times New Roman" panose="02020603050405020304" pitchFamily="18" charset="0"/>
              </a:rPr>
              <a:t>spēsim</a:t>
            </a:r>
            <a:r>
              <a:rPr lang="en-GB" sz="2000" b="1" i="0" kern="1200" dirty="0">
                <a:effectLst/>
                <a:latin typeface="Times New Roman" panose="02020603050405020304" pitchFamily="18" charset="0"/>
                <a:ea typeface="+mn-ea"/>
                <a:cs typeface="Times New Roman" panose="02020603050405020304" pitchFamily="18" charset="0"/>
              </a:rPr>
              <a:t> </a:t>
            </a:r>
            <a:r>
              <a:rPr lang="en-GB" sz="2000" b="1" i="0" kern="1200" dirty="0" err="1">
                <a:effectLst/>
                <a:latin typeface="Times New Roman" panose="02020603050405020304" pitchFamily="18" charset="0"/>
                <a:ea typeface="+mn-ea"/>
                <a:cs typeface="Times New Roman" panose="02020603050405020304" pitchFamily="18" charset="0"/>
              </a:rPr>
              <a:t>mainīt</a:t>
            </a:r>
            <a:r>
              <a:rPr lang="en-GB" sz="2000" b="1" i="0" kern="1200" dirty="0">
                <a:effectLst/>
                <a:latin typeface="Times New Roman" panose="02020603050405020304" pitchFamily="18" charset="0"/>
                <a:ea typeface="+mn-ea"/>
                <a:cs typeface="Times New Roman" panose="02020603050405020304" pitchFamily="18" charset="0"/>
              </a:rPr>
              <a:t> </a:t>
            </a:r>
          </a:p>
          <a:p>
            <a:pPr defTabSz="685800" eaLnBrk="1" hangingPunct="1">
              <a:spcBef>
                <a:spcPts val="0"/>
              </a:spcBef>
              <a:spcAft>
                <a:spcPts val="60"/>
              </a:spcAft>
            </a:pPr>
            <a:r>
              <a:rPr lang="en-GB" sz="2000" b="1" i="0" kern="1200" dirty="0">
                <a:effectLst/>
                <a:latin typeface="Times New Roman" panose="02020603050405020304" pitchFamily="18" charset="0"/>
                <a:ea typeface="+mn-ea"/>
                <a:cs typeface="Times New Roman" panose="02020603050405020304" pitchFamily="18" charset="0"/>
              </a:rPr>
              <a:t>“</a:t>
            </a:r>
            <a:r>
              <a:rPr lang="en-GB" sz="2000" b="1" i="0" kern="1200" dirty="0" err="1">
                <a:effectLst/>
                <a:latin typeface="Times New Roman" panose="02020603050405020304" pitchFamily="18" charset="0"/>
                <a:ea typeface="+mn-ea"/>
                <a:cs typeface="Times New Roman" panose="02020603050405020304" pitchFamily="18" charset="0"/>
              </a:rPr>
              <a:t>Paņem</a:t>
            </a:r>
            <a:r>
              <a:rPr lang="en-GB" sz="2000" b="1" i="0" kern="1200" dirty="0">
                <a:effectLst/>
                <a:latin typeface="Times New Roman" panose="02020603050405020304" pitchFamily="18" charset="0"/>
                <a:ea typeface="+mn-ea"/>
                <a:cs typeface="Times New Roman" panose="02020603050405020304" pitchFamily="18" charset="0"/>
              </a:rPr>
              <a:t>, </a:t>
            </a:r>
            <a:r>
              <a:rPr lang="en-GB" sz="2000" b="1" i="0" kern="1200" dirty="0" err="1">
                <a:effectLst/>
                <a:latin typeface="Times New Roman" panose="02020603050405020304" pitchFamily="18" charset="0"/>
                <a:ea typeface="+mn-ea"/>
                <a:cs typeface="Times New Roman" panose="02020603050405020304" pitchFamily="18" charset="0"/>
              </a:rPr>
              <a:t>izmanto</a:t>
            </a:r>
            <a:r>
              <a:rPr lang="en-GB" sz="2000" b="1" i="0" kern="1200" dirty="0">
                <a:effectLst/>
                <a:latin typeface="Times New Roman" panose="02020603050405020304" pitchFamily="18" charset="0"/>
                <a:ea typeface="+mn-ea"/>
                <a:cs typeface="Times New Roman" panose="02020603050405020304" pitchFamily="18" charset="0"/>
              </a:rPr>
              <a:t>, </a:t>
            </a:r>
            <a:r>
              <a:rPr lang="en-GB" sz="2000" b="1" i="0" kern="1200" dirty="0" err="1">
                <a:effectLst/>
                <a:latin typeface="Times New Roman" panose="02020603050405020304" pitchFamily="18" charset="0"/>
                <a:ea typeface="+mn-ea"/>
                <a:cs typeface="Times New Roman" panose="02020603050405020304" pitchFamily="18" charset="0"/>
              </a:rPr>
              <a:t>izmet</a:t>
            </a:r>
            <a:r>
              <a:rPr lang="en-GB" sz="2000" b="1" i="0" kern="1200" dirty="0">
                <a:effectLst/>
                <a:latin typeface="Times New Roman" panose="02020603050405020304" pitchFamily="18" charset="0"/>
                <a:ea typeface="+mn-ea"/>
                <a:cs typeface="Times New Roman" panose="02020603050405020304" pitchFamily="18" charset="0"/>
              </a:rPr>
              <a:t>” </a:t>
            </a:r>
            <a:r>
              <a:rPr lang="en-GB" sz="2000" b="1" i="0" kern="1200" dirty="0" err="1">
                <a:effectLst/>
                <a:latin typeface="Times New Roman" panose="02020603050405020304" pitchFamily="18" charset="0"/>
                <a:ea typeface="+mn-ea"/>
                <a:cs typeface="Times New Roman" panose="02020603050405020304" pitchFamily="18" charset="0"/>
              </a:rPr>
              <a:t>domāšanu</a:t>
            </a:r>
            <a:r>
              <a:rPr lang="en-GB" sz="2000" b="1" i="0" kern="1200" dirty="0">
                <a:effectLst/>
                <a:latin typeface="Times New Roman" panose="02020603050405020304" pitchFamily="18" charset="0"/>
                <a:ea typeface="+mn-ea"/>
                <a:cs typeface="Times New Roman" panose="02020603050405020304" pitchFamily="18" charset="0"/>
              </a:rPr>
              <a:t>?</a:t>
            </a:r>
          </a:p>
        </p:txBody>
      </p:sp>
      <p:sp>
        <p:nvSpPr>
          <p:cNvPr id="4" name="TextBox 3">
            <a:extLst>
              <a:ext uri="{FF2B5EF4-FFF2-40B4-BE49-F238E27FC236}">
                <a16:creationId xmlns:a16="http://schemas.microsoft.com/office/drawing/2014/main" id="{1A23F969-C30B-56A7-34A6-CDC5BF4B1445}"/>
              </a:ext>
            </a:extLst>
          </p:cNvPr>
          <p:cNvSpPr txBox="1"/>
          <p:nvPr/>
        </p:nvSpPr>
        <p:spPr>
          <a:xfrm>
            <a:off x="6386892" y="4942872"/>
            <a:ext cx="2667107" cy="200055"/>
          </a:xfrm>
          <a:prstGeom prst="rect">
            <a:avLst/>
          </a:prstGeom>
          <a:noFill/>
        </p:spPr>
        <p:txBody>
          <a:bodyPr wrap="square" rtlCol="0">
            <a:spAutoFit/>
          </a:bodyPr>
          <a:lstStyle/>
          <a:p>
            <a:r>
              <a:rPr lang="lv-LV" sz="700" dirty="0">
                <a:latin typeface="Times New Roman" panose="02020603050405020304" pitchFamily="18" charset="0"/>
                <a:cs typeface="Times New Roman" panose="02020603050405020304" pitchFamily="18" charset="0"/>
              </a:rPr>
              <a:t>Avots: Atkritumu apsaimniekošanas valsts plāns 2021.-2028.gadam</a:t>
            </a:r>
          </a:p>
        </p:txBody>
      </p:sp>
    </p:spTree>
    <p:extLst>
      <p:ext uri="{BB962C8B-B14F-4D97-AF65-F5344CB8AC3E}">
        <p14:creationId xmlns:p14="http://schemas.microsoft.com/office/powerpoint/2010/main" val="257903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4F5B2-A007-6DB1-4CE5-58B3361F83FF}"/>
              </a:ext>
            </a:extLst>
          </p:cNvPr>
          <p:cNvSpPr>
            <a:spLocks noGrp="1"/>
          </p:cNvSpPr>
          <p:nvPr>
            <p:ph type="title"/>
          </p:nvPr>
        </p:nvSpPr>
        <p:spPr>
          <a:xfrm>
            <a:off x="581829" y="1977079"/>
            <a:ext cx="2389971" cy="939913"/>
          </a:xfrm>
        </p:spPr>
        <p:txBody>
          <a:bodyPr anchor="b">
            <a:normAutofit/>
          </a:bodyPr>
          <a:lstStyle/>
          <a:p>
            <a:pPr>
              <a:lnSpc>
                <a:spcPct val="90000"/>
              </a:lnSpc>
            </a:pPr>
            <a:r>
              <a:rPr lang="lv-LV" dirty="0"/>
              <a:t>Kur nonāk atkritumi?</a:t>
            </a:r>
            <a:endParaRPr lang="en-LV" dirty="0"/>
          </a:p>
        </p:txBody>
      </p:sp>
      <p:pic>
        <p:nvPicPr>
          <p:cNvPr id="7" name="Picture 6">
            <a:extLst>
              <a:ext uri="{FF2B5EF4-FFF2-40B4-BE49-F238E27FC236}">
                <a16:creationId xmlns:a16="http://schemas.microsoft.com/office/drawing/2014/main" id="{70332CEA-FE3C-D28C-352D-6F7CFF3CFA6D}"/>
              </a:ext>
            </a:extLst>
          </p:cNvPr>
          <p:cNvPicPr>
            <a:picLocks noChangeAspect="1"/>
          </p:cNvPicPr>
          <p:nvPr/>
        </p:nvPicPr>
        <p:blipFill>
          <a:blip r:embed="rId3"/>
          <a:stretch>
            <a:fillRect/>
          </a:stretch>
        </p:blipFill>
        <p:spPr>
          <a:xfrm>
            <a:off x="2562434" y="709989"/>
            <a:ext cx="6397692" cy="4078527"/>
          </a:xfrm>
          <a:prstGeom prst="rect">
            <a:avLst/>
          </a:prstGeom>
          <a:noFill/>
        </p:spPr>
      </p:pic>
      <p:sp>
        <p:nvSpPr>
          <p:cNvPr id="2" name="TextBox 1">
            <a:extLst>
              <a:ext uri="{FF2B5EF4-FFF2-40B4-BE49-F238E27FC236}">
                <a16:creationId xmlns:a16="http://schemas.microsoft.com/office/drawing/2014/main" id="{CA2CF091-F143-AEBE-DEB4-37D665F551CC}"/>
              </a:ext>
            </a:extLst>
          </p:cNvPr>
          <p:cNvSpPr txBox="1"/>
          <p:nvPr/>
        </p:nvSpPr>
        <p:spPr>
          <a:xfrm>
            <a:off x="6331264" y="4788516"/>
            <a:ext cx="2667107" cy="200055"/>
          </a:xfrm>
          <a:prstGeom prst="rect">
            <a:avLst/>
          </a:prstGeom>
          <a:noFill/>
        </p:spPr>
        <p:txBody>
          <a:bodyPr wrap="square" rtlCol="0">
            <a:spAutoFit/>
          </a:bodyPr>
          <a:lstStyle/>
          <a:p>
            <a:r>
              <a:rPr lang="lv-LV" sz="700" dirty="0">
                <a:latin typeface="Times New Roman" panose="02020603050405020304" pitchFamily="18" charset="0"/>
                <a:cs typeface="Times New Roman" panose="02020603050405020304" pitchFamily="18" charset="0"/>
              </a:rPr>
              <a:t>Avots: Atkritumu apsaimniekošanas valsts plāns 2021.-2028.gadam</a:t>
            </a:r>
          </a:p>
        </p:txBody>
      </p:sp>
    </p:spTree>
    <p:extLst>
      <p:ext uri="{BB962C8B-B14F-4D97-AF65-F5344CB8AC3E}">
        <p14:creationId xmlns:p14="http://schemas.microsoft.com/office/powerpoint/2010/main" val="196193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1DE0-A5EA-6D6F-D28A-D52DAB970DD0}"/>
              </a:ext>
            </a:extLst>
          </p:cNvPr>
          <p:cNvSpPr>
            <a:spLocks noGrp="1"/>
          </p:cNvSpPr>
          <p:nvPr>
            <p:ph type="title"/>
          </p:nvPr>
        </p:nvSpPr>
        <p:spPr>
          <a:xfrm>
            <a:off x="442683" y="1800213"/>
            <a:ext cx="3136336" cy="939913"/>
          </a:xfrm>
        </p:spPr>
        <p:txBody>
          <a:bodyPr/>
          <a:lstStyle/>
          <a:p>
            <a:r>
              <a:rPr lang="lv-LV" dirty="0"/>
              <a:t>Atkritumu sastāvs</a:t>
            </a:r>
          </a:p>
        </p:txBody>
      </p:sp>
      <p:sp>
        <p:nvSpPr>
          <p:cNvPr id="6" name="AutoShape 2">
            <a:extLst>
              <a:ext uri="{FF2B5EF4-FFF2-40B4-BE49-F238E27FC236}">
                <a16:creationId xmlns:a16="http://schemas.microsoft.com/office/drawing/2014/main" id="{4716F298-8639-1016-D332-8CE65F1AA4D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9" name="AutoShape 6">
            <a:extLst>
              <a:ext uri="{FF2B5EF4-FFF2-40B4-BE49-F238E27FC236}">
                <a16:creationId xmlns:a16="http://schemas.microsoft.com/office/drawing/2014/main" id="{6CA4B6E9-7C42-7E19-E7D5-8B1CB2459972}"/>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2" name="Picture 11" descr="A large trash can with different colored labels&#10;&#10;Description automatically generated">
            <a:extLst>
              <a:ext uri="{FF2B5EF4-FFF2-40B4-BE49-F238E27FC236}">
                <a16:creationId xmlns:a16="http://schemas.microsoft.com/office/drawing/2014/main" id="{443782A1-C530-B1A8-0254-C6E891453967}"/>
              </a:ext>
            </a:extLst>
          </p:cNvPr>
          <p:cNvPicPr>
            <a:picLocks noChangeAspect="1"/>
          </p:cNvPicPr>
          <p:nvPr/>
        </p:nvPicPr>
        <p:blipFill rotWithShape="1">
          <a:blip r:embed="rId3"/>
          <a:srcRect l="19076" t="22084" r="36468" b="8208"/>
          <a:stretch/>
        </p:blipFill>
        <p:spPr>
          <a:xfrm>
            <a:off x="3564946" y="592275"/>
            <a:ext cx="4933010" cy="4397170"/>
          </a:xfrm>
          <a:prstGeom prst="rect">
            <a:avLst/>
          </a:prstGeom>
        </p:spPr>
      </p:pic>
      <p:sp>
        <p:nvSpPr>
          <p:cNvPr id="4" name="TextBox 3">
            <a:extLst>
              <a:ext uri="{FF2B5EF4-FFF2-40B4-BE49-F238E27FC236}">
                <a16:creationId xmlns:a16="http://schemas.microsoft.com/office/drawing/2014/main" id="{F0035D57-5F12-D08D-7459-7059CC384723}"/>
              </a:ext>
            </a:extLst>
          </p:cNvPr>
          <p:cNvSpPr txBox="1"/>
          <p:nvPr/>
        </p:nvSpPr>
        <p:spPr>
          <a:xfrm>
            <a:off x="7453113" y="4774001"/>
            <a:ext cx="1228471" cy="215444"/>
          </a:xfrm>
          <a:prstGeom prst="rect">
            <a:avLst/>
          </a:prstGeom>
          <a:noFill/>
        </p:spPr>
        <p:txBody>
          <a:bodyPr wrap="square">
            <a:spAutoFit/>
          </a:bodyPr>
          <a:lstStyle/>
          <a:p>
            <a:r>
              <a:rPr lang="lv-LV" sz="800" dirty="0">
                <a:latin typeface="Times New Roman" panose="02020603050405020304" pitchFamily="18" charset="0"/>
                <a:cs typeface="Times New Roman" panose="02020603050405020304" pitchFamily="18" charset="0"/>
              </a:rPr>
              <a:t>Attēls: Ziemellatvija.lv</a:t>
            </a:r>
          </a:p>
        </p:txBody>
      </p:sp>
    </p:spTree>
    <p:extLst>
      <p:ext uri="{BB962C8B-B14F-4D97-AF65-F5344CB8AC3E}">
        <p14:creationId xmlns:p14="http://schemas.microsoft.com/office/powerpoint/2010/main" val="19496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BAC1E-1DB8-9D31-0E4D-DA149876493A}"/>
              </a:ext>
            </a:extLst>
          </p:cNvPr>
          <p:cNvSpPr>
            <a:spLocks noGrp="1"/>
          </p:cNvSpPr>
          <p:nvPr>
            <p:ph type="title"/>
          </p:nvPr>
        </p:nvSpPr>
        <p:spPr>
          <a:xfrm>
            <a:off x="342901" y="2101793"/>
            <a:ext cx="3499766" cy="939913"/>
          </a:xfrm>
        </p:spPr>
        <p:txBody>
          <a:bodyPr anchor="b">
            <a:normAutofit/>
          </a:bodyPr>
          <a:lstStyle/>
          <a:p>
            <a:pPr>
              <a:lnSpc>
                <a:spcPct val="90000"/>
              </a:lnSpc>
            </a:pPr>
            <a:r>
              <a:rPr lang="lv-LV" dirty="0"/>
              <a:t>Izmet mazāk pārtikas!</a:t>
            </a:r>
          </a:p>
        </p:txBody>
      </p:sp>
      <p:pic>
        <p:nvPicPr>
          <p:cNvPr id="7" name="Content Placeholder 6" descr="A colorful pie chart with white text&#10;&#10;Description automatically generated">
            <a:extLst>
              <a:ext uri="{FF2B5EF4-FFF2-40B4-BE49-F238E27FC236}">
                <a16:creationId xmlns:a16="http://schemas.microsoft.com/office/drawing/2014/main" id="{E32B805C-ED61-F00E-682C-1140F4371F76}"/>
              </a:ext>
            </a:extLst>
          </p:cNvPr>
          <p:cNvPicPr>
            <a:picLocks noGrp="1" noChangeAspect="1"/>
          </p:cNvPicPr>
          <p:nvPr>
            <p:ph idx="1"/>
          </p:nvPr>
        </p:nvPicPr>
        <p:blipFill>
          <a:blip r:embed="rId3"/>
          <a:stretch>
            <a:fillRect/>
          </a:stretch>
        </p:blipFill>
        <p:spPr>
          <a:xfrm>
            <a:off x="3951998" y="34220"/>
            <a:ext cx="4707116" cy="5075060"/>
          </a:xfrm>
          <a:noFill/>
        </p:spPr>
      </p:pic>
    </p:spTree>
    <p:extLst>
      <p:ext uri="{BB962C8B-B14F-4D97-AF65-F5344CB8AC3E}">
        <p14:creationId xmlns:p14="http://schemas.microsoft.com/office/powerpoint/2010/main" val="221760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47C84A1-802D-A808-917A-4A15646B777F}"/>
              </a:ext>
            </a:extLst>
          </p:cNvPr>
          <p:cNvSpPr>
            <a:spLocks noGrp="1"/>
          </p:cNvSpPr>
          <p:nvPr>
            <p:ph type="title"/>
          </p:nvPr>
        </p:nvSpPr>
        <p:spPr>
          <a:xfrm>
            <a:off x="652752" y="497995"/>
            <a:ext cx="5645034" cy="443261"/>
          </a:xfrm>
        </p:spPr>
        <p:txBody>
          <a:bodyPr anchor="b">
            <a:normAutofit fontScale="90000"/>
          </a:bodyPr>
          <a:lstStyle/>
          <a:p>
            <a:pPr>
              <a:lnSpc>
                <a:spcPct val="90000"/>
              </a:lnSpc>
            </a:pPr>
            <a:r>
              <a:rPr lang="lv-LV" dirty="0"/>
              <a:t>Apģērbu iegādes paradumi</a:t>
            </a:r>
            <a:endParaRPr lang="en-US" dirty="0"/>
          </a:p>
        </p:txBody>
      </p:sp>
      <p:pic>
        <p:nvPicPr>
          <p:cNvPr id="6" name="Content Placeholder 5">
            <a:extLst>
              <a:ext uri="{FF2B5EF4-FFF2-40B4-BE49-F238E27FC236}">
                <a16:creationId xmlns:a16="http://schemas.microsoft.com/office/drawing/2014/main" id="{98D59B2B-E9C2-8501-F169-0AB4F744A0FF}"/>
              </a:ext>
            </a:extLst>
          </p:cNvPr>
          <p:cNvPicPr>
            <a:picLocks noGrp="1" noChangeAspect="1"/>
          </p:cNvPicPr>
          <p:nvPr>
            <p:ph idx="1"/>
          </p:nvPr>
        </p:nvPicPr>
        <p:blipFill>
          <a:blip r:embed="rId3"/>
          <a:stretch>
            <a:fillRect/>
          </a:stretch>
        </p:blipFill>
        <p:spPr>
          <a:xfrm>
            <a:off x="976095" y="912701"/>
            <a:ext cx="7191809" cy="4045391"/>
          </a:xfrm>
          <a:prstGeom prst="rect">
            <a:avLst/>
          </a:prstGeom>
          <a:noFill/>
        </p:spPr>
      </p:pic>
      <p:sp>
        <p:nvSpPr>
          <p:cNvPr id="3" name="TextBox 2">
            <a:extLst>
              <a:ext uri="{FF2B5EF4-FFF2-40B4-BE49-F238E27FC236}">
                <a16:creationId xmlns:a16="http://schemas.microsoft.com/office/drawing/2014/main" id="{A385F1F1-1E7B-B1EC-CA24-C5826974F5CF}"/>
              </a:ext>
            </a:extLst>
          </p:cNvPr>
          <p:cNvSpPr txBox="1"/>
          <p:nvPr/>
        </p:nvSpPr>
        <p:spPr>
          <a:xfrm>
            <a:off x="4092622" y="4955583"/>
            <a:ext cx="4185653" cy="230832"/>
          </a:xfrm>
          <a:prstGeom prst="rect">
            <a:avLst/>
          </a:prstGeom>
          <a:noFill/>
        </p:spPr>
        <p:txBody>
          <a:bodyPr wrap="square">
            <a:spAutoFit/>
          </a:bodyPr>
          <a:lstStyle/>
          <a:p>
            <a:r>
              <a:rPr lang="lv-LV" sz="900" dirty="0">
                <a:latin typeface="Times New Roman" panose="02020603050405020304" pitchFamily="18" charset="0"/>
                <a:cs typeface="Times New Roman" panose="02020603050405020304" pitchFamily="18" charset="0"/>
                <a:hlinkClick r:id="rId4"/>
              </a:rPr>
              <a:t>Avots: Patērētāju tekstila izstrādājumu šķirošanas paradumu novērtējums. Jūlijs, 2022</a:t>
            </a:r>
            <a:endParaRPr lang="lv-LV"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40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869B-0B51-545B-5B00-F8D134869C19}"/>
              </a:ext>
            </a:extLst>
          </p:cNvPr>
          <p:cNvSpPr>
            <a:spLocks noGrp="1"/>
          </p:cNvSpPr>
          <p:nvPr>
            <p:ph type="title"/>
          </p:nvPr>
        </p:nvSpPr>
        <p:spPr>
          <a:xfrm>
            <a:off x="402926" y="2210720"/>
            <a:ext cx="3136336" cy="939913"/>
          </a:xfrm>
        </p:spPr>
        <p:txBody>
          <a:bodyPr anchor="b">
            <a:normAutofit/>
          </a:bodyPr>
          <a:lstStyle/>
          <a:p>
            <a:pPr>
              <a:lnSpc>
                <a:spcPct val="90000"/>
              </a:lnSpc>
            </a:pPr>
            <a:r>
              <a:rPr lang="lv-LV" dirty="0"/>
              <a:t>Personīgās garderobes revīzija</a:t>
            </a:r>
          </a:p>
        </p:txBody>
      </p:sp>
      <p:sp>
        <p:nvSpPr>
          <p:cNvPr id="5" name="Slide Number Placeholder 4">
            <a:extLst>
              <a:ext uri="{FF2B5EF4-FFF2-40B4-BE49-F238E27FC236}">
                <a16:creationId xmlns:a16="http://schemas.microsoft.com/office/drawing/2014/main" id="{97FA0F9C-EFA0-0F0F-618B-9BE01F23FD61}"/>
              </a:ext>
            </a:extLst>
          </p:cNvPr>
          <p:cNvSpPr>
            <a:spLocks noGrp="1"/>
          </p:cNvSpPr>
          <p:nvPr>
            <p:ph type="sldNum" sz="quarter" idx="12"/>
          </p:nvPr>
        </p:nvSpPr>
        <p:spPr>
          <a:xfrm>
            <a:off x="7886316" y="4771509"/>
            <a:ext cx="1016194" cy="303551"/>
          </a:xfrm>
        </p:spPr>
        <p:txBody>
          <a:bodyPr>
            <a:normAutofit/>
          </a:bodyPr>
          <a:lstStyle/>
          <a:p>
            <a:pPr>
              <a:lnSpc>
                <a:spcPct val="90000"/>
              </a:lnSpc>
              <a:spcAft>
                <a:spcPts val="600"/>
              </a:spcAft>
            </a:pPr>
            <a:fld id="{95F4BBA3-074B-144F-9570-AFCFAE2BA8BB}" type="slidenum">
              <a:rPr lang="en-LV" smtClean="0"/>
              <a:pPr>
                <a:lnSpc>
                  <a:spcPct val="90000"/>
                </a:lnSpc>
                <a:spcAft>
                  <a:spcPts val="600"/>
                </a:spcAft>
              </a:pPr>
              <a:t>8</a:t>
            </a:fld>
            <a:endParaRPr lang="en-LV"/>
          </a:p>
        </p:txBody>
      </p:sp>
      <p:pic>
        <p:nvPicPr>
          <p:cNvPr id="8" name="Picture 7">
            <a:extLst>
              <a:ext uri="{FF2B5EF4-FFF2-40B4-BE49-F238E27FC236}">
                <a16:creationId xmlns:a16="http://schemas.microsoft.com/office/drawing/2014/main" id="{A2D6E2FC-6750-E163-090A-2AA454727D4A}"/>
              </a:ext>
            </a:extLst>
          </p:cNvPr>
          <p:cNvPicPr>
            <a:picLocks noChangeAspect="1"/>
          </p:cNvPicPr>
          <p:nvPr/>
        </p:nvPicPr>
        <p:blipFill>
          <a:blip r:embed="rId3"/>
          <a:stretch>
            <a:fillRect/>
          </a:stretch>
        </p:blipFill>
        <p:spPr>
          <a:xfrm>
            <a:off x="3242404" y="581438"/>
            <a:ext cx="5576663" cy="4393096"/>
          </a:xfrm>
          <a:prstGeom prst="rect">
            <a:avLst/>
          </a:prstGeom>
        </p:spPr>
      </p:pic>
      <p:sp>
        <p:nvSpPr>
          <p:cNvPr id="2" name="TextBox 1">
            <a:extLst>
              <a:ext uri="{FF2B5EF4-FFF2-40B4-BE49-F238E27FC236}">
                <a16:creationId xmlns:a16="http://schemas.microsoft.com/office/drawing/2014/main" id="{1FBD1D77-8A29-09CE-5876-09E1168EE6B8}"/>
              </a:ext>
            </a:extLst>
          </p:cNvPr>
          <p:cNvSpPr txBox="1"/>
          <p:nvPr/>
        </p:nvSpPr>
        <p:spPr>
          <a:xfrm>
            <a:off x="4751625" y="4750631"/>
            <a:ext cx="4150885" cy="230832"/>
          </a:xfrm>
          <a:prstGeom prst="rect">
            <a:avLst/>
          </a:prstGeom>
          <a:noFill/>
        </p:spPr>
        <p:txBody>
          <a:bodyPr wrap="square">
            <a:spAutoFit/>
          </a:bodyPr>
          <a:lstStyle/>
          <a:p>
            <a:r>
              <a:rPr lang="lv-LV" sz="900" dirty="0">
                <a:latin typeface="Times New Roman" panose="02020603050405020304" pitchFamily="18" charset="0"/>
                <a:cs typeface="Times New Roman" panose="02020603050405020304" pitchFamily="18" charset="0"/>
                <a:hlinkClick r:id="rId4"/>
              </a:rPr>
              <a:t>Avots: Patērētāju tekstila izstrādājumu šķirošanas paradumu novērtējums. Jūlijs, 2022</a:t>
            </a:r>
            <a:endParaRPr lang="lv-LV"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06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367B8F-4201-D0BE-9724-3C61C9B2480F}"/>
              </a:ext>
            </a:extLst>
          </p:cNvPr>
          <p:cNvSpPr>
            <a:spLocks noGrp="1"/>
          </p:cNvSpPr>
          <p:nvPr>
            <p:ph type="sldNum" sz="quarter" idx="12"/>
          </p:nvPr>
        </p:nvSpPr>
        <p:spPr>
          <a:xfrm>
            <a:off x="7886316" y="4771509"/>
            <a:ext cx="1016194" cy="303551"/>
          </a:xfrm>
        </p:spPr>
        <p:txBody>
          <a:bodyPr>
            <a:normAutofit/>
          </a:bodyPr>
          <a:lstStyle/>
          <a:p>
            <a:pPr>
              <a:lnSpc>
                <a:spcPct val="90000"/>
              </a:lnSpc>
              <a:spcAft>
                <a:spcPts val="600"/>
              </a:spcAft>
            </a:pPr>
            <a:fld id="{95F4BBA3-074B-144F-9570-AFCFAE2BA8BB}" type="slidenum">
              <a:rPr lang="en-LV" smtClean="0"/>
              <a:pPr>
                <a:lnSpc>
                  <a:spcPct val="90000"/>
                </a:lnSpc>
                <a:spcAft>
                  <a:spcPts val="600"/>
                </a:spcAft>
              </a:pPr>
              <a:t>9</a:t>
            </a:fld>
            <a:endParaRPr lang="en-LV"/>
          </a:p>
        </p:txBody>
      </p:sp>
      <p:sp>
        <p:nvSpPr>
          <p:cNvPr id="3" name="Content Placeholder 2">
            <a:extLst>
              <a:ext uri="{FF2B5EF4-FFF2-40B4-BE49-F238E27FC236}">
                <a16:creationId xmlns:a16="http://schemas.microsoft.com/office/drawing/2014/main" id="{D9C1ACEB-94EC-A267-F79C-5281B9564917}"/>
              </a:ext>
            </a:extLst>
          </p:cNvPr>
          <p:cNvSpPr>
            <a:spLocks noGrp="1"/>
          </p:cNvSpPr>
          <p:nvPr>
            <p:ph sz="half" idx="10"/>
          </p:nvPr>
        </p:nvSpPr>
        <p:spPr/>
        <p:txBody>
          <a:bodyPr/>
          <a:lstStyle/>
          <a:p>
            <a:endParaRPr lang="lv-LV"/>
          </a:p>
        </p:txBody>
      </p:sp>
      <p:pic>
        <p:nvPicPr>
          <p:cNvPr id="6" name="Picture 5">
            <a:extLst>
              <a:ext uri="{FF2B5EF4-FFF2-40B4-BE49-F238E27FC236}">
                <a16:creationId xmlns:a16="http://schemas.microsoft.com/office/drawing/2014/main" id="{48336F05-5612-2103-534E-E3EC4AA325A7}"/>
              </a:ext>
            </a:extLst>
          </p:cNvPr>
          <p:cNvPicPr>
            <a:picLocks noChangeAspect="1"/>
          </p:cNvPicPr>
          <p:nvPr/>
        </p:nvPicPr>
        <p:blipFill>
          <a:blip r:embed="rId3"/>
          <a:stretch>
            <a:fillRect/>
          </a:stretch>
        </p:blipFill>
        <p:spPr>
          <a:xfrm>
            <a:off x="160901" y="900142"/>
            <a:ext cx="8822198" cy="4174918"/>
          </a:xfrm>
          <a:prstGeom prst="rect">
            <a:avLst/>
          </a:prstGeom>
        </p:spPr>
      </p:pic>
      <p:sp>
        <p:nvSpPr>
          <p:cNvPr id="12" name="Title 1">
            <a:extLst>
              <a:ext uri="{FF2B5EF4-FFF2-40B4-BE49-F238E27FC236}">
                <a16:creationId xmlns:a16="http://schemas.microsoft.com/office/drawing/2014/main" id="{412AEC39-E6F5-D4EF-E632-B272FD3E0E92}"/>
              </a:ext>
            </a:extLst>
          </p:cNvPr>
          <p:cNvSpPr>
            <a:spLocks noGrp="1"/>
          </p:cNvSpPr>
          <p:nvPr>
            <p:ph type="title"/>
          </p:nvPr>
        </p:nvSpPr>
        <p:spPr>
          <a:xfrm>
            <a:off x="4850817" y="1091414"/>
            <a:ext cx="3953674" cy="356988"/>
          </a:xfrm>
        </p:spPr>
        <p:txBody>
          <a:bodyPr/>
          <a:lstStyle/>
          <a:p>
            <a:r>
              <a:rPr lang="lv-LV" dirty="0"/>
              <a:t>Lietota tekstila iegāde</a:t>
            </a:r>
            <a:endParaRPr lang="en-US" dirty="0"/>
          </a:p>
        </p:txBody>
      </p:sp>
      <p:sp>
        <p:nvSpPr>
          <p:cNvPr id="2" name="TextBox 1">
            <a:extLst>
              <a:ext uri="{FF2B5EF4-FFF2-40B4-BE49-F238E27FC236}">
                <a16:creationId xmlns:a16="http://schemas.microsoft.com/office/drawing/2014/main" id="{287A3CB8-21EB-5C38-75E2-A10EE752A192}"/>
              </a:ext>
            </a:extLst>
          </p:cNvPr>
          <p:cNvSpPr txBox="1"/>
          <p:nvPr/>
        </p:nvSpPr>
        <p:spPr>
          <a:xfrm>
            <a:off x="178410" y="4832125"/>
            <a:ext cx="4672407" cy="230832"/>
          </a:xfrm>
          <a:prstGeom prst="rect">
            <a:avLst/>
          </a:prstGeom>
          <a:noFill/>
        </p:spPr>
        <p:txBody>
          <a:bodyPr wrap="square">
            <a:spAutoFit/>
          </a:bodyPr>
          <a:lstStyle/>
          <a:p>
            <a:r>
              <a:rPr lang="lv-LV" sz="900" dirty="0">
                <a:latin typeface="Times New Roman" panose="02020603050405020304" pitchFamily="18" charset="0"/>
                <a:cs typeface="Times New Roman" panose="02020603050405020304" pitchFamily="18" charset="0"/>
                <a:hlinkClick r:id="rId4"/>
              </a:rPr>
              <a:t>Avots: Patērētāju tekstila izstrādājumu šķirošanas paradumu novērtējums. Jūlijs, 2022</a:t>
            </a:r>
            <a:endParaRPr lang="lv-LV"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951803"/>
      </p:ext>
    </p:extLst>
  </p:cSld>
  <p:clrMapOvr>
    <a:masterClrMapping/>
  </p:clrMapOvr>
</p:sld>
</file>

<file path=ppt/theme/theme1.xml><?xml version="1.0" encoding="utf-8"?>
<a:theme xmlns:a="http://schemas.openxmlformats.org/drawingml/2006/main" name="OrgBalt Tēm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E Waste To Resources IP powerpoint 16x9_2022_New" id="{2EC235FC-262C-FF41-B0C1-86E5BAAD852E}" vid="{385AA341-1B5A-C24F-958E-1F45A1738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OrgBalt Tēma</Template>
  <TotalTime>1064</TotalTime>
  <Words>1352</Words>
  <Application>Microsoft Office PowerPoint</Application>
  <PresentationFormat>On-screen Show (16:9)</PresentationFormat>
  <Paragraphs>97</Paragraphs>
  <Slides>13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Calibri</vt:lpstr>
      <vt:lpstr>Calibri Light</vt:lpstr>
      <vt:lpstr>Georgia</vt:lpstr>
      <vt:lpstr>Helvetica</vt:lpstr>
      <vt:lpstr>LatoLatin</vt:lpstr>
      <vt:lpstr>Open Sans</vt:lpstr>
      <vt:lpstr>Rimouski Light</vt:lpstr>
      <vt:lpstr>Roboto</vt:lpstr>
      <vt:lpstr>Segoe UI Historic</vt:lpstr>
      <vt:lpstr>Times New Roman</vt:lpstr>
      <vt:lpstr>Wingdings</vt:lpstr>
      <vt:lpstr>OrgBalt Tēma</vt:lpstr>
      <vt:lpstr>Bioloģisko un tekstila atkritumu ilgtspējīga pārvaldība</vt:lpstr>
      <vt:lpstr>Kas ir aprites ekonomika?</vt:lpstr>
      <vt:lpstr>Atkritumu apjoms Latvijā</vt:lpstr>
      <vt:lpstr>Kur nonāk atkritumi?</vt:lpstr>
      <vt:lpstr>Atkritumu sastāvs</vt:lpstr>
      <vt:lpstr>Izmet mazāk pārtikas!</vt:lpstr>
      <vt:lpstr>Apģērbu iegādes paradumi</vt:lpstr>
      <vt:lpstr>Personīgās garderobes revīzija</vt:lpstr>
      <vt:lpstr>Lietota tekstila iegāde</vt:lpstr>
      <vt:lpstr>Atbrīvošanās no lietām</vt:lpstr>
      <vt:lpstr>Kā samazināt atkritumu daudzumu un tos izmantot?</vt:lpstr>
      <vt:lpstr>Vai Tev ir idejas?</vt:lpstr>
      <vt:lpstr>Paldies! Jautājumi?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Aija Peršēvica</dc:creator>
  <cp:lastModifiedBy>Santa Kristiāna Šteinblūma</cp:lastModifiedBy>
  <cp:revision>9</cp:revision>
  <dcterms:created xsi:type="dcterms:W3CDTF">2022-12-14T09:08:19Z</dcterms:created>
  <dcterms:modified xsi:type="dcterms:W3CDTF">2023-11-08T10:58:33Z</dcterms:modified>
</cp:coreProperties>
</file>