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75" r:id="rId5"/>
    <p:sldId id="256" r:id="rId6"/>
    <p:sldId id="277" r:id="rId7"/>
    <p:sldId id="302" r:id="rId8"/>
    <p:sldId id="308" r:id="rId9"/>
    <p:sldId id="304" r:id="rId10"/>
    <p:sldId id="305" r:id="rId11"/>
    <p:sldId id="306" r:id="rId12"/>
    <p:sldId id="307" r:id="rId13"/>
    <p:sldId id="309" r:id="rId14"/>
    <p:sldId id="317" r:id="rId15"/>
    <p:sldId id="284" r:id="rId16"/>
    <p:sldId id="318" r:id="rId17"/>
    <p:sldId id="319" r:id="rId18"/>
    <p:sldId id="332" r:id="rId19"/>
    <p:sldId id="333" r:id="rId20"/>
    <p:sldId id="276" r:id="rId21"/>
    <p:sldId id="320" r:id="rId22"/>
    <p:sldId id="322" r:id="rId23"/>
    <p:sldId id="321" r:id="rId24"/>
    <p:sldId id="323" r:id="rId25"/>
    <p:sldId id="324" r:id="rId26"/>
    <p:sldId id="325" r:id="rId27"/>
    <p:sldId id="326" r:id="rId28"/>
    <p:sldId id="327" r:id="rId29"/>
    <p:sldId id="330" r:id="rId30"/>
    <p:sldId id="329" r:id="rId31"/>
    <p:sldId id="331" r:id="rId32"/>
    <p:sldId id="328" r:id="rId33"/>
  </p:sldIdLst>
  <p:sldSz cx="12192000" cy="6858000"/>
  <p:notesSz cx="6858000" cy="9144000"/>
  <p:defaultTextStyle>
    <a:defPPr rtl="0"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s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5AEB47-8A5F-4FB6-BDF5-E24CB8E4B5CA}" v="76" dt="2022-11-12T07:39:51.6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696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1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īne Irtiševa" userId="4cebc0cd59b5b244" providerId="LiveId" clId="{7E5AEB47-8A5F-4FB6-BDF5-E24CB8E4B5CA}"/>
    <pc:docChg chg="undo custSel addSld modSld sldOrd">
      <pc:chgData name="Kristīne Irtiševa" userId="4cebc0cd59b5b244" providerId="LiveId" clId="{7E5AEB47-8A5F-4FB6-BDF5-E24CB8E4B5CA}" dt="2022-11-12T07:39:58.039" v="447" actId="1076"/>
      <pc:docMkLst>
        <pc:docMk/>
      </pc:docMkLst>
      <pc:sldChg chg="modSp mod">
        <pc:chgData name="Kristīne Irtiševa" userId="4cebc0cd59b5b244" providerId="LiveId" clId="{7E5AEB47-8A5F-4FB6-BDF5-E24CB8E4B5CA}" dt="2022-11-12T07:17:52.578" v="4" actId="20577"/>
        <pc:sldMkLst>
          <pc:docMk/>
          <pc:sldMk cId="2259308896" sldId="256"/>
        </pc:sldMkLst>
        <pc:spChg chg="mod">
          <ac:chgData name="Kristīne Irtiševa" userId="4cebc0cd59b5b244" providerId="LiveId" clId="{7E5AEB47-8A5F-4FB6-BDF5-E24CB8E4B5CA}" dt="2022-11-12T07:17:52.578" v="4" actId="20577"/>
          <ac:spMkLst>
            <pc:docMk/>
            <pc:sldMk cId="2259308896" sldId="256"/>
            <ac:spMk id="2" creationId="{51DF3D98-3C30-4CFC-8643-C81E829C8C25}"/>
          </ac:spMkLst>
        </pc:spChg>
      </pc:sldChg>
      <pc:sldChg chg="modSp mod">
        <pc:chgData name="Kristīne Irtiševa" userId="4cebc0cd59b5b244" providerId="LiveId" clId="{7E5AEB47-8A5F-4FB6-BDF5-E24CB8E4B5CA}" dt="2022-11-12T07:20:45.205" v="52" actId="1076"/>
        <pc:sldMkLst>
          <pc:docMk/>
          <pc:sldMk cId="239248193" sldId="276"/>
        </pc:sldMkLst>
        <pc:spChg chg="mod">
          <ac:chgData name="Kristīne Irtiševa" userId="4cebc0cd59b5b244" providerId="LiveId" clId="{7E5AEB47-8A5F-4FB6-BDF5-E24CB8E4B5CA}" dt="2022-11-12T07:20:45.205" v="52" actId="1076"/>
          <ac:spMkLst>
            <pc:docMk/>
            <pc:sldMk cId="239248193" sldId="276"/>
            <ac:spMk id="11" creationId="{FC0313F5-F157-EF6E-8AF7-D27294F0F011}"/>
          </ac:spMkLst>
        </pc:spChg>
      </pc:sldChg>
      <pc:sldChg chg="addSp delSp modSp mod modClrScheme modAnim chgLayout">
        <pc:chgData name="Kristīne Irtiševa" userId="4cebc0cd59b5b244" providerId="LiveId" clId="{7E5AEB47-8A5F-4FB6-BDF5-E24CB8E4B5CA}" dt="2022-11-12T07:19:33.446" v="39" actId="14100"/>
        <pc:sldMkLst>
          <pc:docMk/>
          <pc:sldMk cId="1420781873" sldId="277"/>
        </pc:sldMkLst>
        <pc:spChg chg="mod">
          <ac:chgData name="Kristīne Irtiševa" userId="4cebc0cd59b5b244" providerId="LiveId" clId="{7E5AEB47-8A5F-4FB6-BDF5-E24CB8E4B5CA}" dt="2022-11-12T07:18:24.181" v="11" actId="26606"/>
          <ac:spMkLst>
            <pc:docMk/>
            <pc:sldMk cId="1420781873" sldId="277"/>
            <ac:spMk id="2" creationId="{00000000-0000-0000-0000-000000000000}"/>
          </ac:spMkLst>
        </pc:spChg>
        <pc:spChg chg="mod">
          <ac:chgData name="Kristīne Irtiševa" userId="4cebc0cd59b5b244" providerId="LiveId" clId="{7E5AEB47-8A5F-4FB6-BDF5-E24CB8E4B5CA}" dt="2022-11-12T07:19:33.446" v="39" actId="14100"/>
          <ac:spMkLst>
            <pc:docMk/>
            <pc:sldMk cId="1420781873" sldId="277"/>
            <ac:spMk id="3" creationId="{00000000-0000-0000-0000-000000000000}"/>
          </ac:spMkLst>
        </pc:spChg>
        <pc:spChg chg="mod">
          <ac:chgData name="Kristīne Irtiševa" userId="4cebc0cd59b5b244" providerId="LiveId" clId="{7E5AEB47-8A5F-4FB6-BDF5-E24CB8E4B5CA}" dt="2022-11-12T07:18:24.185" v="12" actId="26606"/>
          <ac:spMkLst>
            <pc:docMk/>
            <pc:sldMk cId="1420781873" sldId="277"/>
            <ac:spMk id="10" creationId="{FE02927B-73AC-5375-21A5-62F2F1FAA27A}"/>
          </ac:spMkLst>
        </pc:spChg>
        <pc:spChg chg="mod">
          <ac:chgData name="Kristīne Irtiševa" userId="4cebc0cd59b5b244" providerId="LiveId" clId="{7E5AEB47-8A5F-4FB6-BDF5-E24CB8E4B5CA}" dt="2022-11-12T07:18:24.185" v="12" actId="26606"/>
          <ac:spMkLst>
            <pc:docMk/>
            <pc:sldMk cId="1420781873" sldId="277"/>
            <ac:spMk id="12" creationId="{2260E415-EF55-3264-ADCD-1FA6863198A0}"/>
          </ac:spMkLst>
        </pc:spChg>
        <pc:spChg chg="mod ord">
          <ac:chgData name="Kristīne Irtiševa" userId="4cebc0cd59b5b244" providerId="LiveId" clId="{7E5AEB47-8A5F-4FB6-BDF5-E24CB8E4B5CA}" dt="2022-11-12T07:18:24.185" v="12" actId="26606"/>
          <ac:spMkLst>
            <pc:docMk/>
            <pc:sldMk cId="1420781873" sldId="277"/>
            <ac:spMk id="14" creationId="{CB26DA6C-376D-56D4-29E9-EC7EACF21EDF}"/>
          </ac:spMkLst>
        </pc:spChg>
        <pc:picChg chg="del mod">
          <ac:chgData name="Kristīne Irtiševa" userId="4cebc0cd59b5b244" providerId="LiveId" clId="{7E5AEB47-8A5F-4FB6-BDF5-E24CB8E4B5CA}" dt="2022-11-12T07:18:15.268" v="8" actId="478"/>
          <ac:picMkLst>
            <pc:docMk/>
            <pc:sldMk cId="1420781873" sldId="277"/>
            <ac:picMk id="5" creationId="{3CB203CE-2336-26B6-6F7D-41695DD4583B}"/>
          </ac:picMkLst>
        </pc:picChg>
        <pc:picChg chg="add mod ord modCrop">
          <ac:chgData name="Kristīne Irtiševa" userId="4cebc0cd59b5b244" providerId="LiveId" clId="{7E5AEB47-8A5F-4FB6-BDF5-E24CB8E4B5CA}" dt="2022-11-12T07:18:52.535" v="17" actId="1076"/>
          <ac:picMkLst>
            <pc:docMk/>
            <pc:sldMk cId="1420781873" sldId="277"/>
            <ac:picMk id="6" creationId="{A36C96EC-CF52-4F15-55B6-786FD2BB4F61}"/>
          </ac:picMkLst>
        </pc:picChg>
      </pc:sldChg>
      <pc:sldChg chg="ord">
        <pc:chgData name="Kristīne Irtiševa" userId="4cebc0cd59b5b244" providerId="LiveId" clId="{7E5AEB47-8A5F-4FB6-BDF5-E24CB8E4B5CA}" dt="2022-11-12T07:19:52.624" v="41"/>
        <pc:sldMkLst>
          <pc:docMk/>
          <pc:sldMk cId="1461294283" sldId="302"/>
        </pc:sldMkLst>
      </pc:sldChg>
      <pc:sldChg chg="addSp delSp modSp new mod">
        <pc:chgData name="Kristīne Irtiševa" userId="4cebc0cd59b5b244" providerId="LiveId" clId="{7E5AEB47-8A5F-4FB6-BDF5-E24CB8E4B5CA}" dt="2022-11-12T07:38:33.755" v="421" actId="1076"/>
        <pc:sldMkLst>
          <pc:docMk/>
          <pc:sldMk cId="2052405123" sldId="332"/>
        </pc:sldMkLst>
        <pc:spChg chg="mod">
          <ac:chgData name="Kristīne Irtiševa" userId="4cebc0cd59b5b244" providerId="LiveId" clId="{7E5AEB47-8A5F-4FB6-BDF5-E24CB8E4B5CA}" dt="2022-11-12T07:21:10.650" v="86" actId="1076"/>
          <ac:spMkLst>
            <pc:docMk/>
            <pc:sldMk cId="2052405123" sldId="332"/>
            <ac:spMk id="2" creationId="{F9C1D99C-2F97-33D7-4A08-56FE79169FD3}"/>
          </ac:spMkLst>
        </pc:spChg>
        <pc:spChg chg="del">
          <ac:chgData name="Kristīne Irtiševa" userId="4cebc0cd59b5b244" providerId="LiveId" clId="{7E5AEB47-8A5F-4FB6-BDF5-E24CB8E4B5CA}" dt="2022-11-12T07:21:50.964" v="87"/>
          <ac:spMkLst>
            <pc:docMk/>
            <pc:sldMk cId="2052405123" sldId="332"/>
            <ac:spMk id="3" creationId="{A1A7B567-770F-7B3B-A533-47F930C2C39F}"/>
          </ac:spMkLst>
        </pc:spChg>
        <pc:spChg chg="del">
          <ac:chgData name="Kristīne Irtiševa" userId="4cebc0cd59b5b244" providerId="LiveId" clId="{7E5AEB47-8A5F-4FB6-BDF5-E24CB8E4B5CA}" dt="2022-11-12T07:30:24.993" v="355" actId="478"/>
          <ac:spMkLst>
            <pc:docMk/>
            <pc:sldMk cId="2052405123" sldId="332"/>
            <ac:spMk id="4" creationId="{F0DF7ABC-E96E-3D6B-1D24-623ECDCD1274}"/>
          </ac:spMkLst>
        </pc:spChg>
        <pc:spChg chg="del">
          <ac:chgData name="Kristīne Irtiševa" userId="4cebc0cd59b5b244" providerId="LiveId" clId="{7E5AEB47-8A5F-4FB6-BDF5-E24CB8E4B5CA}" dt="2022-11-12T07:30:27.533" v="356" actId="478"/>
          <ac:spMkLst>
            <pc:docMk/>
            <pc:sldMk cId="2052405123" sldId="332"/>
            <ac:spMk id="5" creationId="{C6DCF341-D2A9-9485-6962-21934F061484}"/>
          </ac:spMkLst>
        </pc:spChg>
        <pc:spChg chg="add mod">
          <ac:chgData name="Kristīne Irtiševa" userId="4cebc0cd59b5b244" providerId="LiveId" clId="{7E5AEB47-8A5F-4FB6-BDF5-E24CB8E4B5CA}" dt="2022-11-12T07:22:50.384" v="107" actId="1076"/>
          <ac:spMkLst>
            <pc:docMk/>
            <pc:sldMk cId="2052405123" sldId="332"/>
            <ac:spMk id="7" creationId="{087BAAAD-021E-53CE-7358-1F7334D469B3}"/>
          </ac:spMkLst>
        </pc:spChg>
        <pc:spChg chg="add mod">
          <ac:chgData name="Kristīne Irtiševa" userId="4cebc0cd59b5b244" providerId="LiveId" clId="{7E5AEB47-8A5F-4FB6-BDF5-E24CB8E4B5CA}" dt="2022-11-12T07:28:40.798" v="338" actId="21"/>
          <ac:spMkLst>
            <pc:docMk/>
            <pc:sldMk cId="2052405123" sldId="332"/>
            <ac:spMk id="8" creationId="{BE2F843C-A13E-F29A-5F4F-6AB87ACCADF2}"/>
          </ac:spMkLst>
        </pc:spChg>
        <pc:spChg chg="add mod">
          <ac:chgData name="Kristīne Irtiševa" userId="4cebc0cd59b5b244" providerId="LiveId" clId="{7E5AEB47-8A5F-4FB6-BDF5-E24CB8E4B5CA}" dt="2022-11-12T07:38:28.026" v="418" actId="1076"/>
          <ac:spMkLst>
            <pc:docMk/>
            <pc:sldMk cId="2052405123" sldId="332"/>
            <ac:spMk id="10" creationId="{1749DD29-9168-413E-7FAA-EC4A281F32C3}"/>
          </ac:spMkLst>
        </pc:spChg>
        <pc:picChg chg="add mod">
          <ac:chgData name="Kristīne Irtiševa" userId="4cebc0cd59b5b244" providerId="LiveId" clId="{7E5AEB47-8A5F-4FB6-BDF5-E24CB8E4B5CA}" dt="2022-11-12T07:38:33.755" v="421" actId="1076"/>
          <ac:picMkLst>
            <pc:docMk/>
            <pc:sldMk cId="2052405123" sldId="332"/>
            <ac:picMk id="11" creationId="{99017A51-C879-2701-3CD2-D4CB82A633AC}"/>
          </ac:picMkLst>
        </pc:picChg>
        <pc:picChg chg="add mod">
          <ac:chgData name="Kristīne Irtiševa" userId="4cebc0cd59b5b244" providerId="LiveId" clId="{7E5AEB47-8A5F-4FB6-BDF5-E24CB8E4B5CA}" dt="2022-11-12T07:21:54.564" v="89" actId="14100"/>
          <ac:picMkLst>
            <pc:docMk/>
            <pc:sldMk cId="2052405123" sldId="332"/>
            <ac:picMk id="6146" creationId="{336EEE23-39A4-3B79-78E8-D0A6DCD6F15D}"/>
          </ac:picMkLst>
        </pc:picChg>
      </pc:sldChg>
      <pc:sldChg chg="addSp delSp modSp new mod modClrScheme chgLayout">
        <pc:chgData name="Kristīne Irtiševa" userId="4cebc0cd59b5b244" providerId="LiveId" clId="{7E5AEB47-8A5F-4FB6-BDF5-E24CB8E4B5CA}" dt="2022-11-12T07:39:58.039" v="447" actId="1076"/>
        <pc:sldMkLst>
          <pc:docMk/>
          <pc:sldMk cId="1695447932" sldId="333"/>
        </pc:sldMkLst>
        <pc:spChg chg="mod ord">
          <ac:chgData name="Kristīne Irtiševa" userId="4cebc0cd59b5b244" providerId="LiveId" clId="{7E5AEB47-8A5F-4FB6-BDF5-E24CB8E4B5CA}" dt="2022-11-12T07:37:37.955" v="402" actId="26606"/>
          <ac:spMkLst>
            <pc:docMk/>
            <pc:sldMk cId="1695447932" sldId="333"/>
            <ac:spMk id="2" creationId="{980F67D8-8BDB-29E7-DEFA-F75513B0384E}"/>
          </ac:spMkLst>
        </pc:spChg>
        <pc:spChg chg="del mod">
          <ac:chgData name="Kristīne Irtiševa" userId="4cebc0cd59b5b244" providerId="LiveId" clId="{7E5AEB47-8A5F-4FB6-BDF5-E24CB8E4B5CA}" dt="2022-11-12T07:33:00.586" v="379" actId="22"/>
          <ac:spMkLst>
            <pc:docMk/>
            <pc:sldMk cId="1695447932" sldId="333"/>
            <ac:spMk id="3" creationId="{2B4B8ED6-574C-99EF-1353-ACEF41F3E075}"/>
          </ac:spMkLst>
        </pc:spChg>
        <pc:spChg chg="del">
          <ac:chgData name="Kristīne Irtiševa" userId="4cebc0cd59b5b244" providerId="LiveId" clId="{7E5AEB47-8A5F-4FB6-BDF5-E24CB8E4B5CA}" dt="2022-11-12T07:30:48.360" v="375" actId="478"/>
          <ac:spMkLst>
            <pc:docMk/>
            <pc:sldMk cId="1695447932" sldId="333"/>
            <ac:spMk id="4" creationId="{5EE5F336-18C2-5315-ECA0-526172825056}"/>
          </ac:spMkLst>
        </pc:spChg>
        <pc:spChg chg="del">
          <ac:chgData name="Kristīne Irtiševa" userId="4cebc0cd59b5b244" providerId="LiveId" clId="{7E5AEB47-8A5F-4FB6-BDF5-E24CB8E4B5CA}" dt="2022-11-12T07:30:50.807" v="376" actId="478"/>
          <ac:spMkLst>
            <pc:docMk/>
            <pc:sldMk cId="1695447932" sldId="333"/>
            <ac:spMk id="5" creationId="{4E09E34D-1B08-50B7-DC6E-5BD1A787341E}"/>
          </ac:spMkLst>
        </pc:spChg>
        <pc:spChg chg="mod ord">
          <ac:chgData name="Kristīne Irtiševa" userId="4cebc0cd59b5b244" providerId="LiveId" clId="{7E5AEB47-8A5F-4FB6-BDF5-E24CB8E4B5CA}" dt="2022-11-12T07:37:37.955" v="402" actId="26606"/>
          <ac:spMkLst>
            <pc:docMk/>
            <pc:sldMk cId="1695447932" sldId="333"/>
            <ac:spMk id="6" creationId="{0C2C0D4F-4D1E-C627-D35F-E914EB23FC3E}"/>
          </ac:spMkLst>
        </pc:spChg>
        <pc:picChg chg="add del mod ord">
          <ac:chgData name="Kristīne Irtiševa" userId="4cebc0cd59b5b244" providerId="LiveId" clId="{7E5AEB47-8A5F-4FB6-BDF5-E24CB8E4B5CA}" dt="2022-11-12T07:38:22.649" v="417" actId="21"/>
          <ac:picMkLst>
            <pc:docMk/>
            <pc:sldMk cId="1695447932" sldId="333"/>
            <ac:picMk id="8" creationId="{F83E0862-0A8F-BFD6-ADAF-CAB6EB682B1E}"/>
          </ac:picMkLst>
        </pc:picChg>
        <pc:picChg chg="add mod">
          <ac:chgData name="Kristīne Irtiševa" userId="4cebc0cd59b5b244" providerId="LiveId" clId="{7E5AEB47-8A5F-4FB6-BDF5-E24CB8E4B5CA}" dt="2022-11-12T07:39:58.039" v="447" actId="1076"/>
          <ac:picMkLst>
            <pc:docMk/>
            <pc:sldMk cId="1695447932" sldId="333"/>
            <ac:picMk id="10" creationId="{EBF37187-285C-69E1-5CE3-1D60F7345799}"/>
          </ac:picMkLst>
        </pc:picChg>
        <pc:picChg chg="add mod">
          <ac:chgData name="Kristīne Irtiševa" userId="4cebc0cd59b5b244" providerId="LiveId" clId="{7E5AEB47-8A5F-4FB6-BDF5-E24CB8E4B5CA}" dt="2022-11-12T07:39:03.459" v="441" actId="1038"/>
          <ac:picMkLst>
            <pc:docMk/>
            <pc:sldMk cId="1695447932" sldId="333"/>
            <ac:picMk id="7170" creationId="{81FE5E1D-E37B-AD9A-6A3D-911C0500E741}"/>
          </ac:picMkLst>
        </pc:picChg>
        <pc:picChg chg="add del mod">
          <ac:chgData name="Kristīne Irtiševa" userId="4cebc0cd59b5b244" providerId="LiveId" clId="{7E5AEB47-8A5F-4FB6-BDF5-E24CB8E4B5CA}" dt="2022-11-12T07:37:57.996" v="408" actId="478"/>
          <ac:picMkLst>
            <pc:docMk/>
            <pc:sldMk cId="1695447932" sldId="333"/>
            <ac:picMk id="7172" creationId="{6D0BBB42-FA5E-7DA2-C216-351037361A05}"/>
          </ac:picMkLst>
        </pc:picChg>
        <pc:picChg chg="add mod ord">
          <ac:chgData name="Kristīne Irtiševa" userId="4cebc0cd59b5b244" providerId="LiveId" clId="{7E5AEB47-8A5F-4FB6-BDF5-E24CB8E4B5CA}" dt="2022-11-12T07:39:06.302" v="442" actId="1076"/>
          <ac:picMkLst>
            <pc:docMk/>
            <pc:sldMk cId="1695447932" sldId="333"/>
            <ac:picMk id="7174" creationId="{BC4578B1-89C2-F12F-EE54-1D2B402A5D4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6"/>
          <c:order val="0"/>
          <c:tx>
            <c:strRef>
              <c:f>'collected data LV'!$B$32</c:f>
              <c:strCache>
                <c:ptCount val="1"/>
                <c:pt idx="0">
                  <c:v>5%</c:v>
                </c:pt>
              </c:strCache>
            </c:strRef>
          </c:tx>
          <c:spPr>
            <a:ln w="19050" cap="rnd">
              <a:solidFill>
                <a:srgbClr val="ED7D31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rgbClr val="F79646"/>
              </a:solidFill>
              <a:ln w="9525">
                <a:solidFill>
                  <a:sysClr val="window" lastClr="FF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4.8923177584452124E-2"/>
                  <c:y val="-3.49163108534079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E1-499E-BEF3-91169EC29807}"/>
                </c:ext>
              </c:extLst>
            </c:dLbl>
            <c:dLbl>
              <c:idx val="1"/>
              <c:layout>
                <c:manualLayout>
                  <c:x val="2.2811605092371064E-3"/>
                  <c:y val="-8.376648137454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970044638029178E-2"/>
                      <c:h val="4.88604277027428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EE1-499E-BEF3-91169EC29807}"/>
                </c:ext>
              </c:extLst>
            </c:dLbl>
            <c:dLbl>
              <c:idx val="2"/>
              <c:layout>
                <c:manualLayout>
                  <c:x val="1.0774116898060132E-2"/>
                  <c:y val="-3.491150598286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E1-499E-BEF3-91169EC29807}"/>
                </c:ext>
              </c:extLst>
            </c:dLbl>
            <c:dLbl>
              <c:idx val="3"/>
              <c:layout>
                <c:manualLayout>
                  <c:x val="-7.1730381870868803E-2"/>
                  <c:y val="-5.9367854289682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E1-499E-BEF3-91169EC298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'collected data LV'!$C$34:$C$37</c:f>
                <c:numCache>
                  <c:formatCode>General</c:formatCode>
                  <c:ptCount val="4"/>
                  <c:pt idx="0">
                    <c:v>0.32802128327201374</c:v>
                  </c:pt>
                  <c:pt idx="1">
                    <c:v>0.41071946166510914</c:v>
                  </c:pt>
                  <c:pt idx="2">
                    <c:v>0.11401754250991371</c:v>
                  </c:pt>
                  <c:pt idx="3">
                    <c:v>0.82033279573141582</c:v>
                  </c:pt>
                </c:numCache>
              </c:numRef>
            </c:plus>
            <c:minus>
              <c:numRef>
                <c:f>'collected data LV'!$C$34:$C$37</c:f>
                <c:numCache>
                  <c:formatCode>General</c:formatCode>
                  <c:ptCount val="4"/>
                  <c:pt idx="0">
                    <c:v>0.32802128327201374</c:v>
                  </c:pt>
                  <c:pt idx="1">
                    <c:v>0.41071946166510914</c:v>
                  </c:pt>
                  <c:pt idx="2">
                    <c:v>0.11401754250991371</c:v>
                  </c:pt>
                  <c:pt idx="3">
                    <c:v>0.82033279573141582</c:v>
                  </c:pt>
                </c:numCache>
              </c:numRef>
            </c:minus>
            <c:spPr>
              <a:noFill/>
              <a:ln w="12700" cap="flat" cmpd="sng" algn="ctr">
                <a:solidFill>
                  <a:srgbClr val="ED7D31"/>
                </a:solidFill>
                <a:round/>
              </a:ln>
              <a:effectLst/>
            </c:spPr>
          </c:errBars>
          <c:xVal>
            <c:numRef>
              <c:f>'collected data LV'!$A$34:$A$37</c:f>
              <c:numCache>
                <c:formatCode>General</c:formatCode>
                <c:ptCount val="4"/>
                <c:pt idx="0">
                  <c:v>900</c:v>
                </c:pt>
                <c:pt idx="1">
                  <c:v>950</c:v>
                </c:pt>
                <c:pt idx="2">
                  <c:v>1000</c:v>
                </c:pt>
                <c:pt idx="3">
                  <c:v>1050</c:v>
                </c:pt>
              </c:numCache>
            </c:numRef>
          </c:xVal>
          <c:yVal>
            <c:numRef>
              <c:f>'collected data LV'!$B$34:$B$37</c:f>
              <c:numCache>
                <c:formatCode>0.0</c:formatCode>
                <c:ptCount val="4"/>
                <c:pt idx="0">
                  <c:v>3.8166666666666664</c:v>
                </c:pt>
                <c:pt idx="1">
                  <c:v>8.8714285714285701</c:v>
                </c:pt>
                <c:pt idx="2">
                  <c:v>12.88</c:v>
                </c:pt>
                <c:pt idx="3">
                  <c:v>14.280000000000001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EE1-499E-BEF3-91169EC29807}"/>
            </c:ext>
          </c:extLst>
        </c:ser>
        <c:ser>
          <c:idx val="0"/>
          <c:order val="1"/>
          <c:tx>
            <c:strRef>
              <c:f>'collected data LV'!$D$32</c:f>
              <c:strCache>
                <c:ptCount val="1"/>
                <c:pt idx="0">
                  <c:v>7%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triangle"/>
            <c:size val="7"/>
            <c:spPr>
              <a:solidFill>
                <a:srgbClr val="FF0000"/>
              </a:solidFill>
              <a:ln w="9525">
                <a:solidFill>
                  <a:sysClr val="window" lastClr="FF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8.8813666321847038E-3"/>
                  <c:y val="-4.36459160924422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E1-499E-BEF3-91169EC29807}"/>
                </c:ext>
              </c:extLst>
            </c:dLbl>
            <c:dLbl>
              <c:idx val="1"/>
              <c:layout>
                <c:manualLayout>
                  <c:x val="1.684036290660065E-2"/>
                  <c:y val="-7.85454907091118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E1-499E-BEF3-91169EC29807}"/>
                </c:ext>
              </c:extLst>
            </c:dLbl>
            <c:dLbl>
              <c:idx val="2"/>
              <c:layout>
                <c:manualLayout>
                  <c:x val="7.1342125406073844E-3"/>
                  <c:y val="-5.06334441801044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E1-499E-BEF3-91169EC29807}"/>
                </c:ext>
              </c:extLst>
            </c:dLbl>
            <c:dLbl>
              <c:idx val="3"/>
              <c:layout>
                <c:manualLayout>
                  <c:x val="-7.6583587680805795E-2"/>
                  <c:y val="-7.15960284430907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E1-499E-BEF3-91169EC298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'collected data LV'!$E$4:$E$7</c:f>
                <c:numCache>
                  <c:formatCode>General</c:formatCode>
                  <c:ptCount val="4"/>
                  <c:pt idx="0">
                    <c:v>3.0036141293757364E-2</c:v>
                  </c:pt>
                  <c:pt idx="1">
                    <c:v>2.6475828983738611E-2</c:v>
                  </c:pt>
                  <c:pt idx="2">
                    <c:v>2.831207716668958E-2</c:v>
                  </c:pt>
                  <c:pt idx="3">
                    <c:v>2.5644464339163345E-2</c:v>
                  </c:pt>
                </c:numCache>
              </c:numRef>
            </c:plus>
            <c:minus>
              <c:numRef>
                <c:f>'collected data LV'!$E$4:$E$7</c:f>
                <c:numCache>
                  <c:formatCode>General</c:formatCode>
                  <c:ptCount val="4"/>
                  <c:pt idx="0">
                    <c:v>3.0036141293757364E-2</c:v>
                  </c:pt>
                  <c:pt idx="1">
                    <c:v>2.6475828983738611E-2</c:v>
                  </c:pt>
                  <c:pt idx="2">
                    <c:v>2.831207716668958E-2</c:v>
                  </c:pt>
                  <c:pt idx="3">
                    <c:v>2.5644464339163345E-2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'collected data LV'!$E$34:$E$37</c:f>
                <c:numCache>
                  <c:formatCode>General</c:formatCode>
                  <c:ptCount val="4"/>
                  <c:pt idx="0">
                    <c:v>0.32573079523463389</c:v>
                  </c:pt>
                  <c:pt idx="1">
                    <c:v>0.58537737116040234</c:v>
                  </c:pt>
                  <c:pt idx="2">
                    <c:v>7.0710678118654502E-2</c:v>
                  </c:pt>
                  <c:pt idx="3">
                    <c:v>0.61997175734336107</c:v>
                  </c:pt>
                </c:numCache>
              </c:numRef>
            </c:plus>
            <c:minus>
              <c:numRef>
                <c:f>'collected data LV'!$E$34:$E$37</c:f>
                <c:numCache>
                  <c:formatCode>General</c:formatCode>
                  <c:ptCount val="4"/>
                  <c:pt idx="0">
                    <c:v>0.32573079523463389</c:v>
                  </c:pt>
                  <c:pt idx="1">
                    <c:v>0.58537737116040234</c:v>
                  </c:pt>
                  <c:pt idx="2">
                    <c:v>7.0710678118654502E-2</c:v>
                  </c:pt>
                  <c:pt idx="3">
                    <c:v>0.61997175734336107</c:v>
                  </c:pt>
                </c:numCache>
              </c:numRef>
            </c:minus>
            <c:spPr>
              <a:noFill/>
              <a:ln w="12700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'collected data LV'!$A$34:$A$37</c:f>
              <c:numCache>
                <c:formatCode>General</c:formatCode>
                <c:ptCount val="4"/>
                <c:pt idx="0">
                  <c:v>900</c:v>
                </c:pt>
                <c:pt idx="1">
                  <c:v>950</c:v>
                </c:pt>
                <c:pt idx="2">
                  <c:v>1000</c:v>
                </c:pt>
                <c:pt idx="3">
                  <c:v>1050</c:v>
                </c:pt>
              </c:numCache>
            </c:numRef>
          </c:xVal>
          <c:yVal>
            <c:numRef>
              <c:f>'collected data LV'!$D$34:$D$37</c:f>
              <c:numCache>
                <c:formatCode>0.0</c:formatCode>
                <c:ptCount val="4"/>
                <c:pt idx="0">
                  <c:v>5.2166666666666668</c:v>
                </c:pt>
                <c:pt idx="1">
                  <c:v>5.7666666666666666</c:v>
                </c:pt>
                <c:pt idx="2">
                  <c:v>9.4599999999999991</c:v>
                </c:pt>
                <c:pt idx="3">
                  <c:v>11.12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EE1-499E-BEF3-91169EC29807}"/>
            </c:ext>
          </c:extLst>
        </c:ser>
        <c:ser>
          <c:idx val="1"/>
          <c:order val="2"/>
          <c:tx>
            <c:strRef>
              <c:f>'collected data LV'!$F$32</c:f>
              <c:strCache>
                <c:ptCount val="1"/>
                <c:pt idx="0">
                  <c:v>10%</c:v>
                </c:pt>
              </c:strCache>
            </c:strRef>
          </c:tx>
          <c:spPr>
            <a:ln w="19050" cap="rnd">
              <a:solidFill>
                <a:srgbClr val="ED7D31">
                  <a:lumMod val="50000"/>
                </a:srgbClr>
              </a:solidFill>
              <a:prstDash val="solid"/>
              <a:round/>
            </a:ln>
            <a:effectLst/>
          </c:spPr>
          <c:marker>
            <c:symbol val="diamond"/>
            <c:size val="5"/>
            <c:spPr>
              <a:solidFill>
                <a:srgbClr val="1F497D">
                  <a:lumMod val="75000"/>
                </a:srgbClr>
              </a:solidFill>
              <a:ln w="9525">
                <a:solidFill>
                  <a:sysClr val="window" lastClr="FF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8971993941619872E-2"/>
                  <c:y val="4.0149526733109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EE1-499E-BEF3-91169EC29807}"/>
                </c:ext>
              </c:extLst>
            </c:dLbl>
            <c:dLbl>
              <c:idx val="1"/>
              <c:layout>
                <c:manualLayout>
                  <c:x val="1.1307969537153201E-2"/>
                  <c:y val="-3.66583880047801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EE1-499E-BEF3-91169EC29807}"/>
                </c:ext>
              </c:extLst>
            </c:dLbl>
            <c:dLbl>
              <c:idx val="2"/>
              <c:layout>
                <c:manualLayout>
                  <c:x val="4.0281608222476175E-3"/>
                  <c:y val="-5.0633444180104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EE1-499E-BEF3-91169EC29807}"/>
                </c:ext>
              </c:extLst>
            </c:dLbl>
            <c:dLbl>
              <c:idx val="3"/>
              <c:layout>
                <c:manualLayout>
                  <c:x val="-6.9303778965900481E-2"/>
                  <c:y val="-8.55710846184149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EE1-499E-BEF3-91169EC298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'collected data LV'!$G$34:$G$37</c:f>
                <c:numCache>
                  <c:formatCode>General</c:formatCode>
                  <c:ptCount val="4"/>
                  <c:pt idx="0">
                    <c:v>0.73342192536381123</c:v>
                  </c:pt>
                  <c:pt idx="1">
                    <c:v>0.48955161338668723</c:v>
                  </c:pt>
                  <c:pt idx="2">
                    <c:v>0.34302575219167836</c:v>
                  </c:pt>
                  <c:pt idx="3">
                    <c:v>0.94093064097788948</c:v>
                  </c:pt>
                </c:numCache>
              </c:numRef>
            </c:plus>
            <c:minus>
              <c:numRef>
                <c:f>'collected data LV'!$G$34:$G$37</c:f>
                <c:numCache>
                  <c:formatCode>General</c:formatCode>
                  <c:ptCount val="4"/>
                  <c:pt idx="0">
                    <c:v>0.73342192536381123</c:v>
                  </c:pt>
                  <c:pt idx="1">
                    <c:v>0.48955161338668723</c:v>
                  </c:pt>
                  <c:pt idx="2">
                    <c:v>0.34302575219167836</c:v>
                  </c:pt>
                  <c:pt idx="3">
                    <c:v>0.94093064097788948</c:v>
                  </c:pt>
                </c:numCache>
              </c:numRef>
            </c:minus>
            <c:spPr>
              <a:noFill/>
              <a:ln w="12700" cap="flat" cmpd="sng" algn="ctr">
                <a:solidFill>
                  <a:srgbClr val="ED7D31">
                    <a:lumMod val="50000"/>
                  </a:srgbClr>
                </a:solidFill>
                <a:round/>
              </a:ln>
              <a:effectLst/>
            </c:spPr>
          </c:errBars>
          <c:xVal>
            <c:numRef>
              <c:f>'collected data LV'!$A$34:$A$37</c:f>
              <c:numCache>
                <c:formatCode>General</c:formatCode>
                <c:ptCount val="4"/>
                <c:pt idx="0">
                  <c:v>900</c:v>
                </c:pt>
                <c:pt idx="1">
                  <c:v>950</c:v>
                </c:pt>
                <c:pt idx="2">
                  <c:v>1000</c:v>
                </c:pt>
                <c:pt idx="3">
                  <c:v>1050</c:v>
                </c:pt>
              </c:numCache>
            </c:numRef>
          </c:xVal>
          <c:yVal>
            <c:numRef>
              <c:f>'collected data LV'!$F$34:$F$37</c:f>
              <c:numCache>
                <c:formatCode>0.0</c:formatCode>
                <c:ptCount val="4"/>
                <c:pt idx="0">
                  <c:v>3.3</c:v>
                </c:pt>
                <c:pt idx="1">
                  <c:v>3.4833333333333329</c:v>
                </c:pt>
                <c:pt idx="2">
                  <c:v>4.6333333333333329</c:v>
                </c:pt>
                <c:pt idx="3">
                  <c:v>6.3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9EE1-499E-BEF3-91169EC2980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88855296"/>
        <c:axId val="88857216"/>
        <c:extLst/>
      </c:scatterChart>
      <c:valAx>
        <c:axId val="88855296"/>
        <c:scaling>
          <c:orientation val="minMax"/>
          <c:max val="1050"/>
          <c:min val="9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000" b="1" i="0" baseline="0">
                    <a:effectLst/>
                  </a:rPr>
                  <a:t>Apdedzināšanas temperatūra, °C</a:t>
                </a:r>
                <a:endParaRPr lang="lv-LV" sz="10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57216"/>
        <c:crosses val="autoZero"/>
        <c:crossBetween val="midCat"/>
        <c:majorUnit val="25"/>
      </c:valAx>
      <c:valAx>
        <c:axId val="8885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000" b="1" i="0" baseline="0" dirty="0">
                    <a:effectLst/>
                  </a:rPr>
                  <a:t>Spiedes stiprība, </a:t>
                </a:r>
                <a:r>
                  <a:rPr lang="lv-LV" sz="1000" b="1" i="0" baseline="0" dirty="0" err="1">
                    <a:effectLst/>
                  </a:rPr>
                  <a:t>MPa</a:t>
                </a:r>
                <a:endParaRPr lang="lv-LV" sz="10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8552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876265649955421"/>
          <c:y val="6.9309272646453937E-2"/>
          <c:w val="0.15621396463129639"/>
          <c:h val="0.2697414286970043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6"/>
          <c:order val="0"/>
          <c:tx>
            <c:strRef>
              <c:f>'collected data LV'!$B$3</c:f>
              <c:strCache>
                <c:ptCount val="1"/>
                <c:pt idx="0">
                  <c:v>5%</c:v>
                </c:pt>
              </c:strCache>
            </c:strRef>
          </c:tx>
          <c:spPr>
            <a:ln w="19050" cap="rnd">
              <a:solidFill>
                <a:srgbClr val="ED7D31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rgbClr val="F79646"/>
              </a:solidFill>
              <a:ln w="9525">
                <a:solidFill>
                  <a:sysClr val="window" lastClr="FF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2.2227682609511443E-2"/>
                  <c:y val="-3.8405270026695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3D-4A33-A050-49092EF7E6CC}"/>
                </c:ext>
              </c:extLst>
            </c:dLbl>
            <c:dLbl>
              <c:idx val="1"/>
              <c:layout>
                <c:manualLayout>
                  <c:x val="1.0748306372246042E-2"/>
                  <c:y val="-4.5392391224667192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904452850085784E-2"/>
                      <c:h val="4.187288809586885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3D-4A33-A050-49092EF7E6CC}"/>
                </c:ext>
              </c:extLst>
            </c:dLbl>
            <c:dLbl>
              <c:idx val="2"/>
              <c:layout>
                <c:manualLayout>
                  <c:x val="1.0774116898060132E-2"/>
                  <c:y val="-3.491150598286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3D-4A33-A050-49092EF7E6CC}"/>
                </c:ext>
              </c:extLst>
            </c:dLbl>
            <c:dLbl>
              <c:idx val="3"/>
              <c:layout>
                <c:manualLayout>
                  <c:x val="-7.1730381870868803E-2"/>
                  <c:y val="-5.9367854289682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3D-4A33-A050-49092EF7E6C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'collected data LV'!$C$24:$C$27</c:f>
                <c:numCache>
                  <c:formatCode>General</c:formatCode>
                  <c:ptCount val="4"/>
                  <c:pt idx="0">
                    <c:v>0.70038815511522701</c:v>
                  </c:pt>
                  <c:pt idx="1">
                    <c:v>1.7909454773558271</c:v>
                  </c:pt>
                  <c:pt idx="2">
                    <c:v>0.7394847182794122</c:v>
                  </c:pt>
                  <c:pt idx="3">
                    <c:v>0.87021596448336413</c:v>
                  </c:pt>
                </c:numCache>
              </c:numRef>
            </c:plus>
            <c:minus>
              <c:numRef>
                <c:f>'collected data LV'!$C$24:$C$27</c:f>
                <c:numCache>
                  <c:formatCode>General</c:formatCode>
                  <c:ptCount val="4"/>
                  <c:pt idx="0">
                    <c:v>0.70038815511522701</c:v>
                  </c:pt>
                  <c:pt idx="1">
                    <c:v>1.7909454773558271</c:v>
                  </c:pt>
                  <c:pt idx="2">
                    <c:v>0.7394847182794122</c:v>
                  </c:pt>
                  <c:pt idx="3">
                    <c:v>0.87021596448336413</c:v>
                  </c:pt>
                </c:numCache>
              </c:numRef>
            </c:minus>
            <c:spPr>
              <a:noFill/>
              <a:ln w="12700" cap="flat" cmpd="sng" algn="ctr">
                <a:solidFill>
                  <a:srgbClr val="ED7D31"/>
                </a:solidFill>
                <a:round/>
              </a:ln>
              <a:effectLst/>
            </c:spPr>
          </c:errBars>
          <c:xVal>
            <c:numRef>
              <c:f>'collected data LV'!$A$4:$A$7</c:f>
              <c:numCache>
                <c:formatCode>General</c:formatCode>
                <c:ptCount val="4"/>
                <c:pt idx="0">
                  <c:v>900</c:v>
                </c:pt>
                <c:pt idx="1">
                  <c:v>950</c:v>
                </c:pt>
                <c:pt idx="2">
                  <c:v>1000</c:v>
                </c:pt>
                <c:pt idx="3">
                  <c:v>1050</c:v>
                </c:pt>
              </c:numCache>
            </c:numRef>
          </c:xVal>
          <c:yVal>
            <c:numRef>
              <c:f>'collected data LV'!$B$24:$B$27</c:f>
              <c:numCache>
                <c:formatCode>0.0</c:formatCode>
                <c:ptCount val="4"/>
                <c:pt idx="0">
                  <c:v>72.240637031084091</c:v>
                </c:pt>
                <c:pt idx="1">
                  <c:v>69.110269548499517</c:v>
                </c:pt>
                <c:pt idx="2">
                  <c:v>67.522516827295263</c:v>
                </c:pt>
                <c:pt idx="3">
                  <c:v>65.292224192993473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53D-4A33-A050-49092EF7E6CC}"/>
            </c:ext>
          </c:extLst>
        </c:ser>
        <c:ser>
          <c:idx val="0"/>
          <c:order val="1"/>
          <c:tx>
            <c:strRef>
              <c:f>'collected data LV'!$D$3</c:f>
              <c:strCache>
                <c:ptCount val="1"/>
                <c:pt idx="0">
                  <c:v>7%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triangle"/>
            <c:size val="7"/>
            <c:spPr>
              <a:solidFill>
                <a:srgbClr val="FF0000"/>
              </a:solidFill>
              <a:ln w="9525">
                <a:solidFill>
                  <a:sysClr val="window" lastClr="FF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8.8813666321847038E-3"/>
                  <c:y val="-4.36459160924422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3D-4A33-A050-49092EF7E6CC}"/>
                </c:ext>
              </c:extLst>
            </c:dLbl>
            <c:dLbl>
              <c:idx val="1"/>
              <c:layout>
                <c:manualLayout>
                  <c:x val="1.9267227065449876E-2"/>
                  <c:y val="-5.0633444180104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53D-4A33-A050-49092EF7E6CC}"/>
                </c:ext>
              </c:extLst>
            </c:dLbl>
            <c:dLbl>
              <c:idx val="2"/>
              <c:layout>
                <c:manualLayout>
                  <c:x val="7.1342125406073844E-3"/>
                  <c:y val="-5.06334441801044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3D-4A33-A050-49092EF7E6CC}"/>
                </c:ext>
              </c:extLst>
            </c:dLbl>
            <c:dLbl>
              <c:idx val="3"/>
              <c:layout>
                <c:manualLayout>
                  <c:x val="-7.6583587680805795E-2"/>
                  <c:y val="-7.15960284430907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53D-4A33-A050-49092EF7E6C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Ref>
                <c:f>'collected data LV'!$E$4:$E$7</c:f>
                <c:numCache>
                  <c:formatCode>General</c:formatCode>
                  <c:ptCount val="4"/>
                  <c:pt idx="0">
                    <c:v>3.0036141293757364E-2</c:v>
                  </c:pt>
                  <c:pt idx="1">
                    <c:v>2.6475828983738611E-2</c:v>
                  </c:pt>
                  <c:pt idx="2">
                    <c:v>2.831207716668958E-2</c:v>
                  </c:pt>
                  <c:pt idx="3">
                    <c:v>2.5644464339163345E-2</c:v>
                  </c:pt>
                </c:numCache>
              </c:numRef>
            </c:plus>
            <c:minus>
              <c:numRef>
                <c:f>'collected data LV'!$E$4:$E$7</c:f>
                <c:numCache>
                  <c:formatCode>General</c:formatCode>
                  <c:ptCount val="4"/>
                  <c:pt idx="0">
                    <c:v>3.0036141293757364E-2</c:v>
                  </c:pt>
                  <c:pt idx="1">
                    <c:v>2.6475828983738611E-2</c:v>
                  </c:pt>
                  <c:pt idx="2">
                    <c:v>2.831207716668958E-2</c:v>
                  </c:pt>
                  <c:pt idx="3">
                    <c:v>2.5644464339163345E-2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'collected data LV'!$E$24:$E$27</c:f>
                <c:numCache>
                  <c:formatCode>General</c:formatCode>
                  <c:ptCount val="4"/>
                  <c:pt idx="0">
                    <c:v>1.1611346867226509</c:v>
                  </c:pt>
                  <c:pt idx="1">
                    <c:v>1.2311680143452088</c:v>
                  </c:pt>
                  <c:pt idx="2">
                    <c:v>0.88371796421283189</c:v>
                  </c:pt>
                  <c:pt idx="3">
                    <c:v>0.98783021892166922</c:v>
                  </c:pt>
                </c:numCache>
              </c:numRef>
            </c:plus>
            <c:minus>
              <c:numRef>
                <c:f>'collected data LV'!$E$24:$E$27</c:f>
                <c:numCache>
                  <c:formatCode>General</c:formatCode>
                  <c:ptCount val="4"/>
                  <c:pt idx="0">
                    <c:v>1.1611346867226509</c:v>
                  </c:pt>
                  <c:pt idx="1">
                    <c:v>1.2311680143452088</c:v>
                  </c:pt>
                  <c:pt idx="2">
                    <c:v>0.88371796421283189</c:v>
                  </c:pt>
                  <c:pt idx="3">
                    <c:v>0.98783021892166922</c:v>
                  </c:pt>
                </c:numCache>
              </c:numRef>
            </c:minus>
            <c:spPr>
              <a:noFill/>
              <a:ln w="12700" cap="flat" cmpd="sng" algn="ctr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'collected data LV'!$A$4:$A$7</c:f>
              <c:numCache>
                <c:formatCode>General</c:formatCode>
                <c:ptCount val="4"/>
                <c:pt idx="0">
                  <c:v>900</c:v>
                </c:pt>
                <c:pt idx="1">
                  <c:v>950</c:v>
                </c:pt>
                <c:pt idx="2">
                  <c:v>1000</c:v>
                </c:pt>
                <c:pt idx="3">
                  <c:v>1050</c:v>
                </c:pt>
              </c:numCache>
            </c:numRef>
          </c:xVal>
          <c:yVal>
            <c:numRef>
              <c:f>'collected data LV'!$D$24:$D$27</c:f>
              <c:numCache>
                <c:formatCode>0.0</c:formatCode>
                <c:ptCount val="4"/>
                <c:pt idx="0">
                  <c:v>73.746500595204893</c:v>
                </c:pt>
                <c:pt idx="1">
                  <c:v>72.001076454792425</c:v>
                </c:pt>
                <c:pt idx="2">
                  <c:v>69.717325779538641</c:v>
                </c:pt>
                <c:pt idx="3">
                  <c:v>67.660694734496317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53D-4A33-A050-49092EF7E6CC}"/>
            </c:ext>
          </c:extLst>
        </c:ser>
        <c:ser>
          <c:idx val="1"/>
          <c:order val="2"/>
          <c:tx>
            <c:strRef>
              <c:f>'collected data LV'!$F$3</c:f>
              <c:strCache>
                <c:ptCount val="1"/>
                <c:pt idx="0">
                  <c:v>10%</c:v>
                </c:pt>
              </c:strCache>
            </c:strRef>
          </c:tx>
          <c:spPr>
            <a:ln w="19050" cap="rnd">
              <a:solidFill>
                <a:srgbClr val="ED7D31">
                  <a:lumMod val="50000"/>
                </a:srgbClr>
              </a:solidFill>
              <a:prstDash val="solid"/>
              <a:round/>
            </a:ln>
            <a:effectLst/>
          </c:spPr>
          <c:marker>
            <c:symbol val="diamond"/>
            <c:size val="5"/>
            <c:spPr>
              <a:solidFill>
                <a:srgbClr val="1F497D">
                  <a:lumMod val="75000"/>
                </a:srgbClr>
              </a:solidFill>
              <a:ln w="9525">
                <a:solidFill>
                  <a:sysClr val="window" lastClr="FFFF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8234742932337001E-2"/>
                  <c:y val="-4.01521410027760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53D-4A33-A050-49092EF7E6CC}"/>
                </c:ext>
              </c:extLst>
            </c:dLbl>
            <c:dLbl>
              <c:idx val="1"/>
              <c:layout>
                <c:manualLayout>
                  <c:x val="1.1307969537153201E-2"/>
                  <c:y val="-3.66583880047801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3D-4A33-A050-49092EF7E6CC}"/>
                </c:ext>
              </c:extLst>
            </c:dLbl>
            <c:dLbl>
              <c:idx val="2"/>
              <c:layout>
                <c:manualLayout>
                  <c:x val="4.0281608222476175E-3"/>
                  <c:y val="-5.0633444180104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53D-4A33-A050-49092EF7E6CC}"/>
                </c:ext>
              </c:extLst>
            </c:dLbl>
            <c:dLbl>
              <c:idx val="3"/>
              <c:layout>
                <c:manualLayout>
                  <c:x val="-6.9303778965900481E-2"/>
                  <c:y val="-8.55710846184149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53D-4A33-A050-49092EF7E6C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x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'collected data LV'!$G$24:$G$27</c:f>
                <c:numCache>
                  <c:formatCode>General</c:formatCode>
                  <c:ptCount val="4"/>
                  <c:pt idx="0">
                    <c:v>0.99605817733896695</c:v>
                  </c:pt>
                  <c:pt idx="1">
                    <c:v>0.93467310710380169</c:v>
                  </c:pt>
                  <c:pt idx="2">
                    <c:v>0.70484262263547681</c:v>
                  </c:pt>
                  <c:pt idx="3">
                    <c:v>0</c:v>
                  </c:pt>
                </c:numCache>
              </c:numRef>
            </c:plus>
            <c:minus>
              <c:numRef>
                <c:f>'collected data LV'!$G$24:$G$27</c:f>
                <c:numCache>
                  <c:formatCode>General</c:formatCode>
                  <c:ptCount val="4"/>
                  <c:pt idx="0">
                    <c:v>0.99605817733896695</c:v>
                  </c:pt>
                  <c:pt idx="1">
                    <c:v>0.93467310710380169</c:v>
                  </c:pt>
                  <c:pt idx="2">
                    <c:v>0.70484262263547681</c:v>
                  </c:pt>
                  <c:pt idx="3">
                    <c:v>0</c:v>
                  </c:pt>
                </c:numCache>
              </c:numRef>
            </c:minus>
            <c:spPr>
              <a:noFill/>
              <a:ln w="12700" cap="flat" cmpd="sng" algn="ctr">
                <a:solidFill>
                  <a:srgbClr val="ED7D31">
                    <a:lumMod val="50000"/>
                  </a:srgbClr>
                </a:solidFill>
                <a:round/>
              </a:ln>
              <a:effectLst/>
            </c:spPr>
          </c:errBars>
          <c:xVal>
            <c:numRef>
              <c:f>'collected data LV'!$A$4:$A$7</c:f>
              <c:numCache>
                <c:formatCode>General</c:formatCode>
                <c:ptCount val="4"/>
                <c:pt idx="0">
                  <c:v>900</c:v>
                </c:pt>
                <c:pt idx="1">
                  <c:v>950</c:v>
                </c:pt>
                <c:pt idx="2">
                  <c:v>1000</c:v>
                </c:pt>
                <c:pt idx="3">
                  <c:v>1050</c:v>
                </c:pt>
              </c:numCache>
            </c:numRef>
          </c:xVal>
          <c:yVal>
            <c:numRef>
              <c:f>'collected data LV'!$F$24:$F$27</c:f>
              <c:numCache>
                <c:formatCode>0.0</c:formatCode>
                <c:ptCount val="4"/>
                <c:pt idx="0">
                  <c:v>76.07984880298963</c:v>
                </c:pt>
                <c:pt idx="1">
                  <c:v>74.77753918366885</c:v>
                </c:pt>
                <c:pt idx="2">
                  <c:v>72.444952024140989</c:v>
                </c:pt>
                <c:pt idx="3">
                  <c:v>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653D-4A33-A050-49092EF7E6CC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94200576"/>
        <c:axId val="94202496"/>
        <c:extLst/>
      </c:scatterChart>
      <c:valAx>
        <c:axId val="94200576"/>
        <c:scaling>
          <c:orientation val="minMax"/>
          <c:max val="1050"/>
          <c:min val="9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000" b="1" i="0" baseline="0">
                    <a:effectLst/>
                  </a:rPr>
                  <a:t>Apdedzināšanas temperatūra, °C</a:t>
                </a:r>
                <a:endParaRPr lang="lv-LV" sz="10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02496"/>
        <c:crosses val="autoZero"/>
        <c:crossBetween val="midCat"/>
        <c:majorUnit val="25"/>
      </c:valAx>
      <c:valAx>
        <c:axId val="94202496"/>
        <c:scaling>
          <c:orientation val="minMax"/>
          <c:min val="6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000" b="1" i="0" baseline="0">
                    <a:effectLst/>
                  </a:rPr>
                  <a:t>Porainība, %</a:t>
                </a:r>
                <a:endParaRPr lang="lv-LV" sz="10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0057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49626476713928"/>
          <c:y val="6.7281305026745064E-2"/>
          <c:w val="0.14160592502567923"/>
          <c:h val="0.27431255158049855"/>
        </c:manualLayout>
      </c:layout>
      <c:overlay val="1"/>
      <c:spPr>
        <a:solidFill>
          <a:schemeClr val="bg1"/>
        </a:solidFill>
        <a:ln w="6350"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>
            <a:extLst>
              <a:ext uri="{FF2B5EF4-FFF2-40B4-BE49-F238E27FC236}">
                <a16:creationId xmlns:a16="http://schemas.microsoft.com/office/drawing/2014/main" id="{C1031E8A-CF84-4732-8D35-3D2895D0A40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v-LV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CE19B421-B688-4474-833E-B8E5A11D86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895C1C-0B24-4009-ADEB-35D64569FEEB}" type="datetime1">
              <a:rPr lang="lv-LV" smtClean="0"/>
              <a:t>11.11.2022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C10D9811-8024-41AF-B0E3-ADEAB28E22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D288F8F7-8FD9-4330-81DB-53C4324300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D4C8993-06F1-4105-B80F-22BBB2D599B6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70501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lv-LV" noProof="0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F9B62DF-A952-4A39-BFE0-332F848D8FFA}" type="datetime1">
              <a:rPr lang="lv-LV" noProof="0" smtClean="0"/>
              <a:t>11.11.2022</a:t>
            </a:fld>
            <a:endParaRPr lang="lv-LV" noProof="0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lv-LV" noProof="0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lv-LV" noProof="0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3D1BA25-45AC-0C48-96BD-5DDCEEC5AF57}" type="slidenum">
              <a:rPr lang="lv-LV" noProof="0" smtClean="0"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7667015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3D1BA25-45AC-0C48-96BD-5DDCEEC5AF57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80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lv-LV" noProof="0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D81F1E7-4EFD-4BFF-B438-FCD52FD36B17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1930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aisnstūris 10">
            <a:extLst>
              <a:ext uri="{FF2B5EF4-FFF2-40B4-BE49-F238E27FC236}">
                <a16:creationId xmlns:a16="http://schemas.microsoft.com/office/drawing/2014/main" id="{970B994C-A700-4648-A4D6-B500A702200B}"/>
              </a:ext>
            </a:extLst>
          </p:cNvPr>
          <p:cNvSpPr/>
          <p:nvPr userDrawn="1"/>
        </p:nvSpPr>
        <p:spPr>
          <a:xfrm>
            <a:off x="4467069" y="1754155"/>
            <a:ext cx="7724931" cy="5103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noProof="0"/>
          </a:p>
        </p:txBody>
      </p:sp>
      <p:sp>
        <p:nvSpPr>
          <p:cNvPr id="10" name="Attēla vietturis 9">
            <a:extLst>
              <a:ext uri="{FF2B5EF4-FFF2-40B4-BE49-F238E27FC236}">
                <a16:creationId xmlns:a16="http://schemas.microsoft.com/office/drawing/2014/main" id="{6169D4C1-82D6-4206-B0E8-AF62D6F09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754155 h 6858000"/>
              <a:gd name="connsiteX3" fmla="*/ 4467070 w 12192000"/>
              <a:gd name="connsiteY3" fmla="*/ 1754155 h 6858000"/>
              <a:gd name="connsiteX4" fmla="*/ 446707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754155"/>
                </a:lnTo>
                <a:lnTo>
                  <a:pt x="4467070" y="1754155"/>
                </a:lnTo>
                <a:lnTo>
                  <a:pt x="446707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7404" y="2335342"/>
            <a:ext cx="6580584" cy="1951037"/>
          </a:xfrm>
        </p:spPr>
        <p:txBody>
          <a:bodyPr rtlCol="0" anchor="t" anchorCtr="0"/>
          <a:lstStyle>
            <a:lvl1pPr algn="l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 dirty="0"/>
              <a:t>Noklikšķiniet, lai rediģētu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42894" y="4286379"/>
            <a:ext cx="4093029" cy="1642473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lv-LV" noProof="0"/>
              <a:t>NOKLIKŠĶINIET, LAI REDIĢĒTU ŠABLONA APAKŠVIRSRAKSTA STILU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zs komandas izkārto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ttēla vietturis 24">
            <a:extLst>
              <a:ext uri="{FF2B5EF4-FFF2-40B4-BE49-F238E27FC236}">
                <a16:creationId xmlns:a16="http://schemas.microsoft.com/office/drawing/2014/main" id="{98CBB35A-0A08-5041-BD40-BF45BC1AEA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5261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6" name="Teksta vietturis 26">
            <a:extLst>
              <a:ext uri="{FF2B5EF4-FFF2-40B4-BE49-F238E27FC236}">
                <a16:creationId xmlns:a16="http://schemas.microsoft.com/office/drawing/2014/main" id="{13A7526F-5EB1-B149-A17B-140D879C22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783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7" name="Teksta vietturis 26">
            <a:extLst>
              <a:ext uri="{FF2B5EF4-FFF2-40B4-BE49-F238E27FC236}">
                <a16:creationId xmlns:a16="http://schemas.microsoft.com/office/drawing/2014/main" id="{F324894D-54DA-A14A-A64C-19BB8656F0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783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8" name="Attēla vietturis 24">
            <a:extLst>
              <a:ext uri="{FF2B5EF4-FFF2-40B4-BE49-F238E27FC236}">
                <a16:creationId xmlns:a16="http://schemas.microsoft.com/office/drawing/2014/main" id="{668630C3-2B55-3E42-B37C-761FC5B8D9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49243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9" name="Teksta vietturis 26">
            <a:extLst>
              <a:ext uri="{FF2B5EF4-FFF2-40B4-BE49-F238E27FC236}">
                <a16:creationId xmlns:a16="http://schemas.microsoft.com/office/drawing/2014/main" id="{13A77570-6922-804B-9561-A4FD1EECA4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765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10" name="Teksta vietturis 26">
            <a:extLst>
              <a:ext uri="{FF2B5EF4-FFF2-40B4-BE49-F238E27FC236}">
                <a16:creationId xmlns:a16="http://schemas.microsoft.com/office/drawing/2014/main" id="{E1C349B5-EA89-A045-923D-E8C06B61BF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5765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11" name="Attēla vietturis 24">
            <a:extLst>
              <a:ext uri="{FF2B5EF4-FFF2-40B4-BE49-F238E27FC236}">
                <a16:creationId xmlns:a16="http://schemas.microsoft.com/office/drawing/2014/main" id="{4355BC29-468B-9443-AAF0-D4F9A17CBB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13225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12" name="Teksta vietturis 26">
            <a:extLst>
              <a:ext uri="{FF2B5EF4-FFF2-40B4-BE49-F238E27FC236}">
                <a16:creationId xmlns:a16="http://schemas.microsoft.com/office/drawing/2014/main" id="{0ACA1FDC-8C3E-1548-BBD5-7F8C1F2BE6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9747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13" name="Teksta vietturis 26">
            <a:extLst>
              <a:ext uri="{FF2B5EF4-FFF2-40B4-BE49-F238E27FC236}">
                <a16:creationId xmlns:a16="http://schemas.microsoft.com/office/drawing/2014/main" id="{01851322-3359-0A4C-A37F-267BC65A63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747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14" name="Attēla vietturis 24">
            <a:extLst>
              <a:ext uri="{FF2B5EF4-FFF2-40B4-BE49-F238E27FC236}">
                <a16:creationId xmlns:a16="http://schemas.microsoft.com/office/drawing/2014/main" id="{59988A13-ECF1-ED4E-B389-5F37421ED46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77207" y="2706624"/>
            <a:ext cx="1944976" cy="1944974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6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15" name="Teksta vietturis 26">
            <a:extLst>
              <a:ext uri="{FF2B5EF4-FFF2-40B4-BE49-F238E27FC236}">
                <a16:creationId xmlns:a16="http://schemas.microsoft.com/office/drawing/2014/main" id="{1638E04D-DAC7-604F-A069-95B2DFCC77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3729" y="4919472"/>
            <a:ext cx="2641744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16" name="Teksta vietturis 26">
            <a:extLst>
              <a:ext uri="{FF2B5EF4-FFF2-40B4-BE49-F238E27FC236}">
                <a16:creationId xmlns:a16="http://schemas.microsoft.com/office/drawing/2014/main" id="{90B59C4A-4CEA-9A4D-B122-9413587B21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33729" y="5276088"/>
            <a:ext cx="2641744" cy="613928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17" name="Attēla vietturis 17">
            <a:extLst>
              <a:ext uri="{FF2B5EF4-FFF2-40B4-BE49-F238E27FC236}">
                <a16:creationId xmlns:a16="http://schemas.microsoft.com/office/drawing/2014/main" id="{7DDB2A7E-5AF6-4711-8A74-79B2DF28E67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18" name="Virsraksts 1">
            <a:extLst>
              <a:ext uri="{FF2B5EF4-FFF2-40B4-BE49-F238E27FC236}">
                <a16:creationId xmlns:a16="http://schemas.microsoft.com/office/drawing/2014/main" id="{84DE4F48-3DE9-4C77-86D8-E2729DB71B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19" name="Datuma vietturis 6">
            <a:extLst>
              <a:ext uri="{FF2B5EF4-FFF2-40B4-BE49-F238E27FC236}">
                <a16:creationId xmlns:a16="http://schemas.microsoft.com/office/drawing/2014/main" id="{A220F2AA-9E42-4AB5-8185-09F43E8B417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lv-LV" noProof="0"/>
              <a:t>20XX</a:t>
            </a:r>
          </a:p>
        </p:txBody>
      </p:sp>
      <p:sp>
        <p:nvSpPr>
          <p:cNvPr id="20" name="Kājenes vietturis 10">
            <a:extLst>
              <a:ext uri="{FF2B5EF4-FFF2-40B4-BE49-F238E27FC236}">
                <a16:creationId xmlns:a16="http://schemas.microsoft.com/office/drawing/2014/main" id="{CE3D587E-37A7-4617-98F5-BBAEA534F7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21" name="Slaida numura vietturis 11">
            <a:extLst>
              <a:ext uri="{FF2B5EF4-FFF2-40B4-BE49-F238E27FC236}">
                <a16:creationId xmlns:a16="http://schemas.microsoft.com/office/drawing/2014/main" id="{9254D0DC-D4BC-4F16-9841-5BD3BB3DFA37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58194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els komandas izkārto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sz="60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25" name="Attēla vietturis 24">
            <a:extLst>
              <a:ext uri="{FF2B5EF4-FFF2-40B4-BE49-F238E27FC236}">
                <a16:creationId xmlns:a16="http://schemas.microsoft.com/office/drawing/2014/main" id="{1BA2D214-E442-1E4E-97CD-BEF2BAC1A0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195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27" name="Teksta vietturis 26">
            <a:extLst>
              <a:ext uri="{FF2B5EF4-FFF2-40B4-BE49-F238E27FC236}">
                <a16:creationId xmlns:a16="http://schemas.microsoft.com/office/drawing/2014/main" id="{8CDBFFA1-19CC-A745-A4B0-C4C7E165E8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632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28" name="Teksta vietturis 26">
            <a:extLst>
              <a:ext uri="{FF2B5EF4-FFF2-40B4-BE49-F238E27FC236}">
                <a16:creationId xmlns:a16="http://schemas.microsoft.com/office/drawing/2014/main" id="{6865090D-070B-514D-8644-27AA44684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632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29" name="Attēla vietturis 24">
            <a:extLst>
              <a:ext uri="{FF2B5EF4-FFF2-40B4-BE49-F238E27FC236}">
                <a16:creationId xmlns:a16="http://schemas.microsoft.com/office/drawing/2014/main" id="{BDCAC79F-D619-4A4D-AA16-33462F91CF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3785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30" name="Teksta vietturis 26">
            <a:extLst>
              <a:ext uri="{FF2B5EF4-FFF2-40B4-BE49-F238E27FC236}">
                <a16:creationId xmlns:a16="http://schemas.microsoft.com/office/drawing/2014/main" id="{60BA181C-FF2A-FC45-8F96-700584BD23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8160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31" name="Teksta vietturis 26">
            <a:extLst>
              <a:ext uri="{FF2B5EF4-FFF2-40B4-BE49-F238E27FC236}">
                <a16:creationId xmlns:a16="http://schemas.microsoft.com/office/drawing/2014/main" id="{AC5838B0-DD1C-E84B-9489-3993D788FF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8160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32" name="Attēla vietturis 24">
            <a:extLst>
              <a:ext uri="{FF2B5EF4-FFF2-40B4-BE49-F238E27FC236}">
                <a16:creationId xmlns:a16="http://schemas.microsoft.com/office/drawing/2014/main" id="{7175A9C4-CAA9-A64F-A5D8-1C0A7C1B53F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95620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33" name="Teksta vietturis 26">
            <a:extLst>
              <a:ext uri="{FF2B5EF4-FFF2-40B4-BE49-F238E27FC236}">
                <a16:creationId xmlns:a16="http://schemas.microsoft.com/office/drawing/2014/main" id="{9C830668-9722-B940-B234-BB9FE0EFE6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9995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34" name="Teksta vietturis 26">
            <a:extLst>
              <a:ext uri="{FF2B5EF4-FFF2-40B4-BE49-F238E27FC236}">
                <a16:creationId xmlns:a16="http://schemas.microsoft.com/office/drawing/2014/main" id="{5BCB1F98-2365-A845-807C-BE51A3C6DA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9995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35" name="Attēla vietturis 24">
            <a:extLst>
              <a:ext uri="{FF2B5EF4-FFF2-40B4-BE49-F238E27FC236}">
                <a16:creationId xmlns:a16="http://schemas.microsoft.com/office/drawing/2014/main" id="{B18B6DCA-AAB8-5F4F-9DD5-B86EE8CBD3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9526" y="190023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36" name="Teksta vietturis 26">
            <a:extLst>
              <a:ext uri="{FF2B5EF4-FFF2-40B4-BE49-F238E27FC236}">
                <a16:creationId xmlns:a16="http://schemas.microsoft.com/office/drawing/2014/main" id="{CE3D1F83-7947-624B-AC3C-7D21821AE3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03901" y="323907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37" name="Teksta vietturis 26">
            <a:extLst>
              <a:ext uri="{FF2B5EF4-FFF2-40B4-BE49-F238E27FC236}">
                <a16:creationId xmlns:a16="http://schemas.microsoft.com/office/drawing/2014/main" id="{3608F6B5-173E-7945-A6B4-E26276D080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03901" y="356616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38" name="Attēla vietturis 24">
            <a:extLst>
              <a:ext uri="{FF2B5EF4-FFF2-40B4-BE49-F238E27FC236}">
                <a16:creationId xmlns:a16="http://schemas.microsoft.com/office/drawing/2014/main" id="{1ACD0622-4EE2-F64A-A285-02AFE95C5DD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63195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39" name="Teksta vietturis 26">
            <a:extLst>
              <a:ext uri="{FF2B5EF4-FFF2-40B4-BE49-F238E27FC236}">
                <a16:creationId xmlns:a16="http://schemas.microsoft.com/office/drawing/2014/main" id="{D99EB1E8-DE2D-6E40-91BE-B3B1C6ABB7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7632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40" name="Teksta vietturis 26">
            <a:extLst>
              <a:ext uri="{FF2B5EF4-FFF2-40B4-BE49-F238E27FC236}">
                <a16:creationId xmlns:a16="http://schemas.microsoft.com/office/drawing/2014/main" id="{CE209033-590B-EA41-9FA9-8D3E20BB5B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7632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41" name="Attēla vietturis 24">
            <a:extLst>
              <a:ext uri="{FF2B5EF4-FFF2-40B4-BE49-F238E27FC236}">
                <a16:creationId xmlns:a16="http://schemas.microsoft.com/office/drawing/2014/main" id="{F0EF7FD9-70EA-7D43-AC3A-5648C324AB8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13785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42" name="Teksta vietturis 26">
            <a:extLst>
              <a:ext uri="{FF2B5EF4-FFF2-40B4-BE49-F238E27FC236}">
                <a16:creationId xmlns:a16="http://schemas.microsoft.com/office/drawing/2014/main" id="{20F05298-65A6-7149-AC3E-A91938A0C89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8160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43" name="Teksta vietturis 26">
            <a:extLst>
              <a:ext uri="{FF2B5EF4-FFF2-40B4-BE49-F238E27FC236}">
                <a16:creationId xmlns:a16="http://schemas.microsoft.com/office/drawing/2014/main" id="{E829FF2B-369F-084A-92BE-A42EAD9582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58160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44" name="Attēla vietturis 24">
            <a:extLst>
              <a:ext uri="{FF2B5EF4-FFF2-40B4-BE49-F238E27FC236}">
                <a16:creationId xmlns:a16="http://schemas.microsoft.com/office/drawing/2014/main" id="{4E50BB28-D79E-534D-8075-5285673B6C2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5620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45" name="Teksta vietturis 26">
            <a:extLst>
              <a:ext uri="{FF2B5EF4-FFF2-40B4-BE49-F238E27FC236}">
                <a16:creationId xmlns:a16="http://schemas.microsoft.com/office/drawing/2014/main" id="{F5EB1EB1-0DFF-1C42-9692-85E5A411C8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39995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46" name="Teksta vietturis 26">
            <a:extLst>
              <a:ext uri="{FF2B5EF4-FFF2-40B4-BE49-F238E27FC236}">
                <a16:creationId xmlns:a16="http://schemas.microsoft.com/office/drawing/2014/main" id="{5FEA11E4-7068-E649-9E09-67A1EA10B0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9995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47" name="Attēla vietturis 24">
            <a:extLst>
              <a:ext uri="{FF2B5EF4-FFF2-40B4-BE49-F238E27FC236}">
                <a16:creationId xmlns:a16="http://schemas.microsoft.com/office/drawing/2014/main" id="{44F9519B-1C20-B848-A15F-EE4D09E5B93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59526" y="4320708"/>
            <a:ext cx="1273175" cy="1273175"/>
          </a:xfrm>
          <a:prstGeom prst="ellipse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48" name="Teksta vietturis 26">
            <a:extLst>
              <a:ext uri="{FF2B5EF4-FFF2-40B4-BE49-F238E27FC236}">
                <a16:creationId xmlns:a16="http://schemas.microsoft.com/office/drawing/2014/main" id="{22673807-D8F9-5940-AA4D-A70F0000749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03901" y="5659549"/>
            <a:ext cx="2312988" cy="412376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 cap="all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49" name="Teksta vietturis 26">
            <a:extLst>
              <a:ext uri="{FF2B5EF4-FFF2-40B4-BE49-F238E27FC236}">
                <a16:creationId xmlns:a16="http://schemas.microsoft.com/office/drawing/2014/main" id="{7E03C2A1-41CE-E946-B243-A1235A7E06F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03901" y="5989320"/>
            <a:ext cx="2312988" cy="447675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1800">
                <a:solidFill>
                  <a:schemeClr val="tx1"/>
                </a:solidFill>
                <a:latin typeface="Bodoni MT" panose="02070603080606020203" pitchFamily="18" charset="77"/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  <a:latin typeface="Bodoni MT" panose="02070603080606020203" pitchFamily="18" charset="77"/>
              </a:defRPr>
            </a:lvl3pPr>
            <a:lvl4pPr marL="13716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4pPr>
            <a:lvl5pPr marL="1828800" indent="0" algn="ctr">
              <a:buNone/>
              <a:defRPr sz="1400">
                <a:solidFill>
                  <a:schemeClr val="tx1"/>
                </a:solidFill>
                <a:latin typeface="Bodoni MT" panose="02070603080606020203" pitchFamily="18" charset="77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50" name="Datuma vietturis 6">
            <a:extLst>
              <a:ext uri="{FF2B5EF4-FFF2-40B4-BE49-F238E27FC236}">
                <a16:creationId xmlns:a16="http://schemas.microsoft.com/office/drawing/2014/main" id="{698236FE-C9B0-4E5C-A23B-C02CA6C84173}"/>
              </a:ext>
            </a:extLst>
          </p:cNvPr>
          <p:cNvSpPr>
            <a:spLocks noGrp="1"/>
          </p:cNvSpPr>
          <p:nvPr>
            <p:ph type="dt" sz="half" idx="34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lv-LV" noProof="0"/>
              <a:t>20XX</a:t>
            </a:r>
          </a:p>
        </p:txBody>
      </p:sp>
      <p:sp>
        <p:nvSpPr>
          <p:cNvPr id="51" name="Kājenes vietturis 10">
            <a:extLst>
              <a:ext uri="{FF2B5EF4-FFF2-40B4-BE49-F238E27FC236}">
                <a16:creationId xmlns:a16="http://schemas.microsoft.com/office/drawing/2014/main" id="{A93C8C74-29A3-4BCC-8EB9-53CE59B4C8F9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52" name="Slaida numura vietturis 11">
            <a:extLst>
              <a:ext uri="{FF2B5EF4-FFF2-40B4-BE49-F238E27FC236}">
                <a16:creationId xmlns:a16="http://schemas.microsoft.com/office/drawing/2014/main" id="{0DF7F3BB-66CF-46E2-823F-D94C887BC3F5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27437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ka grafi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7480465" cy="1325563"/>
          </a:xfrm>
        </p:spPr>
        <p:txBody>
          <a:bodyPr rtlCol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cxnSp>
        <p:nvCxnSpPr>
          <p:cNvPr id="3" name="Taisns savienotājs 2">
            <a:extLst>
              <a:ext uri="{FF2B5EF4-FFF2-40B4-BE49-F238E27FC236}">
                <a16:creationId xmlns:a16="http://schemas.microsoft.com/office/drawing/2014/main" id="{F819E775-79C1-C048-A1C9-A453CB9DF3F9}"/>
              </a:ext>
            </a:extLst>
          </p:cNvPr>
          <p:cNvCxnSpPr/>
          <p:nvPr userDrawn="1"/>
        </p:nvCxnSpPr>
        <p:spPr>
          <a:xfrm>
            <a:off x="8504420" y="692983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martArt vietturis 4">
            <a:extLst>
              <a:ext uri="{FF2B5EF4-FFF2-40B4-BE49-F238E27FC236}">
                <a16:creationId xmlns:a16="http://schemas.microsoft.com/office/drawing/2014/main" id="{2DAB336B-F2EE-7540-B6B9-179BD611A5AC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81000" y="1839913"/>
            <a:ext cx="11363325" cy="45720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lv-LV" noProof="0"/>
              <a:t>Lai pievienotu SmartArt grafiku, noklikšķiniet uz ikonas</a:t>
            </a:r>
          </a:p>
        </p:txBody>
      </p:sp>
      <p:sp>
        <p:nvSpPr>
          <p:cNvPr id="6" name="Datuma vietturis 6">
            <a:extLst>
              <a:ext uri="{FF2B5EF4-FFF2-40B4-BE49-F238E27FC236}">
                <a16:creationId xmlns:a16="http://schemas.microsoft.com/office/drawing/2014/main" id="{449E2D85-4B9C-467E-B70E-FFFA196D74DA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lv-LV" noProof="0"/>
              <a:t>20XX</a:t>
            </a:r>
          </a:p>
        </p:txBody>
      </p:sp>
      <p:sp>
        <p:nvSpPr>
          <p:cNvPr id="7" name="Kājenes vietturis 10">
            <a:extLst>
              <a:ext uri="{FF2B5EF4-FFF2-40B4-BE49-F238E27FC236}">
                <a16:creationId xmlns:a16="http://schemas.microsoft.com/office/drawing/2014/main" id="{CDB1B6C7-69CF-4FD7-B86B-D3BD6D56A4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8" name="Slaida numura vietturis 11">
            <a:extLst>
              <a:ext uri="{FF2B5EF4-FFF2-40B4-BE49-F238E27FC236}">
                <a16:creationId xmlns:a16="http://schemas.microsoft.com/office/drawing/2014/main" id="{ABDCE1B3-CAC8-44F2-9A63-C903CBFBAFE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646709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as izkārto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ttēla vietturis 17">
            <a:extLst>
              <a:ext uri="{FF2B5EF4-FFF2-40B4-BE49-F238E27FC236}">
                <a16:creationId xmlns:a16="http://schemas.microsoft.com/office/drawing/2014/main" id="{BF7DDA28-4051-4C9A-8640-99B7D9008E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6957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20" name="Tabulas vietturis 19">
            <a:extLst>
              <a:ext uri="{FF2B5EF4-FFF2-40B4-BE49-F238E27FC236}">
                <a16:creationId xmlns:a16="http://schemas.microsoft.com/office/drawing/2014/main" id="{822FF587-E1EB-4FC1-BE5F-847FC830EBC7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1097279" y="2761488"/>
            <a:ext cx="9997440" cy="2825496"/>
          </a:xfrm>
        </p:spPr>
        <p:txBody>
          <a:bodyPr rtlCol="0"/>
          <a:lstStyle/>
          <a:p>
            <a:pPr rtl="0"/>
            <a:r>
              <a:rPr lang="lv-LV" noProof="0"/>
              <a:t>Lai pievienotu tabulu, noklikšķiniet uz ikonas</a:t>
            </a:r>
          </a:p>
        </p:txBody>
      </p:sp>
      <p:sp>
        <p:nvSpPr>
          <p:cNvPr id="5" name="Datuma vietturis 6">
            <a:extLst>
              <a:ext uri="{FF2B5EF4-FFF2-40B4-BE49-F238E27FC236}">
                <a16:creationId xmlns:a16="http://schemas.microsoft.com/office/drawing/2014/main" id="{404CA344-7BF6-40E6-846B-4DFC68BB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lv-LV" noProof="0"/>
              <a:t>20XX</a:t>
            </a:r>
          </a:p>
        </p:txBody>
      </p:sp>
      <p:sp>
        <p:nvSpPr>
          <p:cNvPr id="6" name="Kājenes vietturis 10">
            <a:extLst>
              <a:ext uri="{FF2B5EF4-FFF2-40B4-BE49-F238E27FC236}">
                <a16:creationId xmlns:a16="http://schemas.microsoft.com/office/drawing/2014/main" id="{4DF15184-BCA8-45CA-8E5F-B680ADB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7" name="Slaida numura vietturis 11">
            <a:extLst>
              <a:ext uri="{FF2B5EF4-FFF2-40B4-BE49-F238E27FC236}">
                <a16:creationId xmlns:a16="http://schemas.microsoft.com/office/drawing/2014/main" id="{829741B7-179B-4CE8-A5A5-D3EF55278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45790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ā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ttēla vietturis 4">
            <a:extLst>
              <a:ext uri="{FF2B5EF4-FFF2-40B4-BE49-F238E27FC236}">
                <a16:creationId xmlns:a16="http://schemas.microsoft.com/office/drawing/2014/main" id="{59B023D1-B432-4327-9B3B-545A055D0C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38905"/>
            <a:ext cx="12261163" cy="6896905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9" name="Teksta vietturis 8">
            <a:extLst>
              <a:ext uri="{FF2B5EF4-FFF2-40B4-BE49-F238E27FC236}">
                <a16:creationId xmlns:a16="http://schemas.microsoft.com/office/drawing/2014/main" id="{D44B8F7E-01E4-AA4B-B60F-A2BF94E3A1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0439" y="1886755"/>
            <a:ext cx="9131121" cy="3084489"/>
          </a:xfrm>
          <a:solidFill>
            <a:schemeClr val="accent1">
              <a:alpha val="89000"/>
            </a:schemeClr>
          </a:solidFill>
        </p:spPr>
        <p:txBody>
          <a:bodyPr lIns="1005840" tIns="640080" rtlCol="0" anchor="t" anchorCtr="0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457200" indent="0" algn="l">
              <a:buNone/>
              <a:defRPr sz="2800">
                <a:solidFill>
                  <a:schemeClr val="bg1"/>
                </a:solidFill>
                <a:latin typeface="+mj-lt"/>
              </a:defRPr>
            </a:lvl2pPr>
            <a:lvl3pPr marL="914400" indent="0" algn="l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 algn="l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1F8581E8-B832-44F5-8573-1D49AF804E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642" y="4040803"/>
            <a:ext cx="7766978" cy="484050"/>
          </a:xfrm>
        </p:spPr>
        <p:txBody>
          <a:bodyPr rtlCol="0">
            <a:noAutofit/>
          </a:bodyPr>
          <a:lstStyle>
            <a:lvl1pPr>
              <a:defRPr sz="180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6" name="Datuma vietturis 1">
            <a:extLst>
              <a:ext uri="{FF2B5EF4-FFF2-40B4-BE49-F238E27FC236}">
                <a16:creationId xmlns:a16="http://schemas.microsoft.com/office/drawing/2014/main" id="{38C5CB97-CD0D-4684-A674-58C891FBC20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v-LV" noProof="0"/>
              <a:t>20XX</a:t>
            </a:r>
          </a:p>
        </p:txBody>
      </p:sp>
      <p:sp>
        <p:nvSpPr>
          <p:cNvPr id="7" name="Kājenes vietturis 2">
            <a:extLst>
              <a:ext uri="{FF2B5EF4-FFF2-40B4-BE49-F238E27FC236}">
                <a16:creationId xmlns:a16="http://schemas.microsoft.com/office/drawing/2014/main" id="{9DB43653-49BD-4FF8-AC52-100F2628D03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8" name="Slaida numura vietturis 3">
            <a:extLst>
              <a:ext uri="{FF2B5EF4-FFF2-40B4-BE49-F238E27FC236}">
                <a16:creationId xmlns:a16="http://schemas.microsoft.com/office/drawing/2014/main" id="{C175707F-64A0-469B-AE09-445DCC67D3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ttēla vietturis 4">
            <a:extLst>
              <a:ext uri="{FF2B5EF4-FFF2-40B4-BE49-F238E27FC236}">
                <a16:creationId xmlns:a16="http://schemas.microsoft.com/office/drawing/2014/main" id="{0BFED5AE-62FF-41D3-952B-067FA66380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5" y="-4763"/>
            <a:ext cx="5021348" cy="6858001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778" y="457201"/>
            <a:ext cx="4776538" cy="2285999"/>
          </a:xfrm>
          <a:solidFill>
            <a:schemeClr val="tx1">
              <a:alpha val="92000"/>
            </a:schemeClr>
          </a:solidFill>
        </p:spPr>
        <p:txBody>
          <a:bodyPr lIns="457200" rtlCol="0" anchor="ctr">
            <a:noAutofit/>
          </a:bodyPr>
          <a:lstStyle>
            <a:lvl1pPr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1484357"/>
            <a:ext cx="5259388" cy="4442153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457200" indent="0">
              <a:lnSpc>
                <a:spcPct val="100000"/>
              </a:lnSpc>
              <a:buNone/>
              <a:defRPr sz="2000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914400" indent="0">
              <a:lnSpc>
                <a:spcPct val="100000"/>
              </a:lnSpc>
              <a:buNone/>
              <a:defRPr sz="1800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6" name="Datuma vietturis 3">
            <a:extLst>
              <a:ext uri="{FF2B5EF4-FFF2-40B4-BE49-F238E27FC236}">
                <a16:creationId xmlns:a16="http://schemas.microsoft.com/office/drawing/2014/main" id="{D6C26EFF-CEA6-4978-A83B-400BFB2B863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v-LV" noProof="0"/>
              <a:t>20XX</a:t>
            </a:r>
          </a:p>
        </p:txBody>
      </p:sp>
      <p:sp>
        <p:nvSpPr>
          <p:cNvPr id="7" name="Kājenes vietturis 4">
            <a:extLst>
              <a:ext uri="{FF2B5EF4-FFF2-40B4-BE49-F238E27FC236}">
                <a16:creationId xmlns:a16="http://schemas.microsoft.com/office/drawing/2014/main" id="{0FC19E3C-A9EA-4809-9D98-B4C1EB8B35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8" name="Slaida numura vietturis 5">
            <a:extLst>
              <a:ext uri="{FF2B5EF4-FFF2-40B4-BE49-F238E27FC236}">
                <a16:creationId xmlns:a16="http://schemas.microsoft.com/office/drawing/2014/main" id="{973FE4BB-3117-49A2-8624-3E68B811924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>
            <a:noAutofit/>
          </a:bodyPr>
          <a:lstStyle>
            <a:lvl1pPr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310938"/>
            <a:ext cx="3932237" cy="3558050"/>
          </a:xfrm>
        </p:spPr>
        <p:txBody>
          <a:bodyPr rtlCol="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9" name="Taisnleņķa trīsstūris 8">
            <a:extLst>
              <a:ext uri="{FF2B5EF4-FFF2-40B4-BE49-F238E27FC236}">
                <a16:creationId xmlns:a16="http://schemas.microsoft.com/office/drawing/2014/main" id="{AF17559D-BCE9-2744-9623-22E1EE6DF537}"/>
              </a:ext>
            </a:extLst>
          </p:cNvPr>
          <p:cNvSpPr/>
          <p:nvPr userDrawn="1"/>
        </p:nvSpPr>
        <p:spPr>
          <a:xfrm flipH="1">
            <a:off x="6633556" y="1429789"/>
            <a:ext cx="5558444" cy="542821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noProof="0"/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lv-LV" noProof="0"/>
              <a:t>Noklikšķiniet uz ikonas, lai pievienotu attēlu</a:t>
            </a:r>
          </a:p>
        </p:txBody>
      </p:sp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6F2EDADE-B47B-8242-8D03-079A12F1C7A2}"/>
              </a:ext>
            </a:extLst>
          </p:cNvPr>
          <p:cNvCxnSpPr>
            <a:cxnSpLocks/>
          </p:cNvCxnSpPr>
          <p:nvPr userDrawn="1"/>
        </p:nvCxnSpPr>
        <p:spPr>
          <a:xfrm>
            <a:off x="483229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9C79B-0495-4EE2-BDCA-BA49F8D133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5BF3-D41A-493E-AA3C-12596CE0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3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Virsraksta slaid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179C79B-0495-4EE2-BDCA-BA49F8D13360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D8E5BF3-D41A-493E-AA3C-12596CE00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114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985721"/>
            <a:ext cx="10972800" cy="458115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440" y="1901951"/>
            <a:ext cx="9773120" cy="3970329"/>
          </a:xfrm>
        </p:spPr>
        <p:txBody>
          <a:bodyPr/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11/11/2022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99" y="393189"/>
            <a:ext cx="1944391" cy="13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17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, saturs un attē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ttēla vietturis 4">
            <a:extLst>
              <a:ext uri="{FF2B5EF4-FFF2-40B4-BE49-F238E27FC236}">
                <a16:creationId xmlns:a16="http://schemas.microsoft.com/office/drawing/2014/main" id="{442031C9-0B4C-44DA-907A-9CB1434077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1" cy="6858000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11" y="876926"/>
            <a:ext cx="5079113" cy="1356607"/>
          </a:xfrm>
        </p:spPr>
        <p:txBody>
          <a:bodyPr rtlCol="0" anchor="t" anchorCtr="0">
            <a:normAutofit/>
          </a:bodyPr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10" y="2233534"/>
            <a:ext cx="4205990" cy="2833142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lv-LV" noProof="0" dirty="0"/>
              <a:t>Noklikšķiniet, lai rediģētu šablona tekstu stilus</a:t>
            </a:r>
          </a:p>
          <a:p>
            <a:pPr lvl="1" rtl="0"/>
            <a:r>
              <a:rPr lang="lv-LV" noProof="0" dirty="0"/>
              <a:t>Otrais līmenis</a:t>
            </a:r>
          </a:p>
          <a:p>
            <a:pPr lvl="2" rtl="0"/>
            <a:r>
              <a:rPr lang="lv-LV" noProof="0" dirty="0"/>
              <a:t>Trešais līmenis</a:t>
            </a:r>
          </a:p>
          <a:p>
            <a:pPr lvl="3" rtl="0"/>
            <a:r>
              <a:rPr lang="lv-LV" noProof="0" dirty="0"/>
              <a:t>Ceturtais līmenis</a:t>
            </a:r>
          </a:p>
          <a:p>
            <a:pPr lvl="4" rtl="0"/>
            <a:r>
              <a:rPr lang="lv-LV" noProof="0" dirty="0"/>
              <a:t>Piektais līmenis</a:t>
            </a:r>
          </a:p>
        </p:txBody>
      </p:sp>
      <p:cxnSp>
        <p:nvCxnSpPr>
          <p:cNvPr id="13" name="Taisns savienotājs 12">
            <a:extLst>
              <a:ext uri="{FF2B5EF4-FFF2-40B4-BE49-F238E27FC236}">
                <a16:creationId xmlns:a16="http://schemas.microsoft.com/office/drawing/2014/main" id="{DE23592C-4E26-184A-AAED-41EC35AFF551}"/>
              </a:ext>
            </a:extLst>
          </p:cNvPr>
          <p:cNvCxnSpPr/>
          <p:nvPr userDrawn="1"/>
        </p:nvCxnSpPr>
        <p:spPr>
          <a:xfrm>
            <a:off x="0" y="5711252"/>
            <a:ext cx="36875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Kājenes vietturis 4">
            <a:extLst>
              <a:ext uri="{FF2B5EF4-FFF2-40B4-BE49-F238E27FC236}">
                <a16:creationId xmlns:a16="http://schemas.microsoft.com/office/drawing/2014/main" id="{B68C5F28-837A-4354-8BA4-A994BD1D6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 rtlCol="0"/>
          <a:lstStyle>
            <a:lvl1pPr algn="r">
              <a:defRPr>
                <a:latin typeface="+mn-lt"/>
              </a:defRPr>
            </a:lvl1pPr>
          </a:lstStyle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9" name="Slaida numura vietturis 5">
            <a:extLst>
              <a:ext uri="{FF2B5EF4-FFF2-40B4-BE49-F238E27FC236}">
                <a16:creationId xmlns:a16="http://schemas.microsoft.com/office/drawing/2014/main" id="{A6EDF98A-063D-47C8-8D91-A223F995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  <p:sp>
        <p:nvSpPr>
          <p:cNvPr id="11" name="Datuma vietturis 3">
            <a:extLst>
              <a:ext uri="{FF2B5EF4-FFF2-40B4-BE49-F238E27FC236}">
                <a16:creationId xmlns:a16="http://schemas.microsoft.com/office/drawing/2014/main" id="{042684A6-77E9-406F-A431-4C57DCAE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lv-LV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629" y="611455"/>
            <a:ext cx="10646275" cy="1356607"/>
          </a:xfrm>
        </p:spPr>
        <p:txBody>
          <a:bodyPr rtlCol="0" anchor="t" anchorCtr="0">
            <a:normAutofit/>
          </a:bodyPr>
          <a:lstStyle>
            <a:lvl1pPr algn="l">
              <a:defRPr sz="6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0390" y="1883664"/>
            <a:ext cx="11386181" cy="4352544"/>
          </a:xfrm>
        </p:spPr>
        <p:txBody>
          <a:bodyPr rtlCol="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l">
              <a:buNone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914400" indent="0" algn="l">
              <a:buNone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371600" indent="0" algn="l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1828800" indent="0" algn="l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lv-LV" noProof="0" dirty="0"/>
              <a:t>Noklikšķiniet, lai rediģētu šablona tekstu stilus</a:t>
            </a:r>
          </a:p>
          <a:p>
            <a:pPr lvl="1" rtl="0"/>
            <a:r>
              <a:rPr lang="lv-LV" noProof="0" dirty="0"/>
              <a:t>Otrais līmenis</a:t>
            </a:r>
          </a:p>
          <a:p>
            <a:pPr lvl="2" rtl="0"/>
            <a:r>
              <a:rPr lang="lv-LV" noProof="0" dirty="0"/>
              <a:t>Trešais līmenis</a:t>
            </a:r>
          </a:p>
          <a:p>
            <a:pPr lvl="3" rtl="0"/>
            <a:r>
              <a:rPr lang="lv-LV" noProof="0" dirty="0"/>
              <a:t>Ceturtais līmenis</a:t>
            </a:r>
          </a:p>
          <a:p>
            <a:pPr lvl="4" rtl="0"/>
            <a:r>
              <a:rPr lang="lv-LV" noProof="0" dirty="0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D8458DC-876E-488A-944B-22A18113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lv-LV" noProof="0"/>
              <a:t>20XX</a:t>
            </a: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5D8DA1A0-979E-4983-A719-E249D39F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1C9D0CB-E1A8-47F0-B2C6-6F370F7EC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09407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ttēla vietturis 4">
            <a:extLst>
              <a:ext uri="{FF2B5EF4-FFF2-40B4-BE49-F238E27FC236}">
                <a16:creationId xmlns:a16="http://schemas.microsoft.com/office/drawing/2014/main" id="{BF0C0123-3B3C-46FD-A0A1-ADA5035076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945761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2631132"/>
            <a:ext cx="11118272" cy="1662546"/>
          </a:xfrm>
          <a:solidFill>
            <a:schemeClr val="tx1">
              <a:alpha val="89000"/>
            </a:schemeClr>
          </a:solidFill>
        </p:spPr>
        <p:txBody>
          <a:bodyPr lIns="914400" rtlCol="0" anchor="ctr" anchorCtr="0"/>
          <a:lstStyle>
            <a:lvl1pPr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593635"/>
            <a:ext cx="9926782" cy="1662546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6E747029-9859-DC45-9A77-7E1D4D104189}"/>
              </a:ext>
            </a:extLst>
          </p:cNvPr>
          <p:cNvCxnSpPr>
            <a:cxnSpLocks/>
          </p:cNvCxnSpPr>
          <p:nvPr userDrawn="1"/>
        </p:nvCxnSpPr>
        <p:spPr>
          <a:xfrm>
            <a:off x="7605486" y="6256186"/>
            <a:ext cx="4586514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uma vietturis 3">
            <a:extLst>
              <a:ext uri="{FF2B5EF4-FFF2-40B4-BE49-F238E27FC236}">
                <a16:creationId xmlns:a16="http://schemas.microsoft.com/office/drawing/2014/main" id="{96DEBBF3-C67B-47A9-B715-36E7E467ECA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lv-LV" noProof="0"/>
              <a:t>20XX</a:t>
            </a:r>
          </a:p>
        </p:txBody>
      </p:sp>
      <p:sp>
        <p:nvSpPr>
          <p:cNvPr id="7" name="Kājenes vietturis 4">
            <a:extLst>
              <a:ext uri="{FF2B5EF4-FFF2-40B4-BE49-F238E27FC236}">
                <a16:creationId xmlns:a16="http://schemas.microsoft.com/office/drawing/2014/main" id="{E476355C-0230-4853-AF11-0A1B0AD8EB8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8" name="Slaida numura vietturis 5">
            <a:extLst>
              <a:ext uri="{FF2B5EF4-FFF2-40B4-BE49-F238E27FC236}">
                <a16:creationId xmlns:a16="http://schemas.microsoft.com/office/drawing/2014/main" id="{D0A15523-9DC0-4DB6-AAB5-709BE171FB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lv-LV" noProof="0" smtClean="0"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aļas galve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ttēla vietturis 6">
            <a:extLst>
              <a:ext uri="{FF2B5EF4-FFF2-40B4-BE49-F238E27FC236}">
                <a16:creationId xmlns:a16="http://schemas.microsoft.com/office/drawing/2014/main" id="{A182AD2A-0ECB-4BEA-B4FC-8A8041F4FF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912238"/>
            <a:ext cx="12199673" cy="2945761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76650"/>
            <a:ext cx="10515600" cy="1252163"/>
          </a:xfrm>
        </p:spPr>
        <p:txBody>
          <a:bodyPr rtlCol="0" anchor="ctr" anchorCtr="0"/>
          <a:lstStyle>
            <a:lvl1pPr>
              <a:defRPr sz="6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928813"/>
            <a:ext cx="10515600" cy="1645660"/>
          </a:xfrm>
        </p:spPr>
        <p:txBody>
          <a:bodyPr rtlCol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96333DBA-ED5F-B346-8E4B-C25112DBA65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505786" y="-1017238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uma vietturis 3">
            <a:extLst>
              <a:ext uri="{FF2B5EF4-FFF2-40B4-BE49-F238E27FC236}">
                <a16:creationId xmlns:a16="http://schemas.microsoft.com/office/drawing/2014/main" id="{8D41C68D-A186-4D75-82A5-8C2768B1846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v-LV" noProof="0"/>
              <a:t>20XX</a:t>
            </a:r>
          </a:p>
        </p:txBody>
      </p:sp>
      <p:sp>
        <p:nvSpPr>
          <p:cNvPr id="9" name="Kājenes vietturis 6">
            <a:extLst>
              <a:ext uri="{FF2B5EF4-FFF2-40B4-BE49-F238E27FC236}">
                <a16:creationId xmlns:a16="http://schemas.microsoft.com/office/drawing/2014/main" id="{88CEBD28-6BC1-4BA2-9AB9-287381DFB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10" name="Slaida numura vietturis 7">
            <a:extLst>
              <a:ext uri="{FF2B5EF4-FFF2-40B4-BE49-F238E27FC236}">
                <a16:creationId xmlns:a16="http://schemas.microsoft.com/office/drawing/2014/main" id="{F89D9479-2604-412D-9703-94A042E59FB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2036792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35119" y="3846786"/>
            <a:ext cx="4137288" cy="2253977"/>
          </a:xfrm>
        </p:spPr>
        <p:txBody>
          <a:bodyPr rtlCol="0" anchor="t" anchorCtr="0">
            <a:noAutofit/>
          </a:bodyPr>
          <a:lstStyle>
            <a:lvl1pPr>
              <a:defRPr sz="60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šablonu </a:t>
            </a:r>
          </a:p>
        </p:txBody>
      </p:sp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7615000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grammas vietturis 15">
            <a:extLst>
              <a:ext uri="{FF2B5EF4-FFF2-40B4-BE49-F238E27FC236}">
                <a16:creationId xmlns:a16="http://schemas.microsoft.com/office/drawing/2014/main" id="{575A85FE-F25A-AA48-9533-535C917EBFB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74650" y="173736"/>
            <a:ext cx="6761163" cy="5740400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lv-LV" noProof="0"/>
              <a:t>Lai pievienotu diagrammu, noklikšķiniet uz ikonas</a:t>
            </a:r>
          </a:p>
        </p:txBody>
      </p:sp>
      <p:sp>
        <p:nvSpPr>
          <p:cNvPr id="5" name="Datuma vietturis 2">
            <a:extLst>
              <a:ext uri="{FF2B5EF4-FFF2-40B4-BE49-F238E27FC236}">
                <a16:creationId xmlns:a16="http://schemas.microsoft.com/office/drawing/2014/main" id="{22378FC3-0625-417F-9504-AB730950476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lv-LV" noProof="0"/>
              <a:t>20XX</a:t>
            </a:r>
          </a:p>
        </p:txBody>
      </p:sp>
      <p:sp>
        <p:nvSpPr>
          <p:cNvPr id="6" name="Kājenes vietturis 3">
            <a:extLst>
              <a:ext uri="{FF2B5EF4-FFF2-40B4-BE49-F238E27FC236}">
                <a16:creationId xmlns:a16="http://schemas.microsoft.com/office/drawing/2014/main" id="{BF811660-F20D-49FF-9445-C36E49BD31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7" name="Slaida numura vietturis 4">
            <a:extLst>
              <a:ext uri="{FF2B5EF4-FFF2-40B4-BE49-F238E27FC236}">
                <a16:creationId xmlns:a16="http://schemas.microsoft.com/office/drawing/2014/main" id="{9252CDD4-236D-4E0B-B7E5-1299FC84FC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 fotoattē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303" y="3663846"/>
            <a:ext cx="4385565" cy="2235016"/>
          </a:xfrm>
        </p:spPr>
        <p:txBody>
          <a:bodyPr rtlCol="0" anchor="t" anchorCtr="0">
            <a:normAutofit/>
          </a:bodyPr>
          <a:lstStyle>
            <a:lvl1pPr algn="l">
              <a:defRPr sz="5400"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šablonu </a:t>
            </a:r>
          </a:p>
        </p:txBody>
      </p:sp>
      <p:cxnSp>
        <p:nvCxnSpPr>
          <p:cNvPr id="10" name="Taisns savienotājs 9">
            <a:extLst>
              <a:ext uri="{FF2B5EF4-FFF2-40B4-BE49-F238E27FC236}">
                <a16:creationId xmlns:a16="http://schemas.microsoft.com/office/drawing/2014/main" id="{AE083BCB-EF8C-3B45-B3E0-6094D68C1246}"/>
              </a:ext>
            </a:extLst>
          </p:cNvPr>
          <p:cNvCxnSpPr>
            <a:cxnSpLocks/>
          </p:cNvCxnSpPr>
          <p:nvPr userDrawn="1"/>
        </p:nvCxnSpPr>
        <p:spPr>
          <a:xfrm>
            <a:off x="4523214" y="0"/>
            <a:ext cx="0" cy="338777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a vietturis 12">
            <a:extLst>
              <a:ext uri="{FF2B5EF4-FFF2-40B4-BE49-F238E27FC236}">
                <a16:creationId xmlns:a16="http://schemas.microsoft.com/office/drawing/2014/main" id="{B039E4E5-7FFE-CC4B-8842-71AE4FA860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89850" y="3667020"/>
            <a:ext cx="5564845" cy="2235016"/>
          </a:xfrm>
        </p:spPr>
        <p:txBody>
          <a:bodyPr rtlCol="0">
            <a:no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914400" indent="0">
              <a:buNone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371600" indent="0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1828800" indent="0">
              <a:buNone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4" name="Attēla vietturis 3">
            <a:extLst>
              <a:ext uri="{FF2B5EF4-FFF2-40B4-BE49-F238E27FC236}">
                <a16:creationId xmlns:a16="http://schemas.microsoft.com/office/drawing/2014/main" id="{130245D5-FEED-9942-BB36-B4B0944B9E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89613" y="549275"/>
            <a:ext cx="2555875" cy="2838450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11" name="Attēla vietturis 3">
            <a:extLst>
              <a:ext uri="{FF2B5EF4-FFF2-40B4-BE49-F238E27FC236}">
                <a16:creationId xmlns:a16="http://schemas.microsoft.com/office/drawing/2014/main" id="{5EE6AB47-FCD9-0E4A-8E1D-B4C8D134BB3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98820" y="549275"/>
            <a:ext cx="2555875" cy="2838450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0D878389-B981-B246-9A16-3137079B452D}"/>
              </a:ext>
            </a:extLst>
          </p:cNvPr>
          <p:cNvSpPr/>
          <p:nvPr userDrawn="1"/>
        </p:nvSpPr>
        <p:spPr>
          <a:xfrm>
            <a:off x="0" y="6174931"/>
            <a:ext cx="12192000" cy="683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 noProof="0"/>
          </a:p>
        </p:txBody>
      </p:sp>
      <p:sp>
        <p:nvSpPr>
          <p:cNvPr id="8" name="Datuma vietturis 2">
            <a:extLst>
              <a:ext uri="{FF2B5EF4-FFF2-40B4-BE49-F238E27FC236}">
                <a16:creationId xmlns:a16="http://schemas.microsoft.com/office/drawing/2014/main" id="{2B04B165-7AD0-4017-991A-53D3876388E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v-LV" noProof="0"/>
              <a:t>20XX</a:t>
            </a:r>
          </a:p>
        </p:txBody>
      </p:sp>
      <p:sp>
        <p:nvSpPr>
          <p:cNvPr id="9" name="Kājenes vietturis 4">
            <a:extLst>
              <a:ext uri="{FF2B5EF4-FFF2-40B4-BE49-F238E27FC236}">
                <a16:creationId xmlns:a16="http://schemas.microsoft.com/office/drawing/2014/main" id="{6DF0ACE5-9E0A-47E1-A9C1-193F90792C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14" name="Slaida numura vietturis 5">
            <a:extLst>
              <a:ext uri="{FF2B5EF4-FFF2-40B4-BE49-F238E27FC236}">
                <a16:creationId xmlns:a16="http://schemas.microsoft.com/office/drawing/2014/main" id="{B5A32872-1E9F-499E-A0E5-E25A255707F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33228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449822"/>
            <a:ext cx="4812867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3152954"/>
            <a:ext cx="4812867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16563" y="2449822"/>
            <a:ext cx="5294154" cy="63626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v-LV" noProof="0"/>
              <a:t>Noklikšķiniet, lai rediģētu šablona tekstu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16563" y="3152954"/>
            <a:ext cx="5294154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5F2090A0-772A-C549-8840-0CF48830E68A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ttēla vietturis 17">
            <a:extLst>
              <a:ext uri="{FF2B5EF4-FFF2-40B4-BE49-F238E27FC236}">
                <a16:creationId xmlns:a16="http://schemas.microsoft.com/office/drawing/2014/main" id="{2F5025B1-54F6-4735-8BE4-31E33BB3C17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12" name="Virsraksts 1">
            <a:extLst>
              <a:ext uri="{FF2B5EF4-FFF2-40B4-BE49-F238E27FC236}">
                <a16:creationId xmlns:a16="http://schemas.microsoft.com/office/drawing/2014/main" id="{08742881-DAF4-4DFE-8C09-2BCC306EF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9" name="Datuma vietturis 6">
            <a:extLst>
              <a:ext uri="{FF2B5EF4-FFF2-40B4-BE49-F238E27FC236}">
                <a16:creationId xmlns:a16="http://schemas.microsoft.com/office/drawing/2014/main" id="{DFC82FBA-0F09-4E2A-B286-CC1BAF61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lv-LV" noProof="0"/>
              <a:t>20XX</a:t>
            </a:r>
          </a:p>
        </p:txBody>
      </p:sp>
      <p:sp>
        <p:nvSpPr>
          <p:cNvPr id="10" name="Kājenes vietturis 10">
            <a:extLst>
              <a:ext uri="{FF2B5EF4-FFF2-40B4-BE49-F238E27FC236}">
                <a16:creationId xmlns:a16="http://schemas.microsoft.com/office/drawing/2014/main" id="{35C8B9BF-3225-42AC-AC54-8108B877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13" name="Slaida numura vietturis 11">
            <a:extLst>
              <a:ext uri="{FF2B5EF4-FFF2-40B4-BE49-F238E27FC236}">
                <a16:creationId xmlns:a16="http://schemas.microsoft.com/office/drawing/2014/main" id="{B2CA33E4-9BFE-4DCE-972D-17F3F706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līdzinājum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2484326"/>
            <a:ext cx="3205396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v-LV" noProof="0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3187458"/>
            <a:ext cx="3205396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lv-LV" noProof="0" dirty="0"/>
              <a:t>Noklikšķiniet, lai rediģētu šablona tekstu stilus</a:t>
            </a:r>
          </a:p>
          <a:p>
            <a:pPr lvl="1" rtl="0"/>
            <a:r>
              <a:rPr lang="lv-LV" noProof="0" dirty="0"/>
              <a:t>Otrais līmenis</a:t>
            </a:r>
          </a:p>
          <a:p>
            <a:pPr lvl="2" rtl="0"/>
            <a:r>
              <a:rPr lang="lv-LV" noProof="0" dirty="0"/>
              <a:t>Trešais līmenis</a:t>
            </a:r>
          </a:p>
          <a:p>
            <a:pPr lvl="3" rtl="0"/>
            <a:r>
              <a:rPr lang="lv-LV" noProof="0" dirty="0"/>
              <a:t>Ceturtais līmenis</a:t>
            </a:r>
          </a:p>
          <a:p>
            <a:pPr lvl="4" rtl="0"/>
            <a:r>
              <a:rPr lang="lv-LV" noProof="0" dirty="0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550008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v-LV" noProof="0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550008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8" name="Teksta vietturis 4">
            <a:extLst>
              <a:ext uri="{FF2B5EF4-FFF2-40B4-BE49-F238E27FC236}">
                <a16:creationId xmlns:a16="http://schemas.microsoft.com/office/drawing/2014/main" id="{860ECCB6-C8A8-BB43-AC04-B3621CFEC5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013" y="2484326"/>
            <a:ext cx="3221182" cy="619011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 b="0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lv-LV" noProof="0"/>
              <a:t>NOKLIKŠĶINIET, LAI REDIĢĒTU ŠABLONA TEKSTA STILUS</a:t>
            </a:r>
          </a:p>
        </p:txBody>
      </p:sp>
      <p:sp>
        <p:nvSpPr>
          <p:cNvPr id="9" name="Satura vietturis 5">
            <a:extLst>
              <a:ext uri="{FF2B5EF4-FFF2-40B4-BE49-F238E27FC236}">
                <a16:creationId xmlns:a16="http://schemas.microsoft.com/office/drawing/2014/main" id="{A42E179B-3AD1-7F42-AE86-86F1F9A377E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76013" y="3187458"/>
            <a:ext cx="3221182" cy="2827182"/>
          </a:xfrm>
        </p:spPr>
        <p:txBody>
          <a:bodyPr rtlCol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</a:lstStyle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cxnSp>
        <p:nvCxnSpPr>
          <p:cNvPr id="11" name="Taisns savienotājs 10">
            <a:extLst>
              <a:ext uri="{FF2B5EF4-FFF2-40B4-BE49-F238E27FC236}">
                <a16:creationId xmlns:a16="http://schemas.microsoft.com/office/drawing/2014/main" id="{081FA6F8-E47A-AF48-81E8-B32BDDD67498}"/>
              </a:ext>
            </a:extLst>
          </p:cNvPr>
          <p:cNvCxnSpPr>
            <a:cxnSpLocks/>
          </p:cNvCxnSpPr>
          <p:nvPr userDrawn="1"/>
        </p:nvCxnSpPr>
        <p:spPr>
          <a:xfrm>
            <a:off x="6763657" y="6256186"/>
            <a:ext cx="542834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ttēla vietturis 17">
            <a:extLst>
              <a:ext uri="{FF2B5EF4-FFF2-40B4-BE49-F238E27FC236}">
                <a16:creationId xmlns:a16="http://schemas.microsoft.com/office/drawing/2014/main" id="{D90CF65F-2A4B-483A-A668-8CA45F6BA3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1662113"/>
          </a:xfrm>
        </p:spPr>
        <p:txBody>
          <a:bodyPr rtlCol="0"/>
          <a:lstStyle/>
          <a:p>
            <a:pPr rtl="0"/>
            <a:r>
              <a:rPr lang="lv-LV" noProof="0"/>
              <a:t>Noklikšķiniet uz ikonas, lai pievienotu attēlu</a:t>
            </a:r>
          </a:p>
        </p:txBody>
      </p:sp>
      <p:sp>
        <p:nvSpPr>
          <p:cNvPr id="16" name="Virsraksts 1">
            <a:extLst>
              <a:ext uri="{FF2B5EF4-FFF2-40B4-BE49-F238E27FC236}">
                <a16:creationId xmlns:a16="http://schemas.microsoft.com/office/drawing/2014/main" id="{FB9C7FF7-CB56-49D5-BC60-5B51F73088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79" y="493776"/>
            <a:ext cx="9997440" cy="1662113"/>
          </a:xfrm>
          <a:solidFill>
            <a:schemeClr val="tx1">
              <a:alpha val="89000"/>
            </a:schemeClr>
          </a:solidFill>
        </p:spPr>
        <p:txBody>
          <a:bodyPr tIns="365760" rtlCol="0">
            <a:normAutofit/>
          </a:bodyPr>
          <a:lstStyle>
            <a:lvl1pPr algn="ctr">
              <a:defRPr sz="60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12" name="Datuma vietturis 6">
            <a:extLst>
              <a:ext uri="{FF2B5EF4-FFF2-40B4-BE49-F238E27FC236}">
                <a16:creationId xmlns:a16="http://schemas.microsoft.com/office/drawing/2014/main" id="{3DEAC756-8E1D-4F9B-A6AC-2CB1A39280CF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r>
              <a:rPr lang="lv-LV" noProof="0"/>
              <a:t>20XX</a:t>
            </a:r>
          </a:p>
        </p:txBody>
      </p:sp>
      <p:sp>
        <p:nvSpPr>
          <p:cNvPr id="13" name="Kājenes vietturis 10">
            <a:extLst>
              <a:ext uri="{FF2B5EF4-FFF2-40B4-BE49-F238E27FC236}">
                <a16:creationId xmlns:a16="http://schemas.microsoft.com/office/drawing/2014/main" id="{4DC7375B-BA19-477E-BC1F-E66C9A32D346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14" name="Slaida numura vietturis 11">
            <a:extLst>
              <a:ext uri="{FF2B5EF4-FFF2-40B4-BE49-F238E27FC236}">
                <a16:creationId xmlns:a16="http://schemas.microsoft.com/office/drawing/2014/main" id="{2EF863B1-B71D-40A5-B100-BEDDF132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lv-LV" noProof="0" smtClean="0"/>
              <a:pPr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39607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lv-LV" noProof="0"/>
              <a:t>Noklikšķiniet, lai rediģētu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lv-LV" noProof="0"/>
              <a:t>Noklikšķiniet, lai rediģētu šablona tekstu stilus</a:t>
            </a:r>
          </a:p>
          <a:p>
            <a:pPr lvl="1" rtl="0"/>
            <a:r>
              <a:rPr lang="lv-LV" noProof="0"/>
              <a:t>Otrais līmenis</a:t>
            </a:r>
          </a:p>
          <a:p>
            <a:pPr lvl="2" rtl="0"/>
            <a:r>
              <a:rPr lang="lv-LV" noProof="0"/>
              <a:t>Trešais līmenis</a:t>
            </a:r>
          </a:p>
          <a:p>
            <a:pPr lvl="3" rtl="0"/>
            <a:r>
              <a:rPr lang="lv-LV" noProof="0"/>
              <a:t>Ceturtais līmenis</a:t>
            </a:r>
          </a:p>
          <a:p>
            <a:pPr lvl="4" rtl="0"/>
            <a:r>
              <a:rPr lang="lv-LV" noProof="0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lv-LV" noProof="0"/>
              <a:t>20XX</a:t>
            </a: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lv-LV" noProof="0"/>
              <a:t>Prezentācijas nosaukums</a:t>
            </a: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94A09A9-5501-47C1-A89A-A340965A2BE2}" type="slidenum">
              <a:rPr lang="lv-LV" noProof="0" smtClean="0"/>
              <a:t>‹#›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1" r:id="rId4"/>
    <p:sldLayoutId id="2147483662" r:id="rId5"/>
    <p:sldLayoutId id="2147483652" r:id="rId6"/>
    <p:sldLayoutId id="2147483661" r:id="rId7"/>
    <p:sldLayoutId id="2147483653" r:id="rId8"/>
    <p:sldLayoutId id="2147483660" r:id="rId9"/>
    <p:sldLayoutId id="2147483658" r:id="rId10"/>
    <p:sldLayoutId id="2147483664" r:id="rId11"/>
    <p:sldLayoutId id="2147483663" r:id="rId12"/>
    <p:sldLayoutId id="2147483665" r:id="rId13"/>
    <p:sldLayoutId id="2147483655" r:id="rId14"/>
    <p:sldLayoutId id="2147483656" r:id="rId15"/>
    <p:sldLayoutId id="2147483657" r:id="rId16"/>
    <p:sldLayoutId id="2147483666" r:id="rId17"/>
    <p:sldLayoutId id="2147483667" r:id="rId18"/>
    <p:sldLayoutId id="2147483668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comc.2021.100138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pexels.com/photo/auto-show-blue-car-detroit-574195/" TargetMode="Externa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chart" Target="../charts/chart1.xml"/><Relationship Id="rId7" Type="http://schemas.openxmlformats.org/officeDocument/2006/relationships/image" Target="../media/image53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chart" Target="../charts/chart2.xml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ie/photo/1338545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humico.lv/" TargetMode="Externa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g"/><Relationship Id="rId7" Type="http://schemas.openxmlformats.org/officeDocument/2006/relationships/image" Target="../media/image75.jpeg"/><Relationship Id="rId2" Type="http://schemas.openxmlformats.org/officeDocument/2006/relationships/hyperlink" Target="mailto:kristine.irtiseva@gmail.com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plechoicequestions.blog/category/business-studies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-educ.com/%D8%AA%D8%B9%D9%84%D9%8A%D9%85-%D8%B3%D8%AA%D9%8A%D9%85-stem-steam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ara.getarchive.net/media/senior-laboratory-technician-dale-opela-looks-through-the-optical-measuring-f7211c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linelibrary.wiley.com/" TargetMode="External"/><Relationship Id="rId2" Type="http://schemas.openxmlformats.org/officeDocument/2006/relationships/hyperlink" Target="http://www.sciencedirect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ystudentvoices.com/5-step-critical-thinking-226e026903d4" TargetMode="Externa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2" descr="Attēls, kurā ir klipkopa, vektorgrafika&#10;&#10;Apraksts ģenerēts automātiski">
            <a:extLst>
              <a:ext uri="{FF2B5EF4-FFF2-40B4-BE49-F238E27FC236}">
                <a16:creationId xmlns:a16="http://schemas.microsoft.com/office/drawing/2014/main" id="{A9862CB3-FA4A-F0D0-26A8-627CBA5A5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90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899AA4F-FA60-3ADA-5D90-764600AB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309531"/>
            <a:ext cx="10646275" cy="1356607"/>
          </a:xfrm>
        </p:spPr>
        <p:txBody>
          <a:bodyPr>
            <a:normAutofit/>
          </a:bodyPr>
          <a:lstStyle/>
          <a:p>
            <a:r>
              <a:rPr lang="lv-LV" dirty="0"/>
              <a:t>Dabas resursu izpēte</a:t>
            </a:r>
            <a:endParaRPr lang="en-US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6B11236-0671-D2FE-EB9D-66D201D77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495476"/>
            <a:ext cx="11386181" cy="825030"/>
          </a:xfrm>
        </p:spPr>
        <p:txBody>
          <a:bodyPr>
            <a:normAutofit/>
          </a:bodyPr>
          <a:lstStyle/>
          <a:p>
            <a:r>
              <a:rPr lang="lv-LV" dirty="0"/>
              <a:t>Dabas resursi ir dabā veidojies materiāls, kuram piemīt tam raksturīgie ķīmiskie un fizikālie parametri. </a:t>
            </a:r>
          </a:p>
          <a:p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96B926F-70BE-529A-67B7-66AF21BB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10</a:t>
            </a:fld>
            <a:endParaRPr lang="lv-LV" noProof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C5CDEF-F362-4C8B-0997-5D0E99DA10CD}"/>
              </a:ext>
            </a:extLst>
          </p:cNvPr>
          <p:cNvSpPr/>
          <p:nvPr/>
        </p:nvSpPr>
        <p:spPr>
          <a:xfrm>
            <a:off x="317410" y="2417220"/>
            <a:ext cx="1391388" cy="626162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9050" rIns="106680" bIns="190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400" dirty="0"/>
              <a:t>Klienta Izejviela(s)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8FF4A0-8E1F-8D51-C0E8-F6B9652100B9}"/>
              </a:ext>
            </a:extLst>
          </p:cNvPr>
          <p:cNvSpPr/>
          <p:nvPr/>
        </p:nvSpPr>
        <p:spPr>
          <a:xfrm>
            <a:off x="2586969" y="2401709"/>
            <a:ext cx="1744497" cy="931533"/>
          </a:xfrm>
          <a:prstGeom prst="flowChartProcess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9050" rIns="106680" bIns="190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400" dirty="0"/>
              <a:t>Izejvielu</a:t>
            </a:r>
            <a:r>
              <a:rPr lang="ru-RU" sz="1400" dirty="0"/>
              <a:t> </a:t>
            </a:r>
            <a:r>
              <a:rPr lang="lv-LV" sz="1400" dirty="0"/>
              <a:t>īpašības</a:t>
            </a:r>
          </a:p>
        </p:txBody>
      </p:sp>
      <p:sp>
        <p:nvSpPr>
          <p:cNvPr id="13" name="Pentagon 12">
            <a:extLst>
              <a:ext uri="{FF2B5EF4-FFF2-40B4-BE49-F238E27FC236}">
                <a16:creationId xmlns:a16="http://schemas.microsoft.com/office/drawing/2014/main" id="{CE0616D3-7264-6FAC-4344-18ED5F4BD662}"/>
              </a:ext>
            </a:extLst>
          </p:cNvPr>
          <p:cNvSpPr/>
          <p:nvPr/>
        </p:nvSpPr>
        <p:spPr>
          <a:xfrm>
            <a:off x="317410" y="3435610"/>
            <a:ext cx="1479442" cy="1516279"/>
          </a:xfrm>
          <a:prstGeom prst="flowChartProcess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lv-LV" sz="1600" dirty="0">
                <a:solidFill>
                  <a:schemeClr val="tx1"/>
                </a:solidFill>
              </a:rPr>
              <a:t>Kūdra,</a:t>
            </a:r>
          </a:p>
          <a:p>
            <a:pPr lvl="0" algn="ctr"/>
            <a:r>
              <a:rPr lang="lv-LV" sz="1600" dirty="0">
                <a:solidFill>
                  <a:schemeClr val="tx1"/>
                </a:solidFill>
              </a:rPr>
              <a:t>Olu čaumalas,</a:t>
            </a:r>
          </a:p>
          <a:p>
            <a:pPr lvl="0" algn="ctr"/>
            <a:r>
              <a:rPr lang="lv-LV" sz="1600" dirty="0">
                <a:solidFill>
                  <a:schemeClr val="tx1"/>
                </a:solidFill>
              </a:rPr>
              <a:t>Koks,</a:t>
            </a:r>
          </a:p>
          <a:p>
            <a:pPr lvl="0" algn="ctr"/>
            <a:r>
              <a:rPr lang="lv-LV" sz="1600" dirty="0">
                <a:solidFill>
                  <a:schemeClr val="tx1"/>
                </a:solidFill>
              </a:rPr>
              <a:t>Māls,</a:t>
            </a:r>
          </a:p>
          <a:p>
            <a:pPr lvl="0" algn="ctr"/>
            <a:r>
              <a:rPr lang="lv-LV" sz="1600" dirty="0">
                <a:solidFill>
                  <a:schemeClr val="tx1"/>
                </a:solidFill>
              </a:rPr>
              <a:t>,,,,</a:t>
            </a:r>
          </a:p>
        </p:txBody>
      </p:sp>
      <p:grpSp>
        <p:nvGrpSpPr>
          <p:cNvPr id="14" name="Group 15">
            <a:extLst>
              <a:ext uri="{FF2B5EF4-FFF2-40B4-BE49-F238E27FC236}">
                <a16:creationId xmlns:a16="http://schemas.microsoft.com/office/drawing/2014/main" id="{0E23499F-7CFF-10FD-277B-6465F5590147}"/>
              </a:ext>
            </a:extLst>
          </p:cNvPr>
          <p:cNvGrpSpPr/>
          <p:nvPr/>
        </p:nvGrpSpPr>
        <p:grpSpPr>
          <a:xfrm>
            <a:off x="4476697" y="2401709"/>
            <a:ext cx="1960302" cy="903865"/>
            <a:chOff x="0" y="542766"/>
            <a:chExt cx="3047999" cy="461744"/>
          </a:xfrm>
          <a:solidFill>
            <a:srgbClr val="FFC000"/>
          </a:solidFill>
        </p:grpSpPr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A6C6651D-C6DE-6D6B-AA52-94BB5192D26C}"/>
                </a:ext>
              </a:extLst>
            </p:cNvPr>
            <p:cNvSpPr/>
            <p:nvPr/>
          </p:nvSpPr>
          <p:spPr>
            <a:xfrm>
              <a:off x="0" y="542766"/>
              <a:ext cx="3047999" cy="461744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063B616D-7958-5EB9-5E4B-5F041F0C6727}"/>
                </a:ext>
              </a:extLst>
            </p:cNvPr>
            <p:cNvSpPr/>
            <p:nvPr/>
          </p:nvSpPr>
          <p:spPr>
            <a:xfrm>
              <a:off x="0" y="542766"/>
              <a:ext cx="3047999" cy="461744"/>
            </a:xfrm>
            <a:prstGeom prst="flowChartProcess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9050" rIns="106680" bIns="190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1400" dirty="0"/>
                <a:t>Apstrādes variācijas</a:t>
              </a:r>
            </a:p>
          </p:txBody>
        </p:sp>
      </p:grpSp>
      <p:sp>
        <p:nvSpPr>
          <p:cNvPr id="17" name="Flowchart: Stored Data 2">
            <a:extLst>
              <a:ext uri="{FF2B5EF4-FFF2-40B4-BE49-F238E27FC236}">
                <a16:creationId xmlns:a16="http://schemas.microsoft.com/office/drawing/2014/main" id="{B3E53223-1DA2-8A47-521C-C6A3331D9A01}"/>
              </a:ext>
            </a:extLst>
          </p:cNvPr>
          <p:cNvSpPr/>
          <p:nvPr/>
        </p:nvSpPr>
        <p:spPr>
          <a:xfrm flipH="1">
            <a:off x="2733711" y="3435610"/>
            <a:ext cx="1396329" cy="1516279"/>
          </a:xfrm>
          <a:prstGeom prst="flowChartProcess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lvl="0" algn="ctr"/>
            <a:r>
              <a:rPr lang="en-GB" sz="1600" dirty="0">
                <a:solidFill>
                  <a:schemeClr val="tx1"/>
                </a:solidFill>
              </a:rPr>
              <a:t>Chemical physical</a:t>
            </a:r>
          </a:p>
          <a:p>
            <a:pPr lvl="0" algn="ctr"/>
            <a:r>
              <a:rPr lang="en-GB" sz="1600" dirty="0">
                <a:solidFill>
                  <a:schemeClr val="tx1"/>
                </a:solidFill>
              </a:rPr>
              <a:t>analysis</a:t>
            </a:r>
            <a:endParaRPr lang="lv-LV" sz="1600" dirty="0">
              <a:solidFill>
                <a:schemeClr val="tx1"/>
              </a:solidFill>
            </a:endParaRPr>
          </a:p>
        </p:txBody>
      </p:sp>
      <p:sp>
        <p:nvSpPr>
          <p:cNvPr id="18" name="Flowchart: Stored Data 18">
            <a:extLst>
              <a:ext uri="{FF2B5EF4-FFF2-40B4-BE49-F238E27FC236}">
                <a16:creationId xmlns:a16="http://schemas.microsoft.com/office/drawing/2014/main" id="{2F95CFF2-279C-5DBE-045F-55AD023E3F18}"/>
              </a:ext>
            </a:extLst>
          </p:cNvPr>
          <p:cNvSpPr/>
          <p:nvPr/>
        </p:nvSpPr>
        <p:spPr>
          <a:xfrm flipH="1">
            <a:off x="4585629" y="3429000"/>
            <a:ext cx="1700114" cy="1522889"/>
          </a:xfrm>
          <a:prstGeom prst="flowChartProcess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lvl="0" algn="ctr"/>
            <a:r>
              <a:rPr lang="en-GB" sz="1400" dirty="0">
                <a:solidFill>
                  <a:schemeClr val="tx1"/>
                </a:solidFill>
              </a:rPr>
              <a:t>Combination of treatment technologies</a:t>
            </a:r>
            <a:endParaRPr lang="lv-LV" sz="1400" dirty="0">
              <a:solidFill>
                <a:schemeClr val="tx1"/>
              </a:solidFill>
            </a:endParaRPr>
          </a:p>
        </p:txBody>
      </p:sp>
      <p:sp>
        <p:nvSpPr>
          <p:cNvPr id="19" name="Pentagon 21">
            <a:extLst>
              <a:ext uri="{FF2B5EF4-FFF2-40B4-BE49-F238E27FC236}">
                <a16:creationId xmlns:a16="http://schemas.microsoft.com/office/drawing/2014/main" id="{A6C1A5C2-FCC6-FC08-1B88-DD001C0E56B3}"/>
              </a:ext>
            </a:extLst>
          </p:cNvPr>
          <p:cNvSpPr/>
          <p:nvPr/>
        </p:nvSpPr>
        <p:spPr>
          <a:xfrm>
            <a:off x="6864225" y="3435611"/>
            <a:ext cx="1227351" cy="1522889"/>
          </a:xfrm>
          <a:prstGeom prst="flowChartProcess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600" dirty="0">
                <a:solidFill>
                  <a:schemeClr val="tx1"/>
                </a:solidFill>
              </a:rPr>
              <a:t>NM1, NM2, NM3,  … </a:t>
            </a:r>
          </a:p>
          <a:p>
            <a:pPr lvl="0" algn="ctr"/>
            <a:r>
              <a:rPr lang="en-GB" sz="1600" dirty="0" err="1">
                <a:solidFill>
                  <a:schemeClr val="tx1"/>
                </a:solidFill>
              </a:rPr>
              <a:t>NMn</a:t>
            </a:r>
            <a:endParaRPr lang="lv-LV" sz="1600" dirty="0">
              <a:solidFill>
                <a:schemeClr val="tx1"/>
              </a:solidFill>
            </a:endParaRPr>
          </a:p>
        </p:txBody>
      </p:sp>
      <p:grpSp>
        <p:nvGrpSpPr>
          <p:cNvPr id="20" name="Group 25">
            <a:extLst>
              <a:ext uri="{FF2B5EF4-FFF2-40B4-BE49-F238E27FC236}">
                <a16:creationId xmlns:a16="http://schemas.microsoft.com/office/drawing/2014/main" id="{7D936A20-CD48-ED19-C2F2-D1449298DA9F}"/>
              </a:ext>
            </a:extLst>
          </p:cNvPr>
          <p:cNvGrpSpPr/>
          <p:nvPr/>
        </p:nvGrpSpPr>
        <p:grpSpPr>
          <a:xfrm>
            <a:off x="6864226" y="2413994"/>
            <a:ext cx="1289174" cy="869543"/>
            <a:chOff x="0" y="542766"/>
            <a:chExt cx="3047999" cy="461744"/>
          </a:xfrm>
          <a:solidFill>
            <a:srgbClr val="FFC000"/>
          </a:solidFill>
        </p:grpSpPr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87E4065A-3CA3-6E60-2BEE-FDE449554433}"/>
                </a:ext>
              </a:extLst>
            </p:cNvPr>
            <p:cNvSpPr/>
            <p:nvPr/>
          </p:nvSpPr>
          <p:spPr>
            <a:xfrm>
              <a:off x="0" y="542766"/>
              <a:ext cx="3047999" cy="461744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E2CDC743-A19E-C1F8-67B3-6E6491CCF2F5}"/>
                </a:ext>
              </a:extLst>
            </p:cNvPr>
            <p:cNvSpPr/>
            <p:nvPr/>
          </p:nvSpPr>
          <p:spPr>
            <a:xfrm>
              <a:off x="0" y="542766"/>
              <a:ext cx="3047999" cy="461744"/>
            </a:xfrm>
            <a:prstGeom prst="flowChartProcess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9050" rIns="106680" bIns="190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1400" dirty="0"/>
                <a:t>Jaunie materiāli</a:t>
              </a:r>
            </a:p>
          </p:txBody>
        </p:sp>
      </p:grpSp>
      <p:sp>
        <p:nvSpPr>
          <p:cNvPr id="23" name="Pentagon 28">
            <a:extLst>
              <a:ext uri="{FF2B5EF4-FFF2-40B4-BE49-F238E27FC236}">
                <a16:creationId xmlns:a16="http://schemas.microsoft.com/office/drawing/2014/main" id="{77B5A8D7-673F-6D11-A691-6DC4FE045F7A}"/>
              </a:ext>
            </a:extLst>
          </p:cNvPr>
          <p:cNvSpPr/>
          <p:nvPr/>
        </p:nvSpPr>
        <p:spPr>
          <a:xfrm>
            <a:off x="8359013" y="3429000"/>
            <a:ext cx="1745407" cy="1516279"/>
          </a:xfrm>
          <a:prstGeom prst="flowChartProcess">
            <a:avLst/>
          </a:prstGeom>
          <a:solidFill>
            <a:schemeClr val="accent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From material to product (shaping)</a:t>
            </a:r>
            <a:endParaRPr lang="lv-LV" sz="1600" dirty="0">
              <a:solidFill>
                <a:schemeClr val="tx1"/>
              </a:solidFill>
            </a:endParaRPr>
          </a:p>
        </p:txBody>
      </p:sp>
      <p:grpSp>
        <p:nvGrpSpPr>
          <p:cNvPr id="24" name="Group 29">
            <a:extLst>
              <a:ext uri="{FF2B5EF4-FFF2-40B4-BE49-F238E27FC236}">
                <a16:creationId xmlns:a16="http://schemas.microsoft.com/office/drawing/2014/main" id="{4168BFDE-CDAA-F07A-16E6-BBD830D2E704}"/>
              </a:ext>
            </a:extLst>
          </p:cNvPr>
          <p:cNvGrpSpPr/>
          <p:nvPr/>
        </p:nvGrpSpPr>
        <p:grpSpPr>
          <a:xfrm>
            <a:off x="8359013" y="2422985"/>
            <a:ext cx="1745406" cy="869543"/>
            <a:chOff x="0" y="542766"/>
            <a:chExt cx="3047999" cy="461744"/>
          </a:xfrm>
          <a:solidFill>
            <a:srgbClr val="FFC000"/>
          </a:solidFill>
        </p:grpSpPr>
        <p:sp>
          <p:nvSpPr>
            <p:cNvPr id="25" name="Rectangle 30">
              <a:extLst>
                <a:ext uri="{FF2B5EF4-FFF2-40B4-BE49-F238E27FC236}">
                  <a16:creationId xmlns:a16="http://schemas.microsoft.com/office/drawing/2014/main" id="{35C4C294-1C2D-A517-1143-31AB0F7F859B}"/>
                </a:ext>
              </a:extLst>
            </p:cNvPr>
            <p:cNvSpPr/>
            <p:nvPr/>
          </p:nvSpPr>
          <p:spPr>
            <a:xfrm>
              <a:off x="0" y="542766"/>
              <a:ext cx="3047999" cy="461744"/>
            </a:xfrm>
            <a:prstGeom prst="flowChartProcess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Rectangle 31">
              <a:extLst>
                <a:ext uri="{FF2B5EF4-FFF2-40B4-BE49-F238E27FC236}">
                  <a16:creationId xmlns:a16="http://schemas.microsoft.com/office/drawing/2014/main" id="{26820F99-F36E-F944-ADAE-02FA87346863}"/>
                </a:ext>
              </a:extLst>
            </p:cNvPr>
            <p:cNvSpPr/>
            <p:nvPr/>
          </p:nvSpPr>
          <p:spPr>
            <a:xfrm>
              <a:off x="0" y="542766"/>
              <a:ext cx="3047999" cy="461744"/>
            </a:xfrm>
            <a:prstGeom prst="flowChartProcess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9050" rIns="106680" bIns="190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1400" dirty="0"/>
                <a:t>Jaunu materiālu īpašības noteikšana</a:t>
              </a:r>
            </a:p>
          </p:txBody>
        </p:sp>
      </p:grpSp>
      <p:grpSp>
        <p:nvGrpSpPr>
          <p:cNvPr id="27" name="Group 48">
            <a:extLst>
              <a:ext uri="{FF2B5EF4-FFF2-40B4-BE49-F238E27FC236}">
                <a16:creationId xmlns:a16="http://schemas.microsoft.com/office/drawing/2014/main" id="{C244498C-F742-B2A6-D152-4F208B7BCA8D}"/>
              </a:ext>
            </a:extLst>
          </p:cNvPr>
          <p:cNvGrpSpPr/>
          <p:nvPr/>
        </p:nvGrpSpPr>
        <p:grpSpPr>
          <a:xfrm>
            <a:off x="232913" y="5066716"/>
            <a:ext cx="2544672" cy="1396292"/>
            <a:chOff x="0" y="542766"/>
            <a:chExt cx="3047999" cy="461744"/>
          </a:xfrm>
          <a:solidFill>
            <a:srgbClr val="FFC000"/>
          </a:solidFill>
        </p:grpSpPr>
        <p:sp>
          <p:nvSpPr>
            <p:cNvPr id="28" name="Rectangle 49">
              <a:extLst>
                <a:ext uri="{FF2B5EF4-FFF2-40B4-BE49-F238E27FC236}">
                  <a16:creationId xmlns:a16="http://schemas.microsoft.com/office/drawing/2014/main" id="{89C27016-D6E0-E9D0-5DFF-F53FB83C00CC}"/>
                </a:ext>
              </a:extLst>
            </p:cNvPr>
            <p:cNvSpPr/>
            <p:nvPr/>
          </p:nvSpPr>
          <p:spPr>
            <a:xfrm>
              <a:off x="0" y="542766"/>
              <a:ext cx="3047999" cy="461744"/>
            </a:xfrm>
            <a:prstGeom prst="ellipse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angle 50">
              <a:extLst>
                <a:ext uri="{FF2B5EF4-FFF2-40B4-BE49-F238E27FC236}">
                  <a16:creationId xmlns:a16="http://schemas.microsoft.com/office/drawing/2014/main" id="{E6B3DEE6-FD14-9D9D-E416-77326B2A7225}"/>
                </a:ext>
              </a:extLst>
            </p:cNvPr>
            <p:cNvSpPr/>
            <p:nvPr/>
          </p:nvSpPr>
          <p:spPr>
            <a:xfrm>
              <a:off x="0" y="542766"/>
              <a:ext cx="3047999" cy="461744"/>
            </a:xfrm>
            <a:prstGeom prst="ellipse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9050" rIns="106680" bIns="1905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v-LV" sz="1600" dirty="0"/>
                <a:t>Jauna produkta testa daudzuma izgatavošana un testēšana</a:t>
              </a:r>
            </a:p>
          </p:txBody>
        </p:sp>
      </p:grpSp>
      <p:sp>
        <p:nvSpPr>
          <p:cNvPr id="32" name="Rectangle 60">
            <a:extLst>
              <a:ext uri="{FF2B5EF4-FFF2-40B4-BE49-F238E27FC236}">
                <a16:creationId xmlns:a16="http://schemas.microsoft.com/office/drawing/2014/main" id="{EEECE687-B7B5-FFC3-405D-6066B5E78080}"/>
              </a:ext>
            </a:extLst>
          </p:cNvPr>
          <p:cNvSpPr/>
          <p:nvPr/>
        </p:nvSpPr>
        <p:spPr>
          <a:xfrm>
            <a:off x="7400262" y="5066716"/>
            <a:ext cx="3102661" cy="1353639"/>
          </a:xfrm>
          <a:prstGeom prst="ellipse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9050" rIns="106680" bIns="190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dirty="0"/>
              <a:t>Rezultāti</a:t>
            </a: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dirty="0"/>
              <a:t>Publikācijas</a:t>
            </a:r>
          </a:p>
        </p:txBody>
      </p:sp>
      <p:sp>
        <p:nvSpPr>
          <p:cNvPr id="35" name="Rectangle 66">
            <a:extLst>
              <a:ext uri="{FF2B5EF4-FFF2-40B4-BE49-F238E27FC236}">
                <a16:creationId xmlns:a16="http://schemas.microsoft.com/office/drawing/2014/main" id="{80ED6069-5372-1642-20E2-807623B6DEDE}"/>
              </a:ext>
            </a:extLst>
          </p:cNvPr>
          <p:cNvSpPr/>
          <p:nvPr/>
        </p:nvSpPr>
        <p:spPr>
          <a:xfrm>
            <a:off x="3754152" y="5075315"/>
            <a:ext cx="2747181" cy="1463597"/>
          </a:xfrm>
          <a:prstGeom prst="ellipse">
            <a:avLst/>
          </a:prstGeom>
          <a:solidFill>
            <a:srgbClr val="FFC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9050" rIns="106680" bIns="190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v-LV" sz="1600" dirty="0"/>
              <a:t>Jauna produkta pielietošanas piemēri</a:t>
            </a:r>
          </a:p>
        </p:txBody>
      </p:sp>
    </p:spTree>
    <p:extLst>
      <p:ext uri="{BB962C8B-B14F-4D97-AF65-F5344CB8AC3E}">
        <p14:creationId xmlns:p14="http://schemas.microsoft.com/office/powerpoint/2010/main" val="3251604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1"/>
            <a:ext cx="9144000" cy="2748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73" y="193225"/>
            <a:ext cx="4775609" cy="26849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"/>
          <a:stretch/>
        </p:blipFill>
        <p:spPr>
          <a:xfrm>
            <a:off x="5234194" y="3381225"/>
            <a:ext cx="6074183" cy="33674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0" r="19940"/>
          <a:stretch/>
        </p:blipFill>
        <p:spPr>
          <a:xfrm>
            <a:off x="883623" y="3381225"/>
            <a:ext cx="3543522" cy="3408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83" y="132023"/>
            <a:ext cx="4884467" cy="2746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1104" y="2858005"/>
            <a:ext cx="6802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Equipment: extrusion, mixing,  lab space</a:t>
            </a:r>
          </a:p>
        </p:txBody>
      </p:sp>
    </p:spTree>
    <p:extLst>
      <p:ext uri="{BB962C8B-B14F-4D97-AF65-F5344CB8AC3E}">
        <p14:creationId xmlns:p14="http://schemas.microsoft.com/office/powerpoint/2010/main" val="1293206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5"/>
          <a:stretch/>
        </p:blipFill>
        <p:spPr>
          <a:xfrm rot="5400000">
            <a:off x="1281520" y="3699474"/>
            <a:ext cx="3276297" cy="2601202"/>
          </a:xfrm>
          <a:prstGeom prst="rect">
            <a:avLst/>
          </a:prstGeom>
          <a:ln w="5397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/>
          <a:stretch/>
        </p:blipFill>
        <p:spPr>
          <a:xfrm rot="5400000">
            <a:off x="7522803" y="3701875"/>
            <a:ext cx="3262274" cy="2611718"/>
          </a:xfrm>
          <a:prstGeom prst="rect">
            <a:avLst/>
          </a:prstGeom>
          <a:ln w="50800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6"/>
          <a:stretch/>
        </p:blipFill>
        <p:spPr>
          <a:xfrm rot="5400000">
            <a:off x="8597920" y="136837"/>
            <a:ext cx="2328730" cy="2171404"/>
          </a:xfrm>
          <a:prstGeom prst="rect">
            <a:avLst/>
          </a:prstGeom>
          <a:ln w="50800"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35" y="14580"/>
            <a:ext cx="3041556" cy="22811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6" y="103193"/>
            <a:ext cx="3044949" cy="228371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670376" y="2505671"/>
            <a:ext cx="8727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Iekārtas</a:t>
            </a:r>
            <a:r>
              <a:rPr lang="en-GB" dirty="0"/>
              <a:t>: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inovatīvu</a:t>
            </a:r>
            <a:r>
              <a:rPr lang="en-GB" dirty="0"/>
              <a:t> </a:t>
            </a:r>
            <a:r>
              <a:rPr lang="en-GB" dirty="0" err="1"/>
              <a:t>pārstrādes</a:t>
            </a:r>
            <a:r>
              <a:rPr lang="en-GB" dirty="0"/>
              <a:t> </a:t>
            </a:r>
            <a:r>
              <a:rPr lang="en-GB" dirty="0" err="1"/>
              <a:t>metožu</a:t>
            </a:r>
            <a:r>
              <a:rPr lang="en-GB" dirty="0"/>
              <a:t> (</a:t>
            </a:r>
            <a:r>
              <a:rPr lang="en-GB" dirty="0" err="1"/>
              <a:t>dezintegrācija</a:t>
            </a:r>
            <a:r>
              <a:rPr lang="en-GB" dirty="0"/>
              <a:t>, </a:t>
            </a:r>
            <a:r>
              <a:rPr lang="en-GB" dirty="0" err="1"/>
              <a:t>hidrodinamiskā</a:t>
            </a:r>
            <a:r>
              <a:rPr lang="en-GB" dirty="0"/>
              <a:t> </a:t>
            </a:r>
            <a:r>
              <a:rPr lang="en-GB" dirty="0" err="1"/>
              <a:t>kavitācija</a:t>
            </a:r>
            <a:r>
              <a:rPr lang="en-GB" dirty="0"/>
              <a:t>, </a:t>
            </a:r>
            <a:r>
              <a:rPr lang="en-GB" dirty="0" err="1"/>
              <a:t>augstspiediena</a:t>
            </a:r>
            <a:r>
              <a:rPr lang="en-GB" dirty="0"/>
              <a:t> </a:t>
            </a:r>
            <a:r>
              <a:rPr lang="en-GB" dirty="0" err="1"/>
              <a:t>ekstrakcija</a:t>
            </a:r>
            <a:r>
              <a:rPr lang="en-GB" dirty="0"/>
              <a:t> </a:t>
            </a:r>
            <a:r>
              <a:rPr lang="en-GB" dirty="0" err="1"/>
              <a:t>u.c.</a:t>
            </a:r>
            <a:r>
              <a:rPr lang="en-GB" dirty="0"/>
              <a:t>)</a:t>
            </a:r>
          </a:p>
        </p:txBody>
      </p:sp>
      <p:pic>
        <p:nvPicPr>
          <p:cNvPr id="2" name="Picture 1" descr="A blender on a counter&#10;&#10;Description automatically generated with low confidence">
            <a:extLst>
              <a:ext uri="{FF2B5EF4-FFF2-40B4-BE49-F238E27FC236}">
                <a16:creationId xmlns:a16="http://schemas.microsoft.com/office/drawing/2014/main" id="{F324C95D-3715-FC16-3008-457D9D98871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060" b="21401"/>
          <a:stretch/>
        </p:blipFill>
        <p:spPr>
          <a:xfrm>
            <a:off x="4874910" y="3375950"/>
            <a:ext cx="2442181" cy="326653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988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04" y="85727"/>
            <a:ext cx="3356835" cy="2517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156" y="3390410"/>
            <a:ext cx="4623455" cy="34675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4"/>
          <a:stretch/>
        </p:blipFill>
        <p:spPr>
          <a:xfrm>
            <a:off x="4391282" y="86196"/>
            <a:ext cx="2586835" cy="2517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90410"/>
            <a:ext cx="4623455" cy="3467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8" y="0"/>
            <a:ext cx="3350360" cy="2512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8892" y="2693936"/>
            <a:ext cx="5055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Microscopy SEM, Optical (3D)</a:t>
            </a:r>
          </a:p>
        </p:txBody>
      </p:sp>
    </p:spTree>
    <p:extLst>
      <p:ext uri="{BB962C8B-B14F-4D97-AF65-F5344CB8AC3E}">
        <p14:creationId xmlns:p14="http://schemas.microsoft.com/office/powerpoint/2010/main" val="2402690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24000" y="1"/>
            <a:ext cx="9144000" cy="27486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1870613" y="2733338"/>
            <a:ext cx="937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/>
              <a:t>Maisīšana</a:t>
            </a:r>
            <a:r>
              <a:rPr lang="en-GB" sz="2400" dirty="0"/>
              <a:t>, </a:t>
            </a:r>
            <a:r>
              <a:rPr lang="en-GB" sz="2400" dirty="0" err="1"/>
              <a:t>homog</a:t>
            </a:r>
            <a:r>
              <a:rPr lang="lv-LV" sz="2400" dirty="0"/>
              <a:t>ē</a:t>
            </a:r>
            <a:r>
              <a:rPr lang="en-GB" sz="2400" dirty="0" err="1"/>
              <a:t>ni</a:t>
            </a:r>
            <a:r>
              <a:rPr lang="lv-LV" sz="2400" dirty="0" err="1"/>
              <a:t>zācija</a:t>
            </a:r>
            <a:r>
              <a:rPr lang="en-GB" sz="2400" dirty="0"/>
              <a:t>, </a:t>
            </a:r>
            <a:r>
              <a:rPr lang="lv-LV" sz="2400" dirty="0"/>
              <a:t>uzputošana</a:t>
            </a:r>
            <a:r>
              <a:rPr lang="en-GB" sz="2400" dirty="0"/>
              <a:t>, </a:t>
            </a:r>
            <a:r>
              <a:rPr lang="lv-LV" sz="2400" dirty="0"/>
              <a:t>atdalīšana (sausa, slapja)</a:t>
            </a:r>
            <a:endParaRPr lang="en-GB" sz="24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DB1639-22B1-4690-81EF-F29FF1D04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/>
          <a:stretch/>
        </p:blipFill>
        <p:spPr>
          <a:xfrm rot="5400000">
            <a:off x="2406575" y="3621649"/>
            <a:ext cx="3410568" cy="273954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12B6A-09E9-4A67-A226-68EB019383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4" r="9920" b="8435"/>
          <a:stretch/>
        </p:blipFill>
        <p:spPr>
          <a:xfrm rot="5400000">
            <a:off x="3937615" y="469485"/>
            <a:ext cx="2627869" cy="1688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46BECA-835C-49FC-A578-92B41F2646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22520" r="8477"/>
          <a:stretch/>
        </p:blipFill>
        <p:spPr>
          <a:xfrm rot="5400000">
            <a:off x="251973" y="382972"/>
            <a:ext cx="2700342" cy="2031095"/>
          </a:xfrm>
          <a:prstGeom prst="rect">
            <a:avLst/>
          </a:prstGeom>
        </p:spPr>
      </p:pic>
      <p:pic>
        <p:nvPicPr>
          <p:cNvPr id="19" name="Picture 2" descr="SaistÄ«ts attÄls">
            <a:extLst>
              <a:ext uri="{FF2B5EF4-FFF2-40B4-BE49-F238E27FC236}">
                <a16:creationId xmlns:a16="http://schemas.microsoft.com/office/drawing/2014/main" id="{069862B9-2156-49DA-9C08-ADDBF2D2D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24648" r="16672"/>
          <a:stretch/>
        </p:blipFill>
        <p:spPr bwMode="auto">
          <a:xfrm>
            <a:off x="6209447" y="3565653"/>
            <a:ext cx="2818593" cy="32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0" descr="A close up of a map&#10;&#10;Description generated with high confidence">
            <a:extLst>
              <a:ext uri="{FF2B5EF4-FFF2-40B4-BE49-F238E27FC236}">
                <a16:creationId xmlns:a16="http://schemas.microsoft.com/office/drawing/2014/main" id="{A26EDD9F-9BC0-4DD7-AB88-365C432ED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15" y="218844"/>
            <a:ext cx="1581680" cy="218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532F09-0512-4FBF-881B-33D9FBB1190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5207087" y="1311980"/>
            <a:ext cx="1777828" cy="6621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516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9C1D99C-2F97-33D7-4A08-56FE791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267211"/>
            <a:ext cx="10646275" cy="1356607"/>
          </a:xfrm>
        </p:spPr>
        <p:txBody>
          <a:bodyPr/>
          <a:lstStyle/>
          <a:p>
            <a:r>
              <a:rPr lang="lv-LV" dirty="0" err="1"/>
              <a:t>Biokompozītmateriāli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79BDD75F-553A-92EE-6138-78C966FE8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15</a:t>
            </a:fld>
            <a:endParaRPr lang="lv-LV" noProof="0"/>
          </a:p>
        </p:txBody>
      </p:sp>
      <p:pic>
        <p:nvPicPr>
          <p:cNvPr id="6146" name="Picture 2" descr="Fig 4">
            <a:extLst>
              <a:ext uri="{FF2B5EF4-FFF2-40B4-BE49-F238E27FC236}">
                <a16:creationId xmlns:a16="http://schemas.microsoft.com/office/drawing/2014/main" id="{336EEE23-39A4-3B79-78E8-D0A6DCD6F1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11" y="1468198"/>
            <a:ext cx="6387615" cy="411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BAAAD-021E-53CE-7358-1F7334D469B3}"/>
              </a:ext>
            </a:extLst>
          </p:cNvPr>
          <p:cNvSpPr txBox="1"/>
          <p:nvPr/>
        </p:nvSpPr>
        <p:spPr>
          <a:xfrm>
            <a:off x="381000" y="6125518"/>
            <a:ext cx="46105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900" dirty="0">
                <a:solidFill>
                  <a:schemeClr val="accent6">
                    <a:lumMod val="50000"/>
                  </a:schemeClr>
                </a:solidFill>
              </a:rPr>
              <a:t>Avots: </a:t>
            </a:r>
            <a:r>
              <a:rPr lang="en-US" sz="900" b="0" i="0" u="sng" dirty="0">
                <a:solidFill>
                  <a:schemeClr val="accent6">
                    <a:lumMod val="50000"/>
                  </a:schemeClr>
                </a:solidFill>
                <a:effectLst/>
                <a:latin typeface="NexusSans"/>
                <a:hlinkClick r:id="rId3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https://doi.org/10.1016/j.jcomc.2021.100138</a:t>
            </a:r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2F843C-A13E-F29A-5F4F-6AB87ACCADF2}"/>
              </a:ext>
            </a:extLst>
          </p:cNvPr>
          <p:cNvSpPr txBox="1"/>
          <p:nvPr/>
        </p:nvSpPr>
        <p:spPr>
          <a:xfrm>
            <a:off x="7853082" y="1775012"/>
            <a:ext cx="34854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2+ komponentu apvienojums</a:t>
            </a:r>
          </a:p>
          <a:p>
            <a:r>
              <a:rPr lang="lv-LV" dirty="0"/>
              <a:t>Jaunas ķīmiskās īpašības</a:t>
            </a:r>
          </a:p>
          <a:p>
            <a:r>
              <a:rPr lang="lv-LV" dirty="0"/>
              <a:t>Jaunas fizikālās īpašības</a:t>
            </a:r>
          </a:p>
          <a:p>
            <a:r>
              <a:rPr lang="lv-LV" dirty="0"/>
              <a:t>	Vieglāks, &lt;blīvums</a:t>
            </a:r>
          </a:p>
          <a:p>
            <a:r>
              <a:rPr lang="lv-LV" dirty="0"/>
              <a:t>	Mehāniski izturīgāks</a:t>
            </a:r>
          </a:p>
          <a:p>
            <a:r>
              <a:rPr lang="lv-LV" dirty="0"/>
              <a:t>	Lielāka īpatnējā virsma</a:t>
            </a:r>
          </a:p>
          <a:p>
            <a:endParaRPr lang="lv-LV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9DD29-9168-413E-7FAA-EC4A281F32C3}"/>
              </a:ext>
            </a:extLst>
          </p:cNvPr>
          <p:cNvSpPr txBox="1"/>
          <p:nvPr/>
        </p:nvSpPr>
        <p:spPr>
          <a:xfrm>
            <a:off x="8723349" y="136525"/>
            <a:ext cx="253880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MATRICA+</a:t>
            </a:r>
          </a:p>
          <a:p>
            <a:r>
              <a:rPr lang="lv-LV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SAISTVIELA+</a:t>
            </a:r>
          </a:p>
          <a:p>
            <a:r>
              <a:rPr lang="lv-LV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PILDVIELAS</a:t>
            </a:r>
          </a:p>
        </p:txBody>
      </p:sp>
      <p:pic>
        <p:nvPicPr>
          <p:cNvPr id="11" name="Satura vietturis 7">
            <a:extLst>
              <a:ext uri="{FF2B5EF4-FFF2-40B4-BE49-F238E27FC236}">
                <a16:creationId xmlns:a16="http://schemas.microsoft.com/office/drawing/2014/main" id="{99017A51-C879-2701-3CD2-D4CB82A63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517" y="3526665"/>
            <a:ext cx="3103730" cy="302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05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What Is Composite Material?- Definition And Types - Engineering Choice">
            <a:extLst>
              <a:ext uri="{FF2B5EF4-FFF2-40B4-BE49-F238E27FC236}">
                <a16:creationId xmlns:a16="http://schemas.microsoft.com/office/drawing/2014/main" id="{BC4578B1-89C2-F12F-EE54-1D2B402A5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11" y="255895"/>
            <a:ext cx="6651071" cy="37051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rotein-based composite materials - ScienceDirect">
            <a:extLst>
              <a:ext uri="{FF2B5EF4-FFF2-40B4-BE49-F238E27FC236}">
                <a16:creationId xmlns:a16="http://schemas.microsoft.com/office/drawing/2014/main" id="{81FE5E1D-E37B-AD9A-6A3D-911C0500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92" y="3066568"/>
            <a:ext cx="5762503" cy="3535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980F67D8-8BDB-29E7-DEFA-F75513B03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7480465" cy="1325563"/>
          </a:xfrm>
        </p:spPr>
        <p:txBody>
          <a:bodyPr anchor="ctr">
            <a:normAutofit/>
          </a:bodyPr>
          <a:lstStyle/>
          <a:p>
            <a:r>
              <a:rPr lang="lv-LV" dirty="0"/>
              <a:t>Piemēri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C2C0D4F-4D1E-C627-D35F-E914EB23FC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lv-LV" noProof="0" smtClean="0"/>
              <a:pPr rtl="0">
                <a:spcAft>
                  <a:spcPts val="600"/>
                </a:spcAft>
              </a:pPr>
              <a:t>16</a:t>
            </a:fld>
            <a:endParaRPr lang="lv-LV" noProof="0"/>
          </a:p>
        </p:txBody>
      </p:sp>
      <p:pic>
        <p:nvPicPr>
          <p:cNvPr id="10" name="Attēls 9" descr="Attēls, kurā ir ceļš, automašīna, zils&#10;&#10;Apraksts ģenerēts automātiski">
            <a:extLst>
              <a:ext uri="{FF2B5EF4-FFF2-40B4-BE49-F238E27FC236}">
                <a16:creationId xmlns:a16="http://schemas.microsoft.com/office/drawing/2014/main" id="{EBF37187-285C-69E1-5CE3-1D60F7345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37141" y="3834893"/>
            <a:ext cx="5149173" cy="28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47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332C57B-5515-3D8A-2C41-FE569D69A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17</a:t>
            </a:fld>
            <a:endParaRPr lang="lv-LV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313F5-F157-EF6E-8AF7-D27294F0F011}"/>
              </a:ext>
            </a:extLst>
          </p:cNvPr>
          <p:cNvSpPr txBox="1"/>
          <p:nvPr/>
        </p:nvSpPr>
        <p:spPr>
          <a:xfrm>
            <a:off x="44250" y="219345"/>
            <a:ext cx="119194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lv-LV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GRANULĀCIJAS TEHNOLOĢISKĀ PROCESA IETEKME UZ BIOMASAS GRANULĀCIJU</a:t>
            </a:r>
          </a:p>
        </p:txBody>
      </p:sp>
      <p:pic>
        <p:nvPicPr>
          <p:cNvPr id="13" name="Attēls 12">
            <a:extLst>
              <a:ext uri="{FF2B5EF4-FFF2-40B4-BE49-F238E27FC236}">
                <a16:creationId xmlns:a16="http://schemas.microsoft.com/office/drawing/2014/main" id="{A5F4080C-27DC-BAC1-7A7A-9C327291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10" y="2242868"/>
            <a:ext cx="5492190" cy="2855343"/>
          </a:xfrm>
          <a:prstGeom prst="rect">
            <a:avLst/>
          </a:prstGeom>
        </p:spPr>
      </p:pic>
      <p:pic>
        <p:nvPicPr>
          <p:cNvPr id="1026" name="Picture 2" descr="Wet granulation: importance and formation mechanisms of the granulates -  TPP Group">
            <a:extLst>
              <a:ext uri="{FF2B5EF4-FFF2-40B4-BE49-F238E27FC236}">
                <a16:creationId xmlns:a16="http://schemas.microsoft.com/office/drawing/2014/main" id="{D49F2D1A-39F1-FF9E-9E17-467AF0BCE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572" y="1841756"/>
            <a:ext cx="4760857" cy="41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2AB67A-15E0-DB6A-5C1A-CEED242F3C3F}"/>
              </a:ext>
            </a:extLst>
          </p:cNvPr>
          <p:cNvSpPr txBox="1"/>
          <p:nvPr/>
        </p:nvSpPr>
        <p:spPr>
          <a:xfrm>
            <a:off x="603810" y="5400136"/>
            <a:ext cx="5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Granulu formēšanas veidi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A1A7A-3CAC-4E7A-A2B2-F3E10D5405D6}"/>
              </a:ext>
            </a:extLst>
          </p:cNvPr>
          <p:cNvSpPr txBox="1"/>
          <p:nvPr/>
        </p:nvSpPr>
        <p:spPr>
          <a:xfrm>
            <a:off x="7282112" y="6038490"/>
            <a:ext cx="5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Granulēšanas process</a:t>
            </a:r>
            <a:endParaRPr lang="en-US" dirty="0"/>
          </a:p>
        </p:txBody>
      </p:sp>
      <p:cxnSp>
        <p:nvCxnSpPr>
          <p:cNvPr id="17" name="Taisns savienotājs 16">
            <a:extLst>
              <a:ext uri="{FF2B5EF4-FFF2-40B4-BE49-F238E27FC236}">
                <a16:creationId xmlns:a16="http://schemas.microsoft.com/office/drawing/2014/main" id="{279BE3A1-36C2-1C8D-C539-5DA455C4FC59}"/>
              </a:ext>
            </a:extLst>
          </p:cNvPr>
          <p:cNvCxnSpPr/>
          <p:nvPr/>
        </p:nvCxnSpPr>
        <p:spPr>
          <a:xfrm>
            <a:off x="6314532" y="1604513"/>
            <a:ext cx="0" cy="48033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48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C2B708F-B031-78F6-4B93-F87F9168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390" y="136526"/>
            <a:ext cx="10646275" cy="881392"/>
          </a:xfrm>
        </p:spPr>
        <p:txBody>
          <a:bodyPr>
            <a:normAutofit fontScale="90000"/>
          </a:bodyPr>
          <a:lstStyle/>
          <a:p>
            <a:r>
              <a:rPr lang="lv-LV" dirty="0"/>
              <a:t>Granulu veidi.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DA8D8508-2437-B441-822C-11866778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18</a:t>
            </a:fld>
            <a:endParaRPr lang="lv-LV" noProof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68C45E6-2261-3B46-A1EA-179CB557A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5" y="4092333"/>
            <a:ext cx="3542855" cy="2560029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73BF6565-BDEA-1412-25E8-2B77071F2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11" y="4085946"/>
            <a:ext cx="4671954" cy="2566416"/>
          </a:xfrm>
          <a:prstGeom prst="rect">
            <a:avLst/>
          </a:prstGeom>
        </p:spPr>
      </p:pic>
      <p:pic>
        <p:nvPicPr>
          <p:cNvPr id="10" name="Picture 6" descr="https://lh4.googleusercontent.com/qOw0_NNYZkMS6OIOVxEhfqmUFu8w59N7sUl9SuvpIALUNJlp-E28-iYyWgrbXStFtXXtbpvT7kZCKm6mBv2EsSgF72zBOZUBWYX60Q2FmqyE4quS0X6fHkhVrdzLII_PSpybSHcr">
            <a:extLst>
              <a:ext uri="{FF2B5EF4-FFF2-40B4-BE49-F238E27FC236}">
                <a16:creationId xmlns:a16="http://schemas.microsoft.com/office/drawing/2014/main" id="{3138B5CB-EE40-F709-195A-9075F073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67433" y="3650141"/>
            <a:ext cx="2566415" cy="34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D0B7E8-2431-59D7-9155-F5694DDAE58E}"/>
              </a:ext>
            </a:extLst>
          </p:cNvPr>
          <p:cNvGrpSpPr/>
          <p:nvPr/>
        </p:nvGrpSpPr>
        <p:grpSpPr>
          <a:xfrm>
            <a:off x="5434641" y="715992"/>
            <a:ext cx="6678283" cy="2936737"/>
            <a:chOff x="0" y="0"/>
            <a:chExt cx="5961380" cy="2183765"/>
          </a:xfrm>
        </p:grpSpPr>
        <p:pic>
          <p:nvPicPr>
            <p:cNvPr id="12" name="Picture 12">
              <a:extLst>
                <a:ext uri="{FF2B5EF4-FFF2-40B4-BE49-F238E27FC236}">
                  <a16:creationId xmlns:a16="http://schemas.microsoft.com/office/drawing/2014/main" id="{7BFF025B-4785-4E12-6C12-A736DCDD3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5740"/>
              <a:ext cx="1907540" cy="188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3" descr="Granulator pellet Artmash 380 V, 11 kW, 1500 rpm - buy in bulk on Qoovee  Market">
              <a:extLst>
                <a:ext uri="{FF2B5EF4-FFF2-40B4-BE49-F238E27FC236}">
                  <a16:creationId xmlns:a16="http://schemas.microsoft.com/office/drawing/2014/main" id="{1637520B-A00F-5FF8-26CD-DA8DAA52A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r="21453"/>
            <a:stretch/>
          </p:blipFill>
          <p:spPr bwMode="auto">
            <a:xfrm>
              <a:off x="1996440" y="243840"/>
              <a:ext cx="1996440" cy="18294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4" descr="How to make a machine for making granules. Instructions for making a  granulator for pellets">
              <a:extLst>
                <a:ext uri="{FF2B5EF4-FFF2-40B4-BE49-F238E27FC236}">
                  <a16:creationId xmlns:a16="http://schemas.microsoft.com/office/drawing/2014/main" id="{F47C65D8-5582-634F-3964-F32FCC5CD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0"/>
              <a:ext cx="1922780" cy="21837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0" name="Picture 2" descr="The experimental rotary drum granulator used in this work. | Download  Scientific Diagram">
            <a:extLst>
              <a:ext uri="{FF2B5EF4-FFF2-40B4-BE49-F238E27FC236}">
                <a16:creationId xmlns:a16="http://schemas.microsoft.com/office/drawing/2014/main" id="{2396820C-E9E0-155E-EA25-E64AB397E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9" y="992672"/>
            <a:ext cx="4180397" cy="27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C1C5D25-53D7-1CAA-A02F-23BC2980137B}"/>
              </a:ext>
            </a:extLst>
          </p:cNvPr>
          <p:cNvSpPr txBox="1"/>
          <p:nvPr/>
        </p:nvSpPr>
        <p:spPr>
          <a:xfrm>
            <a:off x="143535" y="3150224"/>
            <a:ext cx="207325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lv-LV" b="1" i="1" dirty="0" err="1"/>
              <a:t>Drum</a:t>
            </a:r>
            <a:r>
              <a:rPr lang="lv-LV" b="1" i="1" dirty="0"/>
              <a:t> </a:t>
            </a:r>
            <a:r>
              <a:rPr lang="lv-LV" b="1" i="1" dirty="0" err="1"/>
              <a:t>granulator</a:t>
            </a:r>
            <a:endParaRPr lang="en-US" b="1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DB76B0-3A71-6E92-82F1-E5831FAACEBA}"/>
              </a:ext>
            </a:extLst>
          </p:cNvPr>
          <p:cNvSpPr txBox="1"/>
          <p:nvPr/>
        </p:nvSpPr>
        <p:spPr>
          <a:xfrm>
            <a:off x="6991832" y="3606846"/>
            <a:ext cx="343802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lv-LV" b="1" i="1" dirty="0"/>
              <a:t>E</a:t>
            </a:r>
            <a:r>
              <a:rPr lang="en-US" b="1" i="1" dirty="0" err="1">
                <a:solidFill>
                  <a:srgbClr val="505050"/>
                </a:solidFill>
                <a:effectLst/>
                <a:latin typeface="NexusSerif"/>
              </a:rPr>
              <a:t>xtrusion</a:t>
            </a:r>
            <a:r>
              <a:rPr lang="en-US" b="1" i="1" dirty="0">
                <a:solidFill>
                  <a:srgbClr val="505050"/>
                </a:solidFill>
                <a:effectLst/>
                <a:latin typeface="NexusSerif"/>
              </a:rPr>
              <a:t>–</a:t>
            </a:r>
            <a:r>
              <a:rPr lang="en-US" b="1" i="1" dirty="0" err="1">
                <a:solidFill>
                  <a:srgbClr val="505050"/>
                </a:solidFill>
                <a:effectLst/>
                <a:latin typeface="NexusSerif"/>
              </a:rPr>
              <a:t>spheronization</a:t>
            </a:r>
            <a:r>
              <a:rPr lang="lv-LV" b="1" i="1" dirty="0">
                <a:solidFill>
                  <a:srgbClr val="505050"/>
                </a:solidFill>
                <a:effectLst/>
                <a:latin typeface="NexusSerif"/>
              </a:rPr>
              <a:t> </a:t>
            </a:r>
            <a:r>
              <a:rPr lang="lv-LV" b="1" i="1" dirty="0" err="1">
                <a:solidFill>
                  <a:srgbClr val="505050"/>
                </a:solidFill>
                <a:effectLst/>
                <a:latin typeface="NexusSerif"/>
              </a:rPr>
              <a:t>technic</a:t>
            </a:r>
            <a:endParaRPr lang="en-US" b="1" i="1" dirty="0">
              <a:solidFill>
                <a:srgbClr val="505050"/>
              </a:solidFill>
              <a:effectLst/>
              <a:latin typeface="NexusSerif"/>
            </a:endParaRPr>
          </a:p>
        </p:txBody>
      </p:sp>
    </p:spTree>
    <p:extLst>
      <p:ext uri="{BB962C8B-B14F-4D97-AF65-F5344CB8AC3E}">
        <p14:creationId xmlns:p14="http://schemas.microsoft.com/office/powerpoint/2010/main" val="2968944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cent advances on the removal of dyes from wastewater using various  adsorbents: a critical review - Materials Advances (RSC Publishing)  DOI:10.1039/D1MA00354B">
            <a:extLst>
              <a:ext uri="{FF2B5EF4-FFF2-40B4-BE49-F238E27FC236}">
                <a16:creationId xmlns:a16="http://schemas.microsoft.com/office/drawing/2014/main" id="{DF660732-FF81-327B-5645-C386CD613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999" y="787400"/>
            <a:ext cx="6096001" cy="52832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3CB192A4-4AA2-86F2-9097-E2FE028B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1" y="876926"/>
            <a:ext cx="5079113" cy="1356607"/>
          </a:xfrm>
        </p:spPr>
        <p:txBody>
          <a:bodyPr anchor="t">
            <a:normAutofit/>
          </a:bodyPr>
          <a:lstStyle/>
          <a:p>
            <a:r>
              <a:rPr lang="lv-LV" sz="4200"/>
              <a:t>Granulu pielietojums.</a:t>
            </a:r>
            <a:endParaRPr lang="en-US" sz="420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86E6041-AFDB-57A2-C8AC-1EE361EA4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87" y="2197897"/>
            <a:ext cx="5044200" cy="2462206"/>
          </a:xfrm>
        </p:spPr>
        <p:txBody>
          <a:bodyPr>
            <a:normAutofit/>
          </a:bodyPr>
          <a:lstStyle/>
          <a:p>
            <a:r>
              <a:rPr lang="lv-LV" dirty="0">
                <a:solidFill>
                  <a:srgbClr val="002060"/>
                </a:solidFill>
              </a:rPr>
              <a:t>-</a:t>
            </a:r>
            <a:r>
              <a:rPr lang="lv-LV" dirty="0" err="1">
                <a:solidFill>
                  <a:srgbClr val="002060"/>
                </a:solidFill>
              </a:rPr>
              <a:t>Pīrolīzes</a:t>
            </a:r>
            <a:r>
              <a:rPr lang="lv-LV" dirty="0">
                <a:solidFill>
                  <a:srgbClr val="002060"/>
                </a:solidFill>
              </a:rPr>
              <a:t> apstrādes (termiska apstrāde inerta vidē (bez skābekļa));</a:t>
            </a:r>
          </a:p>
          <a:p>
            <a:r>
              <a:rPr lang="lv-LV" dirty="0">
                <a:solidFill>
                  <a:srgbClr val="002060"/>
                </a:solidFill>
              </a:rPr>
              <a:t>-Ūdens attīrīšana no naftas produktiem</a:t>
            </a:r>
          </a:p>
          <a:p>
            <a:r>
              <a:rPr lang="lv-LV" dirty="0">
                <a:solidFill>
                  <a:srgbClr val="002060"/>
                </a:solidFill>
              </a:rPr>
              <a:t>-Augsnes uzlabošana</a:t>
            </a:r>
          </a:p>
          <a:p>
            <a:r>
              <a:rPr lang="lv-LV" dirty="0">
                <a:solidFill>
                  <a:srgbClr val="002060"/>
                </a:solidFill>
              </a:rPr>
              <a:t>-Tekstilūdeņu, notekūdeņu, pārtikas ražotāju ūdeņu attīrīšana</a:t>
            </a: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E4C3AA5-752C-F144-8DF1-1A33FD980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lv-LV" noProof="0" smtClean="0"/>
              <a:pPr rtl="0">
                <a:spcAft>
                  <a:spcPts val="600"/>
                </a:spcAft>
              </a:pPr>
              <a:t>19</a:t>
            </a:fld>
            <a:endParaRPr lang="lv-LV" noProof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3B5EB2-94A3-9954-BAB6-82F081E7DF93}"/>
              </a:ext>
            </a:extLst>
          </p:cNvPr>
          <p:cNvSpPr txBox="1"/>
          <p:nvPr/>
        </p:nvSpPr>
        <p:spPr>
          <a:xfrm>
            <a:off x="6412700" y="6211669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1" i="0" dirty="0">
                <a:effectLst/>
                <a:latin typeface="Gotham"/>
              </a:rPr>
              <a:t>Dutta, </a:t>
            </a:r>
            <a:r>
              <a:rPr lang="en-US" sz="1200" b="1" i="0" dirty="0" err="1">
                <a:effectLst/>
                <a:latin typeface="Gotham"/>
              </a:rPr>
              <a:t>Soumi</a:t>
            </a:r>
            <a:r>
              <a:rPr lang="en-US" sz="1200" b="1" i="0" dirty="0">
                <a:effectLst/>
                <a:latin typeface="Gotham"/>
              </a:rPr>
              <a:t> &amp; Gupta, </a:t>
            </a:r>
            <a:r>
              <a:rPr lang="en-US" sz="1200" b="1" i="0" dirty="0" err="1">
                <a:effectLst/>
                <a:latin typeface="Gotham"/>
              </a:rPr>
              <a:t>Bramha</a:t>
            </a:r>
            <a:r>
              <a:rPr lang="en-US" sz="1200" b="1" i="0" dirty="0">
                <a:effectLst/>
                <a:latin typeface="Gotham"/>
              </a:rPr>
              <a:t> &amp; Srivastava, Suneel &amp; Gupta, Ashok. (2021). Recent advances on the removal of dyes from wastewater using various adsorbents: A critical review. Materials Advances. 10.1039/D1MA00354B.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C45D7-0BFE-C0A8-E599-3B41E1752C66}"/>
              </a:ext>
            </a:extLst>
          </p:cNvPr>
          <p:cNvSpPr txBox="1"/>
          <p:nvPr/>
        </p:nvSpPr>
        <p:spPr>
          <a:xfrm>
            <a:off x="92638" y="6027003"/>
            <a:ext cx="57793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b="1" dirty="0"/>
              <a:t>Polāra viela šķīst polārā, nepolāra šķīst nepolārā.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5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a vietturis 6" descr="koksnes tuvplāns">
            <a:extLst>
              <a:ext uri="{FF2B5EF4-FFF2-40B4-BE49-F238E27FC236}">
                <a16:creationId xmlns:a16="http://schemas.microsoft.com/office/drawing/2014/main" id="{F7FE24EB-69BE-41CF-9F0B-0970FA69E3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128"/>
                    </a14:imgEffect>
                    <a14:imgEffect>
                      <a14:saturation sat="72000"/>
                    </a14:imgEffect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0433" y="2240103"/>
            <a:ext cx="6580584" cy="1951037"/>
          </a:xfrm>
        </p:spPr>
        <p:txBody>
          <a:bodyPr rtlCol="0">
            <a:normAutofit fontScale="90000"/>
          </a:bodyPr>
          <a:lstStyle/>
          <a:p>
            <a:pPr rtl="0"/>
            <a:r>
              <a:rPr lang="lv-LV" dirty="0"/>
              <a:t>Ķīmijas tehnoloģijas priekšrocības un iespējas. </a:t>
            </a:r>
            <a:br>
              <a:rPr lang="lv-LV" dirty="0"/>
            </a:br>
            <a:r>
              <a:rPr lang="lv-LV" dirty="0"/>
              <a:t>Biomateriālu jomas nākotne.</a:t>
            </a:r>
            <a:br>
              <a:rPr lang="lv-LV" dirty="0"/>
            </a:br>
            <a:r>
              <a:rPr lang="lv-LV" dirty="0"/>
              <a:t>2022</a:t>
            </a:r>
          </a:p>
        </p:txBody>
      </p:sp>
      <p:sp>
        <p:nvSpPr>
          <p:cNvPr id="17" name="Brīvforma 8">
            <a:extLst>
              <a:ext uri="{FF2B5EF4-FFF2-40B4-BE49-F238E27FC236}">
                <a16:creationId xmlns:a16="http://schemas.microsoft.com/office/drawing/2014/main" id="{32CAE77E-CF7A-47FE-869E-1176F6CAD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73770" y="-30613"/>
            <a:ext cx="3672591" cy="5431084"/>
          </a:xfrm>
          <a:custGeom>
            <a:avLst/>
            <a:gdLst>
              <a:gd name="connsiteX0" fmla="*/ 0 w 3912433"/>
              <a:gd name="connsiteY0" fmla="*/ 0 h 5021705"/>
              <a:gd name="connsiteX1" fmla="*/ 0 w 3912433"/>
              <a:gd name="connsiteY1" fmla="*/ 5021705 h 5021705"/>
              <a:gd name="connsiteX2" fmla="*/ 3912433 w 3912433"/>
              <a:gd name="connsiteY2" fmla="*/ 5021705 h 5021705"/>
              <a:gd name="connsiteX3" fmla="*/ 3912433 w 3912433"/>
              <a:gd name="connsiteY3" fmla="*/ 4287187 h 5021705"/>
              <a:gd name="connsiteX0" fmla="*/ 0 w 3912433"/>
              <a:gd name="connsiteY0" fmla="*/ 0 h 5021705"/>
              <a:gd name="connsiteX1" fmla="*/ 0 w 3912433"/>
              <a:gd name="connsiteY1" fmla="*/ 5021705 h 5021705"/>
              <a:gd name="connsiteX2" fmla="*/ 3912433 w 3912433"/>
              <a:gd name="connsiteY2" fmla="*/ 5021705 h 5021705"/>
              <a:gd name="connsiteX3" fmla="*/ 3912433 w 3912433"/>
              <a:gd name="connsiteY3" fmla="*/ 4020996 h 5021705"/>
              <a:gd name="connsiteX0" fmla="*/ 0 w 3912433"/>
              <a:gd name="connsiteY0" fmla="*/ 0 h 5168788"/>
              <a:gd name="connsiteX1" fmla="*/ 0 w 3912433"/>
              <a:gd name="connsiteY1" fmla="*/ 5168788 h 5168788"/>
              <a:gd name="connsiteX2" fmla="*/ 3912433 w 3912433"/>
              <a:gd name="connsiteY2" fmla="*/ 5168788 h 5168788"/>
              <a:gd name="connsiteX3" fmla="*/ 3912433 w 3912433"/>
              <a:gd name="connsiteY3" fmla="*/ 4168079 h 516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12433" h="5168788">
                <a:moveTo>
                  <a:pt x="0" y="0"/>
                </a:moveTo>
                <a:lnTo>
                  <a:pt x="0" y="5168788"/>
                </a:lnTo>
                <a:lnTo>
                  <a:pt x="3912433" y="5168788"/>
                </a:lnTo>
                <a:lnTo>
                  <a:pt x="3912433" y="4168079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lv-LV"/>
          </a:p>
        </p:txBody>
      </p:sp>
      <p:cxnSp>
        <p:nvCxnSpPr>
          <p:cNvPr id="18" name="Taisns savienotājs 17">
            <a:extLst>
              <a:ext uri="{FF2B5EF4-FFF2-40B4-BE49-F238E27FC236}">
                <a16:creationId xmlns:a16="http://schemas.microsoft.com/office/drawing/2014/main" id="{2B7F3532-0764-4856-AF98-4671C7227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546361" y="-29980"/>
            <a:ext cx="0" cy="221854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EE8BFF4-6DC9-ED93-8C8F-8377953BA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95" y="136525"/>
            <a:ext cx="10646275" cy="1356607"/>
          </a:xfrm>
        </p:spPr>
        <p:txBody>
          <a:bodyPr>
            <a:noAutofit/>
          </a:bodyPr>
          <a:lstStyle/>
          <a:p>
            <a:r>
              <a:rPr lang="lv-LV" sz="4800" dirty="0">
                <a:solidFill>
                  <a:schemeClr val="tx1"/>
                </a:solidFill>
                <a:latin typeface="Calibri" panose="020F0502020204030204"/>
              </a:rPr>
              <a:t>Māla-stikla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/>
              </a:rPr>
              <a:t>keramikas</a:t>
            </a:r>
            <a:r>
              <a:rPr lang="lv-LV" sz="4800" dirty="0">
                <a:solidFill>
                  <a:schemeClr val="tx1"/>
                </a:solidFill>
                <a:latin typeface="Calibri" panose="020F0502020204030204"/>
              </a:rPr>
              <a:t> izveide un izpēte</a:t>
            </a:r>
            <a:endParaRPr lang="en-US" sz="4800" dirty="0"/>
          </a:p>
        </p:txBody>
      </p:sp>
      <p:pic>
        <p:nvPicPr>
          <p:cNvPr id="8" name="Satura vietturis 7">
            <a:extLst>
              <a:ext uri="{FF2B5EF4-FFF2-40B4-BE49-F238E27FC236}">
                <a16:creationId xmlns:a16="http://schemas.microsoft.com/office/drawing/2014/main" id="{BDC661E8-CCE6-CBBB-85D0-275DF982A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42" y="956427"/>
            <a:ext cx="10905284" cy="5399923"/>
          </a:xfrm>
        </p:spPr>
      </p:pic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B42D263-7625-019E-C8A3-DE334B95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20</a:t>
            </a:fld>
            <a:endParaRPr lang="lv-LV" noProof="0"/>
          </a:p>
        </p:txBody>
      </p:sp>
    </p:spTree>
    <p:extLst>
      <p:ext uri="{BB962C8B-B14F-4D97-AF65-F5344CB8AC3E}">
        <p14:creationId xmlns:p14="http://schemas.microsoft.com/office/powerpoint/2010/main" val="591429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272B6CF-80AD-D520-F4CA-C669292D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21</a:t>
            </a:fld>
            <a:endParaRPr lang="lv-LV" noProof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15390A84-73C3-109E-5212-34186A8161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4"/>
          <a:stretch/>
        </p:blipFill>
        <p:spPr>
          <a:xfrm>
            <a:off x="5943555" y="-3635"/>
            <a:ext cx="5598455" cy="4243729"/>
          </a:xfrm>
          <a:prstGeom prst="rect">
            <a:avLst/>
          </a:prstGeom>
        </p:spPr>
      </p:pic>
      <p:graphicFrame>
        <p:nvGraphicFramePr>
          <p:cNvPr id="8" name="Chart 2">
            <a:extLst>
              <a:ext uri="{FF2B5EF4-FFF2-40B4-BE49-F238E27FC236}">
                <a16:creationId xmlns:a16="http://schemas.microsoft.com/office/drawing/2014/main" id="{6C590762-BBF1-E62F-0C5F-D23762D951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3130929"/>
              </p:ext>
            </p:extLst>
          </p:nvPr>
        </p:nvGraphicFramePr>
        <p:xfrm>
          <a:off x="569343" y="2357063"/>
          <a:ext cx="4281039" cy="2069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3">
            <a:extLst>
              <a:ext uri="{FF2B5EF4-FFF2-40B4-BE49-F238E27FC236}">
                <a16:creationId xmlns:a16="http://schemas.microsoft.com/office/drawing/2014/main" id="{A1395716-0CC5-B523-BCC9-C433DE90F4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125605"/>
              </p:ext>
            </p:extLst>
          </p:nvPr>
        </p:nvGraphicFramePr>
        <p:xfrm>
          <a:off x="446985" y="332280"/>
          <a:ext cx="4281039" cy="2024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Рисунок 8">
            <a:extLst>
              <a:ext uri="{FF2B5EF4-FFF2-40B4-BE49-F238E27FC236}">
                <a16:creationId xmlns:a16="http://schemas.microsoft.com/office/drawing/2014/main" id="{5F04CB13-43E9-C608-C5A4-34B46F91B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015" y="4687647"/>
            <a:ext cx="1974315" cy="185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">
            <a:extLst>
              <a:ext uri="{FF2B5EF4-FFF2-40B4-BE49-F238E27FC236}">
                <a16:creationId xmlns:a16="http://schemas.microsoft.com/office/drawing/2014/main" id="{5276A543-EE02-BBC7-C0FA-3B5C4DC9BFB0}"/>
              </a:ext>
            </a:extLst>
          </p:cNvPr>
          <p:cNvGrpSpPr/>
          <p:nvPr/>
        </p:nvGrpSpPr>
        <p:grpSpPr>
          <a:xfrm>
            <a:off x="8522785" y="4434067"/>
            <a:ext cx="2743200" cy="2104845"/>
            <a:chOff x="768724" y="1466079"/>
            <a:chExt cx="3326757" cy="3136419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24BAF357-7824-103B-F795-C1E2A5C11EF8}"/>
                </a:ext>
              </a:extLst>
            </p:cNvPr>
            <p:cNvGrpSpPr/>
            <p:nvPr/>
          </p:nvGrpSpPr>
          <p:grpSpPr>
            <a:xfrm>
              <a:off x="768724" y="1466079"/>
              <a:ext cx="3285188" cy="2729932"/>
              <a:chOff x="813174" y="1546698"/>
              <a:chExt cx="2699659" cy="2243368"/>
            </a:xfrm>
          </p:grpSpPr>
          <p:pic>
            <p:nvPicPr>
              <p:cNvPr id="15" name="Picture 9" descr="A picture containing table&#10;&#10;Description automatically generated">
                <a:extLst>
                  <a:ext uri="{FF2B5EF4-FFF2-40B4-BE49-F238E27FC236}">
                    <a16:creationId xmlns:a16="http://schemas.microsoft.com/office/drawing/2014/main" id="{EFC952C6-E2F0-5B78-FA00-B00E9A1C37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35" t="32134" r="34736" b="50485"/>
              <a:stretch/>
            </p:blipFill>
            <p:spPr>
              <a:xfrm>
                <a:off x="813174" y="1546698"/>
                <a:ext cx="2699659" cy="2217054"/>
              </a:xfrm>
              <a:prstGeom prst="rect">
                <a:avLst/>
              </a:prstGeom>
            </p:spPr>
          </p:pic>
          <p:sp>
            <p:nvSpPr>
              <p:cNvPr id="16" name="Freeform: Shape 10">
                <a:extLst>
                  <a:ext uri="{FF2B5EF4-FFF2-40B4-BE49-F238E27FC236}">
                    <a16:creationId xmlns:a16="http://schemas.microsoft.com/office/drawing/2014/main" id="{3B05F6B0-F561-3F5A-4341-2B323F7D6D1A}"/>
                  </a:ext>
                </a:extLst>
              </p:cNvPr>
              <p:cNvSpPr/>
              <p:nvPr/>
            </p:nvSpPr>
            <p:spPr bwMode="auto">
              <a:xfrm>
                <a:off x="1384673" y="2184094"/>
                <a:ext cx="962025" cy="1381125"/>
              </a:xfrm>
              <a:custGeom>
                <a:avLst/>
                <a:gdLst>
                  <a:gd name="connsiteX0" fmla="*/ 0 w 962025"/>
                  <a:gd name="connsiteY0" fmla="*/ 109538 h 1381125"/>
                  <a:gd name="connsiteX1" fmla="*/ 0 w 962025"/>
                  <a:gd name="connsiteY1" fmla="*/ 1381125 h 1381125"/>
                  <a:gd name="connsiteX2" fmla="*/ 885825 w 962025"/>
                  <a:gd name="connsiteY2" fmla="*/ 1204913 h 1381125"/>
                  <a:gd name="connsiteX3" fmla="*/ 962025 w 962025"/>
                  <a:gd name="connsiteY3" fmla="*/ 0 h 1381125"/>
                  <a:gd name="connsiteX4" fmla="*/ 0 w 962025"/>
                  <a:gd name="connsiteY4" fmla="*/ 109538 h 1381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2025" h="1381125">
                    <a:moveTo>
                      <a:pt x="0" y="109538"/>
                    </a:moveTo>
                    <a:lnTo>
                      <a:pt x="0" y="1381125"/>
                    </a:lnTo>
                    <a:lnTo>
                      <a:pt x="885825" y="1204913"/>
                    </a:lnTo>
                    <a:lnTo>
                      <a:pt x="962025" y="0"/>
                    </a:lnTo>
                    <a:lnTo>
                      <a:pt x="0" y="109538"/>
                    </a:lnTo>
                    <a:close/>
                  </a:path>
                </a:pathLst>
              </a:cu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1350">
                  <a:solidFill>
                    <a:schemeClr val="bg1"/>
                  </a:solidFill>
                  <a:latin typeface="Calibri" pitchFamily="32" charset="0"/>
                </a:endParaRPr>
              </a:p>
            </p:txBody>
          </p:sp>
          <p:sp>
            <p:nvSpPr>
              <p:cNvPr id="17" name="Arrow: Right 11">
                <a:extLst>
                  <a:ext uri="{FF2B5EF4-FFF2-40B4-BE49-F238E27FC236}">
                    <a16:creationId xmlns:a16="http://schemas.microsoft.com/office/drawing/2014/main" id="{35AE0F9F-FAA4-95AE-AD71-EA21F077050E}"/>
                  </a:ext>
                </a:extLst>
              </p:cNvPr>
              <p:cNvSpPr/>
              <p:nvPr/>
            </p:nvSpPr>
            <p:spPr bwMode="auto">
              <a:xfrm rot="3105417">
                <a:off x="2932611" y="2996318"/>
                <a:ext cx="842949" cy="294319"/>
              </a:xfrm>
              <a:prstGeom prst="rightArrow">
                <a:avLst/>
              </a:prstGeom>
              <a:solidFill>
                <a:srgbClr val="FFCC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1350">
                  <a:solidFill>
                    <a:schemeClr val="bg1"/>
                  </a:solidFill>
                  <a:latin typeface="Calibri" pitchFamily="32" charset="0"/>
                </a:endParaRPr>
              </a:p>
            </p:txBody>
          </p:sp>
          <p:sp>
            <p:nvSpPr>
              <p:cNvPr id="18" name="Freeform: Shape 12">
                <a:extLst>
                  <a:ext uri="{FF2B5EF4-FFF2-40B4-BE49-F238E27FC236}">
                    <a16:creationId xmlns:a16="http://schemas.microsoft.com/office/drawing/2014/main" id="{282C6781-DB2C-52CB-64EF-5F77E6AD5173}"/>
                  </a:ext>
                </a:extLst>
              </p:cNvPr>
              <p:cNvSpPr/>
              <p:nvPr/>
            </p:nvSpPr>
            <p:spPr bwMode="auto">
              <a:xfrm>
                <a:off x="2332411" y="2050744"/>
                <a:ext cx="1042987" cy="1328738"/>
              </a:xfrm>
              <a:custGeom>
                <a:avLst/>
                <a:gdLst>
                  <a:gd name="connsiteX0" fmla="*/ 71437 w 1042987"/>
                  <a:gd name="connsiteY0" fmla="*/ 119063 h 1328738"/>
                  <a:gd name="connsiteX1" fmla="*/ 0 w 1042987"/>
                  <a:gd name="connsiteY1" fmla="*/ 1328738 h 1328738"/>
                  <a:gd name="connsiteX2" fmla="*/ 881062 w 1042987"/>
                  <a:gd name="connsiteY2" fmla="*/ 1166813 h 1328738"/>
                  <a:gd name="connsiteX3" fmla="*/ 1042987 w 1042987"/>
                  <a:gd name="connsiteY3" fmla="*/ 0 h 1328738"/>
                  <a:gd name="connsiteX4" fmla="*/ 71437 w 1042987"/>
                  <a:gd name="connsiteY4" fmla="*/ 119063 h 132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987" h="1328738">
                    <a:moveTo>
                      <a:pt x="71437" y="119063"/>
                    </a:moveTo>
                    <a:lnTo>
                      <a:pt x="0" y="1328738"/>
                    </a:lnTo>
                    <a:lnTo>
                      <a:pt x="881062" y="1166813"/>
                    </a:lnTo>
                    <a:lnTo>
                      <a:pt x="1042987" y="0"/>
                    </a:lnTo>
                    <a:lnTo>
                      <a:pt x="71437" y="119063"/>
                    </a:lnTo>
                    <a:close/>
                  </a:path>
                </a:pathLst>
              </a:custGeom>
              <a:solidFill>
                <a:srgbClr val="FFCC9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1350">
                  <a:solidFill>
                    <a:schemeClr val="bg1"/>
                  </a:solidFill>
                  <a:latin typeface="Calibri" pitchFamily="32" charset="0"/>
                </a:endParaRPr>
              </a:p>
            </p:txBody>
          </p:sp>
          <p:sp>
            <p:nvSpPr>
              <p:cNvPr id="19" name="Arrow: Right 13">
                <a:extLst>
                  <a:ext uri="{FF2B5EF4-FFF2-40B4-BE49-F238E27FC236}">
                    <a16:creationId xmlns:a16="http://schemas.microsoft.com/office/drawing/2014/main" id="{E7247164-7ED7-9897-910A-7CCD758D3D70}"/>
                  </a:ext>
                </a:extLst>
              </p:cNvPr>
              <p:cNvSpPr/>
              <p:nvPr/>
            </p:nvSpPr>
            <p:spPr bwMode="auto">
              <a:xfrm rot="3105417">
                <a:off x="762128" y="3417954"/>
                <a:ext cx="647226" cy="96997"/>
              </a:xfrm>
              <a:prstGeom prst="rightArrow">
                <a:avLst/>
              </a:prstGeom>
              <a:solidFill>
                <a:srgbClr val="00B8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342900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en-US" sz="1350">
                  <a:solidFill>
                    <a:schemeClr val="bg1"/>
                  </a:solidFill>
                  <a:latin typeface="Calibri" pitchFamily="32" charset="0"/>
                </a:endParaRPr>
              </a:p>
            </p:txBody>
          </p:sp>
        </p:grp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82117403-ADEE-44EE-0E5C-DF1DA7E0C7E7}"/>
                </a:ext>
              </a:extLst>
            </p:cNvPr>
            <p:cNvSpPr/>
            <p:nvPr/>
          </p:nvSpPr>
          <p:spPr>
            <a:xfrm>
              <a:off x="2719141" y="3564550"/>
              <a:ext cx="1376340" cy="738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lv-LV" sz="10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λ=0,21</a:t>
              </a:r>
            </a:p>
            <a:p>
              <a:pPr algn="ctr"/>
              <a:r>
                <a:rPr lang="lv-LV" sz="10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W·m</a:t>
              </a:r>
              <a:r>
                <a:rPr lang="lv-LV" sz="1050" b="1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-1</a:t>
              </a:r>
              <a:r>
                <a:rPr lang="lv-LV" sz="10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·K</a:t>
              </a:r>
              <a:r>
                <a:rPr lang="lv-LV" sz="1050" b="1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-1</a:t>
              </a:r>
              <a:r>
                <a:rPr lang="lv-LV" sz="10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050" b="1" dirty="0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DE03378E-C1ED-25C5-7567-B664839238DA}"/>
                </a:ext>
              </a:extLst>
            </p:cNvPr>
            <p:cNvSpPr/>
            <p:nvPr/>
          </p:nvSpPr>
          <p:spPr>
            <a:xfrm>
              <a:off x="1244525" y="3863603"/>
              <a:ext cx="1423653" cy="738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lv-LV" sz="10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λ=0,16</a:t>
              </a:r>
            </a:p>
            <a:p>
              <a:pPr algn="ctr"/>
              <a:r>
                <a:rPr lang="lv-LV" sz="10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W·m</a:t>
              </a:r>
              <a:r>
                <a:rPr lang="lv-LV" sz="1050" b="1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-1</a:t>
              </a:r>
              <a:r>
                <a:rPr lang="lv-LV" sz="10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·K</a:t>
              </a:r>
              <a:r>
                <a:rPr lang="lv-LV" sz="1050" b="1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-1</a:t>
              </a:r>
              <a:r>
                <a:rPr lang="lv-LV" sz="105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US" sz="1050" b="1" dirty="0"/>
            </a:p>
          </p:txBody>
        </p:sp>
      </p:grpSp>
      <p:pic>
        <p:nvPicPr>
          <p:cNvPr id="20" name="Объект 7">
            <a:extLst>
              <a:ext uri="{FF2B5EF4-FFF2-40B4-BE49-F238E27FC236}">
                <a16:creationId xmlns:a16="http://schemas.microsoft.com/office/drawing/2014/main" id="{E43F65BD-C07E-BEE1-697D-DD9269A3DB6F}"/>
              </a:ext>
            </a:extLst>
          </p:cNvPr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0" t="-1057" r="634" b="6665"/>
          <a:stretch/>
        </p:blipFill>
        <p:spPr bwMode="auto">
          <a:xfrm>
            <a:off x="446985" y="4761781"/>
            <a:ext cx="2078218" cy="17771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8EA89E1C-0A56-171A-0201-99EF6F1ECBED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5" t="18187"/>
          <a:stretch/>
        </p:blipFill>
        <p:spPr bwMode="auto">
          <a:xfrm>
            <a:off x="5943555" y="4645324"/>
            <a:ext cx="2086026" cy="15333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874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ttēls 23" descr="Attēls, kurā ir akmens, zāle, ārtelpa, klinšains&#10;&#10;Apraksts ģenerēts automātiski">
            <a:extLst>
              <a:ext uri="{FF2B5EF4-FFF2-40B4-BE49-F238E27FC236}">
                <a16:creationId xmlns:a16="http://schemas.microsoft.com/office/drawing/2014/main" id="{9C82AC7E-01B0-C105-6D87-7CEE247EA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13" r="29213" b="-2"/>
          <a:stretch/>
        </p:blipFill>
        <p:spPr>
          <a:xfrm>
            <a:off x="-85" y="-4763"/>
            <a:ext cx="5021348" cy="6858001"/>
          </a:xfrm>
          <a:prstGeom prst="rect">
            <a:avLst/>
          </a:prstGeom>
          <a:noFill/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CB53C52E-6929-CB83-1593-0843E05DE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 anchor="ctr">
            <a:normAutofit/>
          </a:bodyPr>
          <a:lstStyle/>
          <a:p>
            <a:r>
              <a:rPr lang="lv-LV" dirty="0"/>
              <a:t>Kūdras izpēte</a:t>
            </a:r>
            <a:endParaRPr lang="en-US" dirty="0"/>
          </a:p>
        </p:txBody>
      </p:sp>
      <p:pic>
        <p:nvPicPr>
          <p:cNvPr id="22" name="Content Placeholder 5">
            <a:extLst>
              <a:ext uri="{FF2B5EF4-FFF2-40B4-BE49-F238E27FC236}">
                <a16:creationId xmlns:a16="http://schemas.microsoft.com/office/drawing/2014/main" id="{4A165446-0F74-8CFE-FF59-14B2DAE66B8F}"/>
              </a:ext>
            </a:extLst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88" r="20614"/>
          <a:stretch/>
        </p:blipFill>
        <p:spPr>
          <a:xfrm>
            <a:off x="6096000" y="1484357"/>
            <a:ext cx="5259388" cy="4442153"/>
          </a:xfrm>
          <a:noFill/>
        </p:spPr>
      </p:pic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80E5CF2B-8A33-DBF0-273E-8C8F29DAF74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lv-LV" noProof="0"/>
              <a:t>20XX</a:t>
            </a: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D3D4DEF-11E8-6F13-886D-2AEE0C7873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356350"/>
            <a:ext cx="2057400" cy="365125"/>
          </a:xfr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lv-LV" sz="1000" noProof="0"/>
              <a:t>Prezentācijas nosaukums</a:t>
            </a: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3FB8F324-D524-3C91-092A-DEB39587445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lv-LV" noProof="0" smtClean="0"/>
              <a:pPr rtl="0">
                <a:spcAft>
                  <a:spcPts val="600"/>
                </a:spcAft>
              </a:pPr>
              <a:t>22</a:t>
            </a:fld>
            <a:endParaRPr lang="lv-LV" noProof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D7D470-86A2-9838-95D4-0C345C3EA286}"/>
              </a:ext>
            </a:extLst>
          </p:cNvPr>
          <p:cNvSpPr txBox="1"/>
          <p:nvPr/>
        </p:nvSpPr>
        <p:spPr>
          <a:xfrm>
            <a:off x="1715550" y="6653183"/>
            <a:ext cx="330571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www.geograph.ie/photo/13385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Šis fotoattēls</a:t>
            </a:r>
            <a:r>
              <a:rPr lang="en-US" sz="700">
                <a:solidFill>
                  <a:srgbClr val="FFFFFF"/>
                </a:solidFill>
              </a:rPr>
              <a:t>, autors: Nezināms autors, licencēts saskaņā ar licenci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319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a vietturis 3" hidden="1">
            <a:extLst>
              <a:ext uri="{FF2B5EF4-FFF2-40B4-BE49-F238E27FC236}">
                <a16:creationId xmlns:a16="http://schemas.microsoft.com/office/drawing/2014/main" id="{E587EBC8-2904-17A5-2FCA-5166BF72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lv-LV" noProof="0"/>
              <a:t>20XX</a:t>
            </a:r>
          </a:p>
        </p:txBody>
      </p:sp>
      <p:sp>
        <p:nvSpPr>
          <p:cNvPr id="6" name="Slaida numura vietturis 5" hidden="1">
            <a:extLst>
              <a:ext uri="{FF2B5EF4-FFF2-40B4-BE49-F238E27FC236}">
                <a16:creationId xmlns:a16="http://schemas.microsoft.com/office/drawing/2014/main" id="{57A5FEE1-20F4-F092-8B83-A82134F65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lv-LV" noProof="0" smtClean="0"/>
              <a:pPr rtl="0">
                <a:spcAft>
                  <a:spcPts val="600"/>
                </a:spcAft>
              </a:pPr>
              <a:t>23</a:t>
            </a:fld>
            <a:endParaRPr lang="lv-LV" noProof="0"/>
          </a:p>
        </p:txBody>
      </p:sp>
      <p:pic>
        <p:nvPicPr>
          <p:cNvPr id="215" name="Picture 4">
            <a:extLst>
              <a:ext uri="{FF2B5EF4-FFF2-40B4-BE49-F238E27FC236}">
                <a16:creationId xmlns:a16="http://schemas.microsoft.com/office/drawing/2014/main" id="{A9630AEF-7792-192E-1FD8-53F5B37427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40" b="17660"/>
          <a:stretch/>
        </p:blipFill>
        <p:spPr>
          <a:xfrm>
            <a:off x="3928533" y="4086739"/>
            <a:ext cx="7969956" cy="2605594"/>
          </a:xfrm>
          <a:prstGeom prst="rect">
            <a:avLst/>
          </a:prstGeom>
        </p:spPr>
      </p:pic>
      <p:pic>
        <p:nvPicPr>
          <p:cNvPr id="216" name="Picture 11" descr="Diagram&#10;&#10;Description automatically generated">
            <a:extLst>
              <a:ext uri="{FF2B5EF4-FFF2-40B4-BE49-F238E27FC236}">
                <a16:creationId xmlns:a16="http://schemas.microsoft.com/office/drawing/2014/main" id="{68EA0D22-CA80-E5B9-BC74-B01A5A09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22" y="303866"/>
            <a:ext cx="9731022" cy="3598207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:a16="http://schemas.microsoft.com/office/drawing/2014/main" id="{54D580F1-C615-A238-B0E7-75D1404B8301}"/>
              </a:ext>
            </a:extLst>
          </p:cNvPr>
          <p:cNvSpPr txBox="1"/>
          <p:nvPr/>
        </p:nvSpPr>
        <p:spPr>
          <a:xfrm>
            <a:off x="158045" y="1192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Granulu iegūšana</a:t>
            </a:r>
            <a:endParaRPr lang="en-US" dirty="0"/>
          </a:p>
        </p:txBody>
      </p:sp>
      <p:pic>
        <p:nvPicPr>
          <p:cNvPr id="220" name="Attēls 219" descr="Attēls, kurā ir netīrs, grils&#10;&#10;Apraksts ģenerēts automātiski">
            <a:extLst>
              <a:ext uri="{FF2B5EF4-FFF2-40B4-BE49-F238E27FC236}">
                <a16:creationId xmlns:a16="http://schemas.microsoft.com/office/drawing/2014/main" id="{0E1B3AAB-084A-ED03-09EA-5A3B4CED5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860"/>
          <a:stretch/>
        </p:blipFill>
        <p:spPr>
          <a:xfrm rot="5400000">
            <a:off x="1075757" y="3010981"/>
            <a:ext cx="1652843" cy="3804357"/>
          </a:xfrm>
          <a:prstGeom prst="rect">
            <a:avLst/>
          </a:prstGeom>
          <a:ln w="5715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1" name="Attēls 220" descr="Attēls, kurā ir dārzenis&#10;&#10;Apraksts ģenerēts automātiski">
            <a:extLst>
              <a:ext uri="{FF2B5EF4-FFF2-40B4-BE49-F238E27FC236}">
                <a16:creationId xmlns:a16="http://schemas.microsoft.com/office/drawing/2014/main" id="{97C7C416-DA1B-20A4-8C68-BD57EA3BBA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8" r="18449" b="-278"/>
          <a:stretch/>
        </p:blipFill>
        <p:spPr>
          <a:xfrm rot="5400000">
            <a:off x="1128699" y="4122310"/>
            <a:ext cx="1546959" cy="3804356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93755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6164F15-B17A-7438-372D-3E2BC5FF9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451" y="-66849"/>
            <a:ext cx="10646275" cy="1356607"/>
          </a:xfrm>
        </p:spPr>
        <p:txBody>
          <a:bodyPr anchor="t">
            <a:normAutofit/>
          </a:bodyPr>
          <a:lstStyle/>
          <a:p>
            <a:r>
              <a:rPr lang="lv-LV" dirty="0"/>
              <a:t>Ekstraktu iegūšana</a:t>
            </a:r>
            <a:endParaRPr lang="en-US" dirty="0"/>
          </a:p>
        </p:txBody>
      </p:sp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692AEB02-7467-5698-1C38-F139D8887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9486"/>
            <a:ext cx="9120679" cy="5130382"/>
          </a:xfrm>
          <a:prstGeom prst="rect">
            <a:avLst/>
          </a:prstGeom>
          <a:noFill/>
        </p:spPr>
      </p:pic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2F39A19-506D-23B4-B8C9-249EA87C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lv-LV" noProof="0" smtClean="0"/>
              <a:pPr rtl="0">
                <a:spcAft>
                  <a:spcPts val="600"/>
                </a:spcAft>
              </a:pPr>
              <a:t>24</a:t>
            </a:fld>
            <a:endParaRPr lang="lv-LV" noProof="0"/>
          </a:p>
        </p:txBody>
      </p:sp>
      <p:pic>
        <p:nvPicPr>
          <p:cNvPr id="8" name="Google Shape;83;p16">
            <a:extLst>
              <a:ext uri="{FF2B5EF4-FFF2-40B4-BE49-F238E27FC236}">
                <a16:creationId xmlns:a16="http://schemas.microsoft.com/office/drawing/2014/main" id="{4CEE1903-5596-EDDA-4FBC-3A0819E363C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5145" y="1575938"/>
            <a:ext cx="342900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4;p16">
            <a:extLst>
              <a:ext uri="{FF2B5EF4-FFF2-40B4-BE49-F238E27FC236}">
                <a16:creationId xmlns:a16="http://schemas.microsoft.com/office/drawing/2014/main" id="{7D3D8154-D586-BE68-209D-C57E4C3BA6E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35145" y="3652388"/>
            <a:ext cx="3429000" cy="1924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909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E9CBC8D-DE59-703E-8AD8-7392571C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29" y="234037"/>
            <a:ext cx="10646275" cy="764443"/>
          </a:xfrm>
        </p:spPr>
        <p:txBody>
          <a:bodyPr>
            <a:normAutofit fontScale="90000"/>
          </a:bodyPr>
          <a:lstStyle/>
          <a:p>
            <a:r>
              <a:rPr lang="lv-LV" dirty="0"/>
              <a:t>Produktu testēšana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CBE3EC04-757F-66E1-E1EB-0A85CAD4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25</a:t>
            </a:fld>
            <a:endParaRPr lang="lv-LV" noProof="0"/>
          </a:p>
        </p:txBody>
      </p:sp>
      <p:pic>
        <p:nvPicPr>
          <p:cNvPr id="7" name="Google Shape;91;p17">
            <a:extLst>
              <a:ext uri="{FF2B5EF4-FFF2-40B4-BE49-F238E27FC236}">
                <a16:creationId xmlns:a16="http://schemas.microsoft.com/office/drawing/2014/main" id="{B45C2889-0DB4-2F21-B122-1C550B29DD3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6712" y="1151468"/>
            <a:ext cx="5599288" cy="2764432"/>
          </a:xfrm>
          <a:prstGeom prst="rect">
            <a:avLst/>
          </a:prstGeom>
          <a:noFill/>
          <a:ln w="76200" cap="flat" cmpd="sng">
            <a:solidFill>
              <a:srgbClr val="155B5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Google Shape;93;p17">
            <a:extLst>
              <a:ext uri="{FF2B5EF4-FFF2-40B4-BE49-F238E27FC236}">
                <a16:creationId xmlns:a16="http://schemas.microsoft.com/office/drawing/2014/main" id="{3E45910F-FA88-5ACE-6A12-684AAA282CD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712" y="4143022"/>
            <a:ext cx="5599288" cy="2303639"/>
          </a:xfrm>
          <a:prstGeom prst="rect">
            <a:avLst/>
          </a:prstGeom>
          <a:noFill/>
          <a:ln w="76200" cap="flat" cmpd="sng">
            <a:solidFill>
              <a:srgbClr val="155B5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Picture 2" descr="A picture containing text, grass, plant, broom&#10;&#10;Description automatically generated">
            <a:extLst>
              <a:ext uri="{FF2B5EF4-FFF2-40B4-BE49-F238E27FC236}">
                <a16:creationId xmlns:a16="http://schemas.microsoft.com/office/drawing/2014/main" id="{778A0177-CDA5-DB68-EFD4-03CC57C27C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48" r="6459"/>
          <a:stretch/>
        </p:blipFill>
        <p:spPr>
          <a:xfrm>
            <a:off x="6532706" y="1272150"/>
            <a:ext cx="5187734" cy="5041840"/>
          </a:xfrm>
          <a:prstGeom prst="rect">
            <a:avLst/>
          </a:prstGeom>
          <a:ln w="127000" cap="sq">
            <a:solidFill>
              <a:srgbClr val="155B54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508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184EF77-34AE-7062-BC39-5A5E5619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5886"/>
            <a:ext cx="10646275" cy="1356607"/>
          </a:xfrm>
        </p:spPr>
        <p:txBody>
          <a:bodyPr/>
          <a:lstStyle/>
          <a:p>
            <a:r>
              <a:rPr lang="lv-LV" dirty="0"/>
              <a:t>Humusvielu šķīdums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84A0D6A-0E1B-0342-9F65-64532353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26</a:t>
            </a:fld>
            <a:endParaRPr lang="lv-LV" noProof="0"/>
          </a:p>
        </p:txBody>
      </p:sp>
      <p:pic>
        <p:nvPicPr>
          <p:cNvPr id="7" name="Satura vietturis 6" descr="Attēls, kurā ir dūmi, kaklarota, piederums, aproce&#10;&#10;Apraksts ģenerēts automātiski">
            <a:extLst>
              <a:ext uri="{FF2B5EF4-FFF2-40B4-BE49-F238E27FC236}">
                <a16:creationId xmlns:a16="http://schemas.microsoft.com/office/drawing/2014/main" id="{46F7EB28-1831-9998-66F9-27F780C3DE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475" y="1231115"/>
            <a:ext cx="3453449" cy="2708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36BDF-E7C7-2455-0497-1424F1D450AE}"/>
              </a:ext>
            </a:extLst>
          </p:cNvPr>
          <p:cNvSpPr txBox="1"/>
          <p:nvPr/>
        </p:nvSpPr>
        <p:spPr>
          <a:xfrm>
            <a:off x="6560077" y="1547156"/>
            <a:ext cx="4933245" cy="132343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lv-LV" sz="2000" b="1" dirty="0"/>
              <a:t>Organiskas izcelsmes dabas vielas, kas pamatā sastāv no skābju, aminoskābju, lipīdu atlikumiem pēc auga, dzīvā organisma sadalīšanas. </a:t>
            </a:r>
            <a:endParaRPr lang="en-US" sz="2000" b="1" dirty="0"/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3C23B00D-6B3F-DE65-1477-7AF10B92DE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34" b="57006"/>
          <a:stretch/>
        </p:blipFill>
        <p:spPr>
          <a:xfrm>
            <a:off x="6560077" y="3220336"/>
            <a:ext cx="4442372" cy="2821733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97FD55B4-5058-02BD-A6BC-76F9379AD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27" y="3725365"/>
            <a:ext cx="5268146" cy="25657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7C7460-23DF-23C0-0161-DE4D3B6EB85B}"/>
              </a:ext>
            </a:extLst>
          </p:cNvPr>
          <p:cNvSpPr txBox="1"/>
          <p:nvPr/>
        </p:nvSpPr>
        <p:spPr>
          <a:xfrm>
            <a:off x="381000" y="6322782"/>
            <a:ext cx="2463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www.humico.lv</a:t>
            </a:r>
            <a:r>
              <a:rPr lang="lv-LV" dirty="0">
                <a:solidFill>
                  <a:srgbClr val="002060"/>
                </a:solidFill>
              </a:rPr>
              <a:t>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32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F7BCB984-5FFC-754C-9303-04C7849F4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017" y="68263"/>
            <a:ext cx="8961966" cy="6721475"/>
          </a:xfrm>
          <a:prstGeom prst="rect">
            <a:avLst/>
          </a:prstGeom>
          <a:noFill/>
        </p:spPr>
      </p:pic>
      <p:sp>
        <p:nvSpPr>
          <p:cNvPr id="2" name="Datuma vietturis 1" hidden="1">
            <a:extLst>
              <a:ext uri="{FF2B5EF4-FFF2-40B4-BE49-F238E27FC236}">
                <a16:creationId xmlns:a16="http://schemas.microsoft.com/office/drawing/2014/main" id="{541C2A55-90A6-8C29-1589-82CB979BA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0768A87-CBFB-4D00-B1F3-2A8CF093C40F}" type="datetime1">
              <a:rPr lang="en-US" smtClean="0"/>
              <a:pPr>
                <a:spcAft>
                  <a:spcPts val="600"/>
                </a:spcAft>
              </a:pPr>
              <a:t>11/12/2022</a:t>
            </a:fld>
            <a:endParaRPr lang="en-US"/>
          </a:p>
        </p:txBody>
      </p:sp>
      <p:sp>
        <p:nvSpPr>
          <p:cNvPr id="4" name="Slaida numura vietturis 3" hidden="1">
            <a:extLst>
              <a:ext uri="{FF2B5EF4-FFF2-40B4-BE49-F238E27FC236}">
                <a16:creationId xmlns:a16="http://schemas.microsoft.com/office/drawing/2014/main" id="{5CA499AD-3B91-5B4C-B560-ECDDDF27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D8E5BF3-D41A-493E-AA3C-12596CE002C2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06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7B44FAE-335A-E619-44BE-C5ACFF47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5BF3-D41A-493E-AA3C-12596CE002C2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0B947-48F0-F8CA-BD74-4772074C8037}"/>
              </a:ext>
            </a:extLst>
          </p:cNvPr>
          <p:cNvSpPr txBox="1"/>
          <p:nvPr/>
        </p:nvSpPr>
        <p:spPr>
          <a:xfrm>
            <a:off x="8774563" y="4718734"/>
            <a:ext cx="3293259" cy="1400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v-LV" sz="1600" b="1" dirty="0" err="1">
                <a:solidFill>
                  <a:schemeClr val="tx1"/>
                </a:solidFill>
              </a:rPr>
              <a:t>Contact</a:t>
            </a:r>
            <a:r>
              <a:rPr lang="lv-LV" sz="16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lv-LV" sz="1600" b="1" dirty="0">
                <a:solidFill>
                  <a:srgbClr val="00B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kristine.irtiseva@gmail.com</a:t>
            </a:r>
            <a:endParaRPr lang="lv-LV" sz="16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lv-LV" sz="1600" b="1" u="sng" dirty="0">
                <a:solidFill>
                  <a:srgbClr val="00B050"/>
                </a:solidFill>
              </a:rPr>
              <a:t>humicolv@gmail.com</a:t>
            </a:r>
          </a:p>
          <a:p>
            <a:pPr>
              <a:lnSpc>
                <a:spcPct val="150000"/>
              </a:lnSpc>
            </a:pPr>
            <a:r>
              <a:rPr lang="lv-LV" sz="1600" b="1" dirty="0">
                <a:solidFill>
                  <a:srgbClr val="00B050"/>
                </a:solidFill>
              </a:rPr>
              <a:t>+371 26618468</a:t>
            </a:r>
          </a:p>
        </p:txBody>
      </p:sp>
      <p:pic>
        <p:nvPicPr>
          <p:cNvPr id="6" name="Attēls 5" descr="Attēls, kurā ir augs, iekštelpa, zieds&#10;&#10;Apraksts ģenerēts automātiski">
            <a:extLst>
              <a:ext uri="{FF2B5EF4-FFF2-40B4-BE49-F238E27FC236}">
                <a16:creationId xmlns:a16="http://schemas.microsoft.com/office/drawing/2014/main" id="{9DDADF5A-E487-DBD5-8457-F4083C9E3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159" y="136525"/>
            <a:ext cx="2939308" cy="4300634"/>
          </a:xfrm>
          <a:prstGeom prst="rect">
            <a:avLst/>
          </a:prstGeom>
        </p:spPr>
      </p:pic>
      <p:pic>
        <p:nvPicPr>
          <p:cNvPr id="10" name="Attēls 9" descr="Attēls, kurā ir iekštelpa, persona, virtuve, lete&#10;&#10;Apraksts ģenerēts automātiski">
            <a:extLst>
              <a:ext uri="{FF2B5EF4-FFF2-40B4-BE49-F238E27FC236}">
                <a16:creationId xmlns:a16="http://schemas.microsoft.com/office/drawing/2014/main" id="{9B87E23E-D973-02E8-E254-964BE1527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03" t="-1" r="53508" b="-141"/>
          <a:stretch/>
        </p:blipFill>
        <p:spPr>
          <a:xfrm>
            <a:off x="203200" y="71914"/>
            <a:ext cx="2299092" cy="3473097"/>
          </a:xfrm>
          <a:prstGeom prst="rect">
            <a:avLst/>
          </a:prstGeom>
        </p:spPr>
      </p:pic>
      <p:pic>
        <p:nvPicPr>
          <p:cNvPr id="12" name="Attēls 11" descr="Attēls, kurā ir persona, iekštelpa, siena, virtuve&#10;&#10;Apraksts ģenerēts automātiski">
            <a:extLst>
              <a:ext uri="{FF2B5EF4-FFF2-40B4-BE49-F238E27FC236}">
                <a16:creationId xmlns:a16="http://schemas.microsoft.com/office/drawing/2014/main" id="{F81C0FC2-8BC0-36D0-948E-60E92B352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800" y="32945"/>
            <a:ext cx="2315398" cy="3473097"/>
          </a:xfrm>
          <a:prstGeom prst="rect">
            <a:avLst/>
          </a:prstGeo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97B7CFD8-ABE8-4D91-F2D1-A490C5FD23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4931"/>
          <a:stretch/>
        </p:blipFill>
        <p:spPr>
          <a:xfrm>
            <a:off x="2650249" y="69301"/>
            <a:ext cx="3076520" cy="34730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FABB91-F3B0-5372-E738-4D52444696A5}"/>
              </a:ext>
            </a:extLst>
          </p:cNvPr>
          <p:cNvSpPr txBox="1"/>
          <p:nvPr/>
        </p:nvSpPr>
        <p:spPr>
          <a:xfrm>
            <a:off x="349956" y="4763911"/>
            <a:ext cx="215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Andrejs Šiškins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18487B-CA72-D79E-EBA2-5F5E4E122C15}"/>
              </a:ext>
            </a:extLst>
          </p:cNvPr>
          <p:cNvSpPr txBox="1"/>
          <p:nvPr/>
        </p:nvSpPr>
        <p:spPr>
          <a:xfrm>
            <a:off x="2724439" y="4763911"/>
            <a:ext cx="215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Jānis Baroniņš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277649-F318-657B-62BB-353D07276B1F}"/>
              </a:ext>
            </a:extLst>
          </p:cNvPr>
          <p:cNvSpPr txBox="1"/>
          <p:nvPr/>
        </p:nvSpPr>
        <p:spPr>
          <a:xfrm>
            <a:off x="5872046" y="4763911"/>
            <a:ext cx="2152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Kristīne Irtiševa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9B375-9F44-1DBD-4A28-17435A5A7477}"/>
              </a:ext>
            </a:extLst>
          </p:cNvPr>
          <p:cNvSpPr txBox="1"/>
          <p:nvPr/>
        </p:nvSpPr>
        <p:spPr>
          <a:xfrm>
            <a:off x="276578" y="5196300"/>
            <a:ext cx="215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PhD</a:t>
            </a:r>
            <a:r>
              <a:rPr lang="lv-LV" dirty="0"/>
              <a:t> grāds</a:t>
            </a:r>
          </a:p>
          <a:p>
            <a:r>
              <a:rPr lang="lv-LV" dirty="0"/>
              <a:t>Vadošais pētnieks, RTU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2C2936-BD9E-F9E2-BABA-0871D6204ECD}"/>
              </a:ext>
            </a:extLst>
          </p:cNvPr>
          <p:cNvSpPr txBox="1"/>
          <p:nvPr/>
        </p:nvSpPr>
        <p:spPr>
          <a:xfrm>
            <a:off x="2724439" y="5196300"/>
            <a:ext cx="2152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PhD</a:t>
            </a:r>
            <a:r>
              <a:rPr lang="lv-LV" dirty="0"/>
              <a:t> grāds</a:t>
            </a:r>
          </a:p>
          <a:p>
            <a:r>
              <a:rPr lang="lv-LV" dirty="0"/>
              <a:t>Vadošais pētnieks, LJA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1F7399-9D60-60A8-AE3D-DE01B340A140}"/>
              </a:ext>
            </a:extLst>
          </p:cNvPr>
          <p:cNvSpPr txBox="1"/>
          <p:nvPr/>
        </p:nvSpPr>
        <p:spPr>
          <a:xfrm>
            <a:off x="5890751" y="5151814"/>
            <a:ext cx="2152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PhD</a:t>
            </a:r>
            <a:r>
              <a:rPr lang="lv-LV" dirty="0"/>
              <a:t> studente</a:t>
            </a:r>
          </a:p>
          <a:p>
            <a:r>
              <a:rPr lang="lv-LV" dirty="0"/>
              <a:t>Pētniece, RTU,</a:t>
            </a:r>
          </a:p>
          <a:p>
            <a:r>
              <a:rPr lang="lv-LV" dirty="0"/>
              <a:t>SIA HUMICO </a:t>
            </a:r>
            <a:r>
              <a:rPr lang="lv-LV" dirty="0" err="1"/>
              <a:t>līdzdibinātāja</a:t>
            </a:r>
            <a:r>
              <a:rPr lang="lv-LV" dirty="0"/>
              <a:t>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490A0-8A7F-86C3-7D57-4B7D1A8E6147}"/>
              </a:ext>
            </a:extLst>
          </p:cNvPr>
          <p:cNvSpPr txBox="1"/>
          <p:nvPr/>
        </p:nvSpPr>
        <p:spPr>
          <a:xfrm>
            <a:off x="276578" y="63521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https://www.facebook.com/kristine.irtiseva/</a:t>
            </a:r>
          </a:p>
        </p:txBody>
      </p:sp>
      <p:pic>
        <p:nvPicPr>
          <p:cNvPr id="5122" name="Picture 2" descr="Rīgas Tehniskā universitāte | Inženierzinātņu centrs Baltijā">
            <a:extLst>
              <a:ext uri="{FF2B5EF4-FFF2-40B4-BE49-F238E27FC236}">
                <a16:creationId xmlns:a16="http://schemas.microsoft.com/office/drawing/2014/main" id="{08A30866-EF7E-7C6C-19C4-7FD507AE2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2" y="3177324"/>
            <a:ext cx="2514030" cy="131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tja.lv Sākums - Latja.lv">
            <a:extLst>
              <a:ext uri="{FF2B5EF4-FFF2-40B4-BE49-F238E27FC236}">
                <a16:creationId xmlns:a16="http://schemas.microsoft.com/office/drawing/2014/main" id="{C2BD4F3E-E8E7-D2FA-F46E-BEFFF2B0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65" y="3156319"/>
            <a:ext cx="1035226" cy="12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ttēls 23">
            <a:extLst>
              <a:ext uri="{FF2B5EF4-FFF2-40B4-BE49-F238E27FC236}">
                <a16:creationId xmlns:a16="http://schemas.microsoft.com/office/drawing/2014/main" id="{5801FCC0-B930-C5F6-E14A-D9C11378C2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5218" y="3073206"/>
            <a:ext cx="1335861" cy="142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50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9DA486B-C2C7-BD08-75EA-7DDB1E1D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8309" y="136525"/>
            <a:ext cx="7192092" cy="1356607"/>
          </a:xfrm>
        </p:spPr>
        <p:txBody>
          <a:bodyPr anchor="t">
            <a:norm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Paldies par uzmanību!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475E1CF-3219-372A-FA6E-79A89A27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lv-LV" noProof="0" smtClean="0"/>
              <a:pPr rtl="0">
                <a:spcAft>
                  <a:spcPts val="600"/>
                </a:spcAft>
              </a:pPr>
              <a:t>29</a:t>
            </a:fld>
            <a:endParaRPr lang="lv-LV" noProof="0"/>
          </a:p>
        </p:txBody>
      </p:sp>
      <p:pic>
        <p:nvPicPr>
          <p:cNvPr id="16" name="Attēls 15" descr="Attēls, kurā ir augs&#10;&#10;Apraksts ģenerēts automātiski">
            <a:extLst>
              <a:ext uri="{FF2B5EF4-FFF2-40B4-BE49-F238E27FC236}">
                <a16:creationId xmlns:a16="http://schemas.microsoft.com/office/drawing/2014/main" id="{C1CD928E-C5B3-E230-B793-0947A1E76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508" y="1503277"/>
            <a:ext cx="7322983" cy="411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17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 descr="Attēls, kurā ir persona, iekštelpa, sieviete&#10;&#10;Apraksts ģenerēts automātiski">
            <a:extLst>
              <a:ext uri="{FF2B5EF4-FFF2-40B4-BE49-F238E27FC236}">
                <a16:creationId xmlns:a16="http://schemas.microsoft.com/office/drawing/2014/main" id="{A36C96EC-CF52-4F15-55B6-786FD2BB4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2" r="2114"/>
          <a:stretch/>
        </p:blipFill>
        <p:spPr>
          <a:xfrm>
            <a:off x="6007635" y="959565"/>
            <a:ext cx="6096000" cy="4447812"/>
          </a:xfrm>
          <a:prstGeom prst="rect">
            <a:avLst/>
          </a:prstGeom>
          <a:noFill/>
        </p:spPr>
      </p:pic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11" y="876926"/>
            <a:ext cx="5079113" cy="1356607"/>
          </a:xfrm>
        </p:spPr>
        <p:txBody>
          <a:bodyPr rtlCol="0" anchor="t">
            <a:normAutofit/>
          </a:bodyPr>
          <a:lstStyle/>
          <a:p>
            <a:pPr rtl="0"/>
            <a:r>
              <a:rPr lang="lv-LV" sz="5600"/>
              <a:t>Kristīne Irtiševa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idx="1"/>
          </p:nvPr>
        </p:nvSpPr>
        <p:spPr>
          <a:xfrm>
            <a:off x="838210" y="2233534"/>
            <a:ext cx="4777282" cy="2833142"/>
          </a:xfrm>
        </p:spPr>
        <p:txBody>
          <a:bodyPr rtlCol="0">
            <a:normAutofit/>
          </a:bodyPr>
          <a:lstStyle/>
          <a:p>
            <a:pPr rtl="0"/>
            <a:r>
              <a:rPr lang="lv-LV" dirty="0" err="1">
                <a:solidFill>
                  <a:schemeClr val="accent6">
                    <a:lumMod val="50000"/>
                  </a:schemeClr>
                </a:solidFill>
              </a:rPr>
              <a:t>PhD</a:t>
            </a:r>
            <a:r>
              <a:rPr lang="lv-LV" dirty="0">
                <a:solidFill>
                  <a:schemeClr val="accent6">
                    <a:lumMod val="50000"/>
                  </a:schemeClr>
                </a:solidFill>
              </a:rPr>
              <a:t> studente, </a:t>
            </a:r>
          </a:p>
          <a:p>
            <a:pPr rtl="0"/>
            <a:r>
              <a:rPr lang="lv-LV" dirty="0">
                <a:solidFill>
                  <a:schemeClr val="accent6">
                    <a:lumMod val="50000"/>
                  </a:schemeClr>
                </a:solidFill>
              </a:rPr>
              <a:t>Ķīmijas tehnoloģijas programma | </a:t>
            </a:r>
          </a:p>
          <a:p>
            <a:pPr rtl="0"/>
            <a:r>
              <a:rPr lang="lv-LV" dirty="0">
                <a:solidFill>
                  <a:schemeClr val="accent6">
                    <a:lumMod val="50000"/>
                  </a:schemeClr>
                </a:solidFill>
              </a:rPr>
              <a:t>Rūdolfa Cimdiņa Biomateriālu Inovācijas un Attīstības Centrs | </a:t>
            </a:r>
          </a:p>
          <a:p>
            <a:pPr rtl="0"/>
            <a:r>
              <a:rPr lang="lv-LV" dirty="0">
                <a:solidFill>
                  <a:schemeClr val="accent6">
                    <a:lumMod val="50000"/>
                  </a:schemeClr>
                </a:solidFill>
              </a:rPr>
              <a:t>RTU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02927B-73AC-5375-21A5-62F2F1FAA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8890" y="6356350"/>
            <a:ext cx="3108434" cy="365125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lv-LV" sz="700" i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Ķīmijas tehnoloģijas priekšrocības un iespējas.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lv-LV" sz="700" i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Biomateriālu jomas nākotne.</a:t>
            </a:r>
            <a:endParaRPr lang="en-US" sz="7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260E415-EF55-3264-ADCD-1FA686319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lv-LV" noProof="0" smtClean="0"/>
              <a:pPr rtl="0">
                <a:spcAft>
                  <a:spcPts val="600"/>
                </a:spcAft>
              </a:pPr>
              <a:t>3</a:t>
            </a:fld>
            <a:endParaRPr lang="lv-LV" noProof="0"/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CB26DA6C-376D-56D4-29E9-EC7EACF21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954427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lv-LV" noProof="0" dirty="0"/>
              <a:t>2022.11.12</a:t>
            </a:r>
          </a:p>
        </p:txBody>
      </p:sp>
    </p:spTree>
    <p:extLst>
      <p:ext uri="{BB962C8B-B14F-4D97-AF65-F5344CB8AC3E}">
        <p14:creationId xmlns:p14="http://schemas.microsoft.com/office/powerpoint/2010/main" val="14207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0C3E7390-2802-E296-F8D9-7EFCCE953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35A26-A6CF-4A11-A068-319347017185}" type="datetime1">
              <a:rPr lang="en-US" smtClean="0"/>
              <a:t>11/11/2022</a:t>
            </a:fld>
            <a:endParaRPr lang="en-US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94234AED-5430-8D5D-3A1F-AF5A98C3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E5BF3-D41A-493E-AA3C-12596CE002C2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3842A5-D7D6-B3B2-FCB4-A49EE5ED89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58"/>
          <a:stretch/>
        </p:blipFill>
        <p:spPr>
          <a:xfrm>
            <a:off x="1600723" y="3849308"/>
            <a:ext cx="4264047" cy="2507042"/>
          </a:xfrm>
          <a:prstGeom prst="rect">
            <a:avLst/>
          </a:prstGeom>
        </p:spPr>
      </p:pic>
      <p:pic>
        <p:nvPicPr>
          <p:cNvPr id="6" name="Picture 2" descr="D:\MajaslapaiVKTI\struktura-EN.png">
            <a:extLst>
              <a:ext uri="{FF2B5EF4-FFF2-40B4-BE49-F238E27FC236}">
                <a16:creationId xmlns:a16="http://schemas.microsoft.com/office/drawing/2014/main" id="{F19F26CB-DEDA-23C0-5596-3A5109B6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948" y="55261"/>
            <a:ext cx="5967196" cy="348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MajaslapaiVKTI\foto\Pulka iela.jpg">
            <a:extLst>
              <a:ext uri="{FF2B5EF4-FFF2-40B4-BE49-F238E27FC236}">
                <a16:creationId xmlns:a16="http://schemas.microsoft.com/office/drawing/2014/main" id="{DE60FD98-75C0-7E0B-0C23-817023482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2"/>
          <a:stretch/>
        </p:blipFill>
        <p:spPr bwMode="auto">
          <a:xfrm>
            <a:off x="6455669" y="3849309"/>
            <a:ext cx="4633609" cy="25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BF46C1E3-7A91-4CDD-4699-6EB28F7E7B59}"/>
              </a:ext>
            </a:extLst>
          </p:cNvPr>
          <p:cNvSpPr/>
          <p:nvPr/>
        </p:nvSpPr>
        <p:spPr>
          <a:xfrm>
            <a:off x="8582451" y="1930112"/>
            <a:ext cx="2936423" cy="1498888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v-LV" sz="1400" b="1" i="1" dirty="0">
                <a:solidFill>
                  <a:schemeClr val="accent3">
                    <a:lumMod val="50000"/>
                  </a:schemeClr>
                </a:solidFill>
              </a:rPr>
              <a:t>Ekoloģisko risinājumu un materiālu</a:t>
            </a:r>
            <a:br>
              <a:rPr lang="lv-LV" sz="1400" b="1" i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lv-LV" sz="1400" b="1" i="1" dirty="0">
                <a:solidFill>
                  <a:schemeClr val="accent3">
                    <a:lumMod val="50000"/>
                  </a:schemeClr>
                </a:solidFill>
              </a:rPr>
              <a:t>ilgtspējīgas attīstības zinātniski pētnieciskā laboratorija</a:t>
            </a:r>
            <a:endParaRPr lang="en-GB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Cross 2">
            <a:extLst>
              <a:ext uri="{FF2B5EF4-FFF2-40B4-BE49-F238E27FC236}">
                <a16:creationId xmlns:a16="http://schemas.microsoft.com/office/drawing/2014/main" id="{375B03E6-2C78-0436-4A56-660533A1AB3A}"/>
              </a:ext>
            </a:extLst>
          </p:cNvPr>
          <p:cNvSpPr/>
          <p:nvPr/>
        </p:nvSpPr>
        <p:spPr>
          <a:xfrm>
            <a:off x="7991751" y="2532860"/>
            <a:ext cx="615094" cy="610820"/>
          </a:xfrm>
          <a:prstGeom prst="plus">
            <a:avLst>
              <a:gd name="adj" fmla="val 41633"/>
            </a:avLst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29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 descr="Attēls, kurā ir baltā tāfele&#10;&#10;Apraksts ģenerēts automātiski">
            <a:extLst>
              <a:ext uri="{FF2B5EF4-FFF2-40B4-BE49-F238E27FC236}">
                <a16:creationId xmlns:a16="http://schemas.microsoft.com/office/drawing/2014/main" id="{32F28150-7D2F-3244-1A3A-FF2D83D64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437"/>
          <a:stretch/>
        </p:blipFill>
        <p:spPr>
          <a:xfrm>
            <a:off x="6095999" y="10"/>
            <a:ext cx="6096001" cy="6857990"/>
          </a:xfrm>
          <a:prstGeom prst="rect">
            <a:avLst/>
          </a:prstGeom>
          <a:noFill/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9E874B41-A3E5-8E5F-C204-907A80A37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1" y="876926"/>
            <a:ext cx="5079113" cy="1356607"/>
          </a:xfrm>
        </p:spPr>
        <p:txBody>
          <a:bodyPr anchor="t">
            <a:normAutofit/>
          </a:bodyPr>
          <a:lstStyle/>
          <a:p>
            <a:r>
              <a:rPr lang="lv-LV" sz="4200"/>
              <a:t>Skolas laikā apgūtais</a:t>
            </a:r>
            <a:endParaRPr lang="en-US" sz="420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D3FCBCC-F7DC-B5C2-B55E-DD84F7AAA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10" y="2233534"/>
            <a:ext cx="4205990" cy="283314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chemeClr val="tx1"/>
                </a:solidFill>
              </a:rPr>
              <a:t>Zinātniski Pētnieciskā Darba rakstīšana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chemeClr val="tx1"/>
                </a:solidFill>
              </a:rPr>
              <a:t>Ieskats zinātnes nozares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chemeClr val="tx1"/>
                </a:solidFill>
              </a:rPr>
              <a:t>Loģiskās domāšanas pamatprincipi</a:t>
            </a:r>
          </a:p>
          <a:p>
            <a:endParaRPr lang="lv-LV" dirty="0"/>
          </a:p>
          <a:p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C6DB303-ECDA-2746-E6B5-72280BB4B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lv-LV" noProof="0" smtClean="0"/>
              <a:pPr rtl="0">
                <a:spcAft>
                  <a:spcPts val="600"/>
                </a:spcAft>
              </a:pPr>
              <a:t>5</a:t>
            </a:fld>
            <a:endParaRPr lang="lv-LV" noProof="0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8204E991-0300-F815-E29D-638D10FE5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3431875" cy="30159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lv-LV" noProof="0" dirty="0"/>
              <a:t>Ernsta Glika Alūksnes Valsts ģimnāzija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1002D7-4B04-AB8E-BA01-F71773ADC3A8}"/>
              </a:ext>
            </a:extLst>
          </p:cNvPr>
          <p:cNvSpPr txBox="1"/>
          <p:nvPr/>
        </p:nvSpPr>
        <p:spPr>
          <a:xfrm>
            <a:off x="9028955" y="6657945"/>
            <a:ext cx="316304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multiplechoicequestions.blog/category/business-studi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Šis fotoattēls</a:t>
            </a:r>
            <a:r>
              <a:rPr lang="en-US" sz="700">
                <a:solidFill>
                  <a:srgbClr val="FFFFFF"/>
                </a:solidFill>
              </a:rPr>
              <a:t>, autors: Nezināms autors, licencēts saskaņā ar licenci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46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irsraksts 7">
            <a:extLst>
              <a:ext uri="{FF2B5EF4-FFF2-40B4-BE49-F238E27FC236}">
                <a16:creationId xmlns:a16="http://schemas.microsoft.com/office/drawing/2014/main" id="{0D82A011-32F7-40C2-F809-334E06E9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Ķīmijas tehnoloģija ir..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Satura vietturis 10">
            <a:extLst>
              <a:ext uri="{FF2B5EF4-FFF2-40B4-BE49-F238E27FC236}">
                <a16:creationId xmlns:a16="http://schemas.microsoft.com/office/drawing/2014/main" id="{391EFFE7-537F-05BC-0200-BF53B78C8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934518"/>
            <a:ext cx="8382000" cy="4191000"/>
          </a:xfrm>
        </p:spPr>
      </p:pic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D715936-4445-5FF0-2EE3-1F61A18C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6</a:t>
            </a:fld>
            <a:endParaRPr lang="lv-LV" noProof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B7950A-CA4E-5483-9078-2D1976473A55}"/>
              </a:ext>
            </a:extLst>
          </p:cNvPr>
          <p:cNvSpPr txBox="1"/>
          <p:nvPr/>
        </p:nvSpPr>
        <p:spPr>
          <a:xfrm>
            <a:off x="8194964" y="3069693"/>
            <a:ext cx="301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FIZIKA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1AAFD7-096E-099E-436F-F795DCE4BF64}"/>
              </a:ext>
            </a:extLst>
          </p:cNvPr>
          <p:cNvSpPr txBox="1"/>
          <p:nvPr/>
        </p:nvSpPr>
        <p:spPr>
          <a:xfrm>
            <a:off x="8194964" y="4080397"/>
            <a:ext cx="301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ĶĪMIJA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870E6E-046D-EC05-6A97-DA8FBC53FB4C}"/>
              </a:ext>
            </a:extLst>
          </p:cNvPr>
          <p:cNvSpPr txBox="1"/>
          <p:nvPr/>
        </p:nvSpPr>
        <p:spPr>
          <a:xfrm>
            <a:off x="8194964" y="5102957"/>
            <a:ext cx="3474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MATEMĀTIKA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CBA3BB-B487-0BDD-9872-74140A0A1C98}"/>
              </a:ext>
            </a:extLst>
          </p:cNvPr>
          <p:cNvSpPr txBox="1"/>
          <p:nvPr/>
        </p:nvSpPr>
        <p:spPr>
          <a:xfrm>
            <a:off x="8153400" y="1983262"/>
            <a:ext cx="301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BIOLOĢIJA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Taisns savienotājs 19">
            <a:extLst>
              <a:ext uri="{FF2B5EF4-FFF2-40B4-BE49-F238E27FC236}">
                <a16:creationId xmlns:a16="http://schemas.microsoft.com/office/drawing/2014/main" id="{B387E46B-FA2A-859E-C706-DA9AEC1F807F}"/>
              </a:ext>
            </a:extLst>
          </p:cNvPr>
          <p:cNvCxnSpPr/>
          <p:nvPr/>
        </p:nvCxnSpPr>
        <p:spPr>
          <a:xfrm>
            <a:off x="7956430" y="1689838"/>
            <a:ext cx="0" cy="4486232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Ovāls 20">
            <a:extLst>
              <a:ext uri="{FF2B5EF4-FFF2-40B4-BE49-F238E27FC236}">
                <a16:creationId xmlns:a16="http://schemas.microsoft.com/office/drawing/2014/main" id="{63141651-029E-4279-C3CF-F0564E597E96}"/>
              </a:ext>
            </a:extLst>
          </p:cNvPr>
          <p:cNvSpPr/>
          <p:nvPr/>
        </p:nvSpPr>
        <p:spPr>
          <a:xfrm>
            <a:off x="4244022" y="4023310"/>
            <a:ext cx="1457863" cy="866629"/>
          </a:xfrm>
          <a:custGeom>
            <a:avLst/>
            <a:gdLst>
              <a:gd name="connsiteX0" fmla="*/ 0 w 1457863"/>
              <a:gd name="connsiteY0" fmla="*/ 433315 h 866629"/>
              <a:gd name="connsiteX1" fmla="*/ 728932 w 1457863"/>
              <a:gd name="connsiteY1" fmla="*/ 0 h 866629"/>
              <a:gd name="connsiteX2" fmla="*/ 1457864 w 1457863"/>
              <a:gd name="connsiteY2" fmla="*/ 433315 h 866629"/>
              <a:gd name="connsiteX3" fmla="*/ 728932 w 1457863"/>
              <a:gd name="connsiteY3" fmla="*/ 866630 h 866629"/>
              <a:gd name="connsiteX4" fmla="*/ 0 w 1457863"/>
              <a:gd name="connsiteY4" fmla="*/ 433315 h 866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863" h="866629" extrusionOk="0">
                <a:moveTo>
                  <a:pt x="0" y="433315"/>
                </a:moveTo>
                <a:cubicBezTo>
                  <a:pt x="-25386" y="123033"/>
                  <a:pt x="325324" y="-12503"/>
                  <a:pt x="728932" y="0"/>
                </a:cubicBezTo>
                <a:cubicBezTo>
                  <a:pt x="1087288" y="-10711"/>
                  <a:pt x="1435476" y="198219"/>
                  <a:pt x="1457864" y="433315"/>
                </a:cubicBezTo>
                <a:cubicBezTo>
                  <a:pt x="1478310" y="715882"/>
                  <a:pt x="1208886" y="834488"/>
                  <a:pt x="728932" y="866630"/>
                </a:cubicBezTo>
                <a:cubicBezTo>
                  <a:pt x="369020" y="868649"/>
                  <a:pt x="5455" y="734952"/>
                  <a:pt x="0" y="43331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95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 descr="Attēls, kurā ir persona, vīrietis, iekštelpa, sagatavošana">
            <a:extLst>
              <a:ext uri="{FF2B5EF4-FFF2-40B4-BE49-F238E27FC236}">
                <a16:creationId xmlns:a16="http://schemas.microsoft.com/office/drawing/2014/main" id="{03B62E31-D65F-5682-9B5A-E144C00D5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059" r="21885" b="2"/>
          <a:stretch/>
        </p:blipFill>
        <p:spPr>
          <a:xfrm>
            <a:off x="-85" y="-4763"/>
            <a:ext cx="5021348" cy="6858001"/>
          </a:xfrm>
          <a:prstGeom prst="rect">
            <a:avLst/>
          </a:prstGeom>
          <a:noFill/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D61A7A1E-9ADF-B743-E6FB-16DB535A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8" y="457201"/>
            <a:ext cx="4776538" cy="2285999"/>
          </a:xfrm>
        </p:spPr>
        <p:txBody>
          <a:bodyPr anchor="ctr">
            <a:normAutofit/>
          </a:bodyPr>
          <a:lstStyle/>
          <a:p>
            <a:r>
              <a:rPr lang="lv-LV" sz="5100"/>
              <a:t>Ko dara ķīmijas tehnologs?</a:t>
            </a:r>
            <a:endParaRPr lang="en-US" sz="510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45ADA4F-1179-1238-EEAA-38B708CF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544" y="422565"/>
            <a:ext cx="6612456" cy="33412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lv-LV" dirty="0">
                <a:solidFill>
                  <a:schemeClr val="tx1"/>
                </a:solidFill>
              </a:rPr>
              <a:t>Izplāno visu ražošanas procesu, līniju izstrādi un nosaka to parametrus. (Projektē ražošanas būves).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Daži tipiski uzdevumi ir šādi: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Nodrošināt atbilstību veselības, drošības un vides aizsardzības noteikumiem;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Veikt pētījumus, lai uzlabotu ražošanas procesus;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Iekārtu izkārtojuma projektēšana un plānošana;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Drošības procedūru ieviešana darbam ar bīstamām ķīmiskām vielām;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Ražošanas procesu darbības uzraudzība un optimizācija;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</a:rPr>
              <a:t>Ražošanas izmaksu aprēķināšana.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38A77383-FEEF-8DAD-6B50-C3C556580F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3308" y="6356350"/>
            <a:ext cx="1097692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294A09A9-5501-47C1-A89A-A340965A2BE2}" type="slidenum">
              <a:rPr lang="lv-LV" noProof="0" smtClean="0"/>
              <a:pPr rtl="0">
                <a:spcAft>
                  <a:spcPts val="600"/>
                </a:spcAft>
              </a:pPr>
              <a:t>7</a:t>
            </a:fld>
            <a:endParaRPr lang="lv-LV" noProof="0"/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A7573C92-98A2-1460-1F8B-A559A5C9F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033" y="3875029"/>
            <a:ext cx="4124112" cy="2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206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F7056BB-6051-3357-76DC-B60CD012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Kā kļūt par ķīmijas tehnologu?</a:t>
            </a:r>
            <a:endParaRPr lang="en-US" dirty="0"/>
          </a:p>
        </p:txBody>
      </p:sp>
      <p:pic>
        <p:nvPicPr>
          <p:cNvPr id="8" name="Satura vietturis 7">
            <a:extLst>
              <a:ext uri="{FF2B5EF4-FFF2-40B4-BE49-F238E27FC236}">
                <a16:creationId xmlns:a16="http://schemas.microsoft.com/office/drawing/2014/main" id="{C7231763-8630-AF29-F2E2-101C85680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629" y="1791999"/>
            <a:ext cx="6264316" cy="4904802"/>
          </a:xfrm>
        </p:spPr>
      </p:pic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9E6588F-D6DD-BAFF-68C5-961C58D9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8</a:t>
            </a:fld>
            <a:endParaRPr lang="lv-LV" noProof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BAB0C-1DB8-06E9-0C6D-F1F78B1B5233}"/>
              </a:ext>
            </a:extLst>
          </p:cNvPr>
          <p:cNvSpPr txBox="1"/>
          <p:nvPr/>
        </p:nvSpPr>
        <p:spPr>
          <a:xfrm>
            <a:off x="7518400" y="2078898"/>
            <a:ext cx="396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/>
              <a:t>KAS?</a:t>
            </a:r>
          </a:p>
          <a:p>
            <a:r>
              <a:rPr lang="lv-LV" sz="3600" b="1" dirty="0"/>
              <a:t>KĀ?</a:t>
            </a:r>
          </a:p>
          <a:p>
            <a:r>
              <a:rPr lang="lv-LV" sz="3600" b="1" dirty="0"/>
              <a:t>KUR?</a:t>
            </a:r>
          </a:p>
          <a:p>
            <a:r>
              <a:rPr lang="lv-LV" sz="3600" b="1" dirty="0"/>
              <a:t>CIK?</a:t>
            </a:r>
          </a:p>
          <a:p>
            <a:r>
              <a:rPr lang="lv-LV" sz="3600" b="1" dirty="0"/>
              <a:t>KĀPĒC?</a:t>
            </a:r>
          </a:p>
          <a:p>
            <a:r>
              <a:rPr lang="lv-LV" sz="3600" b="1" dirty="0"/>
              <a:t>VAI VAR SAVADĀK?</a:t>
            </a:r>
          </a:p>
        </p:txBody>
      </p:sp>
    </p:spTree>
    <p:extLst>
      <p:ext uri="{BB962C8B-B14F-4D97-AF65-F5344CB8AC3E}">
        <p14:creationId xmlns:p14="http://schemas.microsoft.com/office/powerpoint/2010/main" val="347269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F7056BB-6051-3357-76DC-B60CD012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Kas ir pētniecība?</a:t>
            </a:r>
            <a:endParaRPr lang="en-US" dirty="0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9E6588F-D6DD-BAFF-68C5-961C58D9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lv-LV" noProof="0" smtClean="0"/>
              <a:pPr rtl="0"/>
              <a:t>9</a:t>
            </a:fld>
            <a:endParaRPr lang="lv-LV" noProof="0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D44D66C2-BFA3-EE6F-30B9-4230B6D2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90" y="1883664"/>
            <a:ext cx="11440610" cy="4352544"/>
          </a:xfrm>
        </p:spPr>
        <p:txBody>
          <a:bodyPr/>
          <a:lstStyle/>
          <a:p>
            <a:r>
              <a:rPr lang="lv-LV" dirty="0"/>
              <a:t>1. Literatūras analīze (lasām daudz dažādas publikācijas)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www.sciencedirect.com</a:t>
            </a:r>
            <a:endParaRPr lang="lv-LV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www.onlinelibrary.wiley.com</a:t>
            </a:r>
            <a:endParaRPr lang="lv-LV" dirty="0">
              <a:solidFill>
                <a:schemeClr val="tx1"/>
              </a:solidFill>
            </a:endParaRPr>
          </a:p>
          <a:p>
            <a:r>
              <a:rPr lang="lv-LV" dirty="0">
                <a:solidFill>
                  <a:schemeClr val="tx1"/>
                </a:solidFill>
              </a:rPr>
              <a:t>2. Metodikas izstrāde (jāizmanto esošie standarti kā ISO, GOST, ASM)</a:t>
            </a:r>
          </a:p>
          <a:p>
            <a:r>
              <a:rPr lang="lv-LV" dirty="0">
                <a:solidFill>
                  <a:schemeClr val="tx1"/>
                </a:solidFill>
              </a:rPr>
              <a:t>3. Eksperimentu matrica </a:t>
            </a:r>
          </a:p>
          <a:p>
            <a:r>
              <a:rPr lang="lv-LV" dirty="0">
                <a:solidFill>
                  <a:schemeClr val="tx1"/>
                </a:solidFill>
              </a:rPr>
              <a:t>4. Diskusija</a:t>
            </a:r>
          </a:p>
          <a:p>
            <a:r>
              <a:rPr lang="lv-LV" dirty="0">
                <a:solidFill>
                  <a:schemeClr val="tx1"/>
                </a:solidFill>
              </a:rPr>
              <a:t>5. Secinājumi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1E620468-1572-ECA3-1417-E15EC42ED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15133" y="3869386"/>
            <a:ext cx="5339051" cy="266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91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Dark Wood">
      <a:dk1>
        <a:srgbClr val="192A2E"/>
      </a:dk1>
      <a:lt1>
        <a:srgbClr val="FFFFFF"/>
      </a:lt1>
      <a:dk2>
        <a:srgbClr val="936959"/>
      </a:dk2>
      <a:lt2>
        <a:srgbClr val="576466"/>
      </a:lt2>
      <a:accent1>
        <a:srgbClr val="192A2E"/>
      </a:accent1>
      <a:accent2>
        <a:srgbClr val="41536D"/>
      </a:accent2>
      <a:accent3>
        <a:srgbClr val="7F3A33"/>
      </a:accent3>
      <a:accent4>
        <a:srgbClr val="B2714B"/>
      </a:accent4>
      <a:accent5>
        <a:srgbClr val="D5C9BD"/>
      </a:accent5>
      <a:accent6>
        <a:srgbClr val="8D9C95"/>
      </a:accent6>
      <a:hlink>
        <a:srgbClr val="EAEAEA"/>
      </a:hlink>
      <a:folHlink>
        <a:srgbClr val="954F72"/>
      </a:folHlink>
    </a:clrScheme>
    <a:fontScheme name="Dark Wood">
      <a:majorFont>
        <a:latin typeface="Bodoni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8847019_TF00564740_Win32" id="{35ECBB19-79CA-47E1-86BD-311F1DC93298}" vid="{ED52FBD8-F67B-4893-9A57-EBD5E84923D5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71BCEA-BFD4-4A19-A553-5C9F87CB8F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94F112-2C18-4A4B-8670-27820EBCA1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EA95FB-CA08-49B7-ACB3-F9D3CF51D93A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Prezentācija ar tumša koka fonu</Template>
  <TotalTime>1410</TotalTime>
  <Words>717</Words>
  <Application>Microsoft Office PowerPoint</Application>
  <PresentationFormat>Platekrāna</PresentationFormat>
  <Paragraphs>186</Paragraphs>
  <Slides>29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8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29</vt:i4>
      </vt:variant>
    </vt:vector>
  </HeadingPairs>
  <TitlesOfParts>
    <vt:vector size="38" baseType="lpstr">
      <vt:lpstr>Arial</vt:lpstr>
      <vt:lpstr>Avenir Next LT Pro</vt:lpstr>
      <vt:lpstr>Bodoni MT</vt:lpstr>
      <vt:lpstr>Calibri</vt:lpstr>
      <vt:lpstr>Gotham</vt:lpstr>
      <vt:lpstr>NexusSans</vt:lpstr>
      <vt:lpstr>NexusSerif</vt:lpstr>
      <vt:lpstr>Times New Roman</vt:lpstr>
      <vt:lpstr>Office dizains</vt:lpstr>
      <vt:lpstr>PowerPoint prezentācija</vt:lpstr>
      <vt:lpstr>Ķīmijas tehnoloģijas priekšrocības un iespējas.  Biomateriālu jomas nākotne. 2022</vt:lpstr>
      <vt:lpstr>Kristīne Irtiševa</vt:lpstr>
      <vt:lpstr>PowerPoint prezentācija</vt:lpstr>
      <vt:lpstr>Skolas laikā apgūtais</vt:lpstr>
      <vt:lpstr>Ķīmijas tehnoloģija ir..</vt:lpstr>
      <vt:lpstr>Ko dara ķīmijas tehnologs?</vt:lpstr>
      <vt:lpstr>Kā kļūt par ķīmijas tehnologu?</vt:lpstr>
      <vt:lpstr>Kas ir pētniecība?</vt:lpstr>
      <vt:lpstr>Dabas resursu izpēte</vt:lpstr>
      <vt:lpstr>PowerPoint prezentācija</vt:lpstr>
      <vt:lpstr>PowerPoint prezentācija</vt:lpstr>
      <vt:lpstr>PowerPoint prezentācija</vt:lpstr>
      <vt:lpstr>PowerPoint prezentācija</vt:lpstr>
      <vt:lpstr>Biokompozītmateriāli</vt:lpstr>
      <vt:lpstr>Piemēri</vt:lpstr>
      <vt:lpstr>PowerPoint prezentācija</vt:lpstr>
      <vt:lpstr>Granulu veidi.</vt:lpstr>
      <vt:lpstr>Granulu pielietojums.</vt:lpstr>
      <vt:lpstr>Māla-stikla keramikas izveide un izpēte</vt:lpstr>
      <vt:lpstr>PowerPoint prezentācija</vt:lpstr>
      <vt:lpstr>Kūdras izpēte</vt:lpstr>
      <vt:lpstr>PowerPoint prezentācija</vt:lpstr>
      <vt:lpstr>Ekstraktu iegūšana</vt:lpstr>
      <vt:lpstr>Produktu testēšana</vt:lpstr>
      <vt:lpstr>Humusvielu šķīdums</vt:lpstr>
      <vt:lpstr>PowerPoint prezentācija</vt:lpstr>
      <vt:lpstr>PowerPoint prezentācija</vt:lpstr>
      <vt:lpstr>Paldies par uzmanību!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Kristīne Irtiševa</dc:creator>
  <cp:lastModifiedBy>Kristīne Irtiševa</cp:lastModifiedBy>
  <cp:revision>1</cp:revision>
  <dcterms:created xsi:type="dcterms:W3CDTF">2022-11-11T08:09:29Z</dcterms:created>
  <dcterms:modified xsi:type="dcterms:W3CDTF">2022-11-12T07:40:00Z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