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4" r:id="rId2"/>
    <p:sldId id="257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5" r:id="rId16"/>
    <p:sldId id="288" r:id="rId17"/>
    <p:sldId id="276" r:id="rId18"/>
    <p:sldId id="278" r:id="rId19"/>
    <p:sldId id="279" r:id="rId20"/>
    <p:sldId id="280" r:id="rId21"/>
    <p:sldId id="286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673" autoAdjust="0"/>
  </p:normalViewPr>
  <p:slideViewPr>
    <p:cSldViewPr snapToGrid="0">
      <p:cViewPr varScale="1">
        <p:scale>
          <a:sx n="65" d="100"/>
          <a:sy n="65" d="100"/>
        </p:scale>
        <p:origin x="131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E1BB-5AE6-4606-9730-F36622F11AAA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B7C4-7A03-4115-BBB6-25089629F6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B7C4-7A03-4115-BBB6-25089629F6D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759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B7C4-7A03-4115-BBB6-25089629F6D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489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B7C4-7A03-4115-BBB6-25089629F6D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26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B7C4-7A03-4115-BBB6-25089629F6D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44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F2B7C4-7A03-4115-BBB6-25089629F6D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6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90363128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āku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13995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0328"/>
            <a:ext cx="6815667" cy="4995835"/>
          </a:xfrm>
        </p:spPr>
        <p:txBody>
          <a:bodyPr/>
          <a:lstStyle>
            <a:lvl1pPr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>
              <a:defRPr sz="1400">
                <a:solidFill>
                  <a:srgbClr val="005551"/>
                </a:solidFill>
              </a:defRPr>
            </a:lvl3pPr>
            <a:lvl4pPr>
              <a:defRPr sz="1400">
                <a:solidFill>
                  <a:srgbClr val="005551"/>
                </a:solidFill>
              </a:defRPr>
            </a:lvl4pPr>
            <a:lvl5pPr>
              <a:defRPr sz="1400">
                <a:solidFill>
                  <a:srgbClr val="0055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57231"/>
            <a:ext cx="4011084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9601" y="1130328"/>
            <a:ext cx="4011084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55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367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tēl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3468" y="1182076"/>
            <a:ext cx="10938933" cy="5015523"/>
          </a:xfrm>
        </p:spPr>
        <p:txBody>
          <a:bodyPr/>
          <a:lstStyle>
            <a:lvl1pPr>
              <a:defRPr>
                <a:solidFill>
                  <a:srgbClr val="00555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6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tēl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7004" y="1182078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2755" y="1182077"/>
            <a:ext cx="5339644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7004" y="3632731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817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tēli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0541" y="3669503"/>
            <a:ext cx="4145439" cy="200176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7031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1136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1" y="1182079"/>
            <a:ext cx="4712305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>
              <a:buSzPct val="75000"/>
              <a:defRPr sz="1400">
                <a:solidFill>
                  <a:schemeClr val="tx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66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27" y="1271077"/>
            <a:ext cx="103632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41526" y="2741102"/>
            <a:ext cx="5773460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757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2963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4553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022" y="5213542"/>
            <a:ext cx="1660159" cy="11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340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840727" y="4354824"/>
            <a:ext cx="85344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21198" y="2741101"/>
            <a:ext cx="577346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747523" y="4238143"/>
            <a:ext cx="4720808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8315" y="142028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1863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fld id="{6735AFA6-8F2A-40F6-8774-84439BC09FDF}" type="datetime1">
              <a:rPr lang="en-GB" smtClean="0"/>
              <a:t>03/10/2022</a:t>
            </a:fld>
            <a:endParaRPr lang="en-GB"/>
          </a:p>
        </p:txBody>
      </p:sp>
      <p:sp>
        <p:nvSpPr>
          <p:cNvPr id="14" name="Slide Number Placeholder 6"/>
          <p:cNvSpPr txBox="1">
            <a:spLocks/>
          </p:cNvSpPr>
          <p:nvPr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0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47427"/>
            <a:ext cx="10236200" cy="1470025"/>
          </a:xfrm>
        </p:spPr>
        <p:txBody>
          <a:bodyPr>
            <a:noAutofit/>
          </a:bodyPr>
          <a:lstStyle>
            <a:lvl1pPr algn="l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Nodaļas </a:t>
            </a:r>
            <a:br>
              <a:rPr lang="lv-LV" dirty="0"/>
            </a:br>
            <a:r>
              <a:rPr lang="lv-LV" dirty="0"/>
              <a:t>nosaukums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0925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5971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1475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419100"/>
            <a:ext cx="109728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555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20442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386917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39999"/>
            <a:ext cx="5389033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0655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193367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6095" y="656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0498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1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fld id="{0578D196-EDFE-4919-A22B-63D78FAAB7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-4553185" y="279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164742" y="6886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fld id="{BF3899F8-4874-4DDC-B153-F957CD3EAC8C}" type="datetime1">
              <a:rPr lang="en-GB" smtClean="0"/>
              <a:t>03/10/2022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2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myipaddres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19CD5-8B10-4875-8B0F-A79B83346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v-LV" dirty="0"/>
              <a:t>Jānis Amoliņš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7C68B-753A-4BAE-B1AC-7F3D25C1AC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6667" y="4438650"/>
            <a:ext cx="10619316" cy="619126"/>
          </a:xfrm>
        </p:spPr>
        <p:txBody>
          <a:bodyPr/>
          <a:lstStyle/>
          <a:p>
            <a:r>
              <a:rPr lang="lv-LV" dirty="0"/>
              <a:t>RTU Datorzinātnes un Informācijas Tehnoloģijas Fakultāte</a:t>
            </a:r>
          </a:p>
          <a:p>
            <a:r>
              <a:rPr lang="lv-LV" dirty="0"/>
              <a:t>Lektors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0EFD8-494B-4DDB-83C6-64A85925D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4184" y="1362074"/>
            <a:ext cx="9217669" cy="2719271"/>
          </a:xfrm>
        </p:spPr>
        <p:txBody>
          <a:bodyPr>
            <a:normAutofit/>
          </a:bodyPr>
          <a:lstStyle/>
          <a:p>
            <a:r>
              <a:rPr lang="lv-LV" dirty="0"/>
              <a:t>Mūsdienu datortīkli un sava nākotnes tīkla veidošana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D6801E-4785-4DB1-B1CD-6232D4A23E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lv-LV" dirty="0"/>
              <a:t>01.10.2022.</a:t>
            </a:r>
          </a:p>
        </p:txBody>
      </p:sp>
    </p:spTree>
    <p:extLst>
      <p:ext uri="{BB962C8B-B14F-4D97-AF65-F5344CB8AC3E}">
        <p14:creationId xmlns:p14="http://schemas.microsoft.com/office/powerpoint/2010/main" val="247994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010"/>
            <a:ext cx="10515600" cy="785842"/>
          </a:xfrm>
        </p:spPr>
        <p:txBody>
          <a:bodyPr/>
          <a:lstStyle/>
          <a:p>
            <a:r>
              <a:rPr lang="lv-LV" sz="4800" b="1" dirty="0"/>
              <a:t>Realitāte – skolas tīkls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10</a:t>
            </a:fld>
            <a:endParaRPr lang="en-GB"/>
          </a:p>
        </p:txBody>
      </p:sp>
      <p:pic>
        <p:nvPicPr>
          <p:cNvPr id="5124" name="Picture 4" descr="What is Network Diagram?">
            <a:extLst>
              <a:ext uri="{FF2B5EF4-FFF2-40B4-BE49-F238E27FC236}">
                <a16:creationId xmlns:a16="http://schemas.microsoft.com/office/drawing/2014/main" id="{21686BCE-2850-1A5F-A2FC-43DCA5CF1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97" y="1051152"/>
            <a:ext cx="5470805" cy="520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9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708"/>
            <a:ext cx="10515600" cy="755858"/>
          </a:xfrm>
        </p:spPr>
        <p:txBody>
          <a:bodyPr/>
          <a:lstStyle/>
          <a:p>
            <a:r>
              <a:rPr lang="lv-LV" sz="4800" b="1" dirty="0"/>
              <a:t>Realitāte – mājas tīkls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11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B6BCE-7D5A-0524-E99B-31916CCEBA8D}"/>
              </a:ext>
            </a:extLst>
          </p:cNvPr>
          <p:cNvSpPr txBox="1"/>
          <p:nvPr/>
        </p:nvSpPr>
        <p:spPr>
          <a:xfrm>
            <a:off x="838200" y="5634174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/>
              <a:t>Vai arī Jūsu mājās tīkls atbilst šādai shēmai?</a:t>
            </a:r>
            <a:endParaRPr lang="en-GB" sz="2800" b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09BFBE-BEE5-0F8F-9DB5-565CDBC40528}"/>
              </a:ext>
            </a:extLst>
          </p:cNvPr>
          <p:cNvGrpSpPr/>
          <p:nvPr/>
        </p:nvGrpSpPr>
        <p:grpSpPr>
          <a:xfrm>
            <a:off x="838200" y="1035389"/>
            <a:ext cx="10515600" cy="4530837"/>
            <a:chOff x="838200" y="1035389"/>
            <a:chExt cx="10515600" cy="453083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F621F65-6619-0B44-45AC-E5ACB9628547}"/>
                </a:ext>
              </a:extLst>
            </p:cNvPr>
            <p:cNvGrpSpPr/>
            <p:nvPr/>
          </p:nvGrpSpPr>
          <p:grpSpPr>
            <a:xfrm>
              <a:off x="838200" y="1035389"/>
              <a:ext cx="10515600" cy="4530837"/>
              <a:chOff x="304800" y="1198674"/>
              <a:chExt cx="11582400" cy="4990487"/>
            </a:xfrm>
          </p:grpSpPr>
          <p:pic>
            <p:nvPicPr>
              <p:cNvPr id="5122" name="Picture 2" descr="home network diagram">
                <a:extLst>
                  <a:ext uri="{FF2B5EF4-FFF2-40B4-BE49-F238E27FC236}">
                    <a16:creationId xmlns:a16="http://schemas.microsoft.com/office/drawing/2014/main" id="{D06735C0-EA29-08FD-5BB0-BA399876B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63" t="9280" r="3349" b="5179"/>
              <a:stretch/>
            </p:blipFill>
            <p:spPr bwMode="auto">
              <a:xfrm>
                <a:off x="304800" y="1198674"/>
                <a:ext cx="11582400" cy="4990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2C6BE0B-8895-2340-F706-DF1884BB4130}"/>
                  </a:ext>
                </a:extLst>
              </p:cNvPr>
              <p:cNvGrpSpPr/>
              <p:nvPr/>
            </p:nvGrpSpPr>
            <p:grpSpPr>
              <a:xfrm>
                <a:off x="2754085" y="1567543"/>
                <a:ext cx="8915401" cy="4545351"/>
                <a:chOff x="2754085" y="1567543"/>
                <a:chExt cx="8915401" cy="4545351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5FCD5C5D-821D-DC81-5108-09513E53A647}"/>
                    </a:ext>
                  </a:extLst>
                </p:cNvPr>
                <p:cNvSpPr/>
                <p:nvPr/>
              </p:nvSpPr>
              <p:spPr>
                <a:xfrm>
                  <a:off x="5519057" y="1567543"/>
                  <a:ext cx="838200" cy="46808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EF49BA6-3AC5-31B1-2E06-D0E93760E8CF}"/>
                    </a:ext>
                  </a:extLst>
                </p:cNvPr>
                <p:cNvSpPr/>
                <p:nvPr/>
              </p:nvSpPr>
              <p:spPr>
                <a:xfrm>
                  <a:off x="2754085" y="4506686"/>
                  <a:ext cx="1175658" cy="46808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6BE793A-7E56-54B6-1BC4-AEE28CD66F2A}"/>
                    </a:ext>
                  </a:extLst>
                </p:cNvPr>
                <p:cNvSpPr/>
                <p:nvPr/>
              </p:nvSpPr>
              <p:spPr>
                <a:xfrm>
                  <a:off x="10265228" y="1730830"/>
                  <a:ext cx="838200" cy="46808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D3B9505-7330-A3E4-175A-50DE047A9202}"/>
                    </a:ext>
                  </a:extLst>
                </p:cNvPr>
                <p:cNvSpPr/>
                <p:nvPr/>
              </p:nvSpPr>
              <p:spPr>
                <a:xfrm>
                  <a:off x="10297885" y="3184071"/>
                  <a:ext cx="838200" cy="46808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FA91CF4-86E1-B31E-03A9-A672BA696799}"/>
                    </a:ext>
                  </a:extLst>
                </p:cNvPr>
                <p:cNvSpPr/>
                <p:nvPr/>
              </p:nvSpPr>
              <p:spPr>
                <a:xfrm>
                  <a:off x="10156371" y="4343170"/>
                  <a:ext cx="979713" cy="46808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F9A6E49-DC39-EE65-94C8-E345F4D06319}"/>
                    </a:ext>
                  </a:extLst>
                </p:cNvPr>
                <p:cNvSpPr/>
                <p:nvPr/>
              </p:nvSpPr>
              <p:spPr>
                <a:xfrm>
                  <a:off x="9982200" y="5644808"/>
                  <a:ext cx="1687286" cy="468086"/>
                </a:xfrm>
                <a:prstGeom prst="rect">
                  <a:avLst/>
                </a:prstGeom>
                <a:solidFill>
                  <a:srgbClr val="FAFAF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BEFD796-89D8-88CD-05FF-ED79684966FF}"/>
                </a:ext>
              </a:extLst>
            </p:cNvPr>
            <p:cNvSpPr/>
            <p:nvPr/>
          </p:nvSpPr>
          <p:spPr>
            <a:xfrm>
              <a:off x="5952695" y="5098140"/>
              <a:ext cx="952500" cy="468086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3498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93358F-B25A-2895-AA16-CAFC654F8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9" b="15168"/>
          <a:stretch/>
        </p:blipFill>
        <p:spPr>
          <a:xfrm>
            <a:off x="7097484" y="1150915"/>
            <a:ext cx="4874759" cy="46070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6"/>
            <a:ext cx="6564086" cy="5290457"/>
          </a:xfrm>
        </p:spPr>
        <p:txBody>
          <a:bodyPr>
            <a:normAutofit lnSpcReduction="10000"/>
          </a:bodyPr>
          <a:lstStyle/>
          <a:p>
            <a:r>
              <a:rPr lang="lv-LV" sz="2800" b="1" dirty="0"/>
              <a:t>Plusi:</a:t>
            </a:r>
          </a:p>
          <a:p>
            <a:pPr lvl="1"/>
            <a:r>
              <a:rPr lang="lv-LV" sz="2400" dirty="0"/>
              <a:t>Nav nepieciešams izdalīts serveris</a:t>
            </a:r>
          </a:p>
          <a:p>
            <a:pPr lvl="1"/>
            <a:r>
              <a:rPr lang="lv-LV" sz="2400" dirty="0"/>
              <a:t>Ja viens dators iziet no ierindas, pārējie turpina darboties</a:t>
            </a:r>
          </a:p>
          <a:p>
            <a:pPr lvl="1"/>
            <a:r>
              <a:rPr lang="lv-LV" sz="2400" dirty="0"/>
              <a:t>Tīkla atbalsts iebūvēts visās modernajās operētājsistēmās</a:t>
            </a:r>
          </a:p>
          <a:p>
            <a:pPr marL="0" indent="0">
              <a:buNone/>
            </a:pPr>
            <a:endParaRPr lang="lv-LV" sz="2800" dirty="0"/>
          </a:p>
          <a:p>
            <a:r>
              <a:rPr lang="lv-LV" sz="2800" b="1" dirty="0"/>
              <a:t>Mīnusi:</a:t>
            </a:r>
          </a:p>
          <a:p>
            <a:pPr lvl="1"/>
            <a:r>
              <a:rPr lang="lv-LV" sz="2400" dirty="0"/>
              <a:t>Par drošību un datu kopijām jārūpējas katram datoram individuāli</a:t>
            </a:r>
          </a:p>
          <a:p>
            <a:pPr lvl="1"/>
            <a:r>
              <a:rPr lang="lv-LV" sz="2400" dirty="0"/>
              <a:t>Jo vairāk datori pievienoti tīklam, jo lēnāka datu pārraide</a:t>
            </a:r>
          </a:p>
          <a:p>
            <a:pPr lvl="1"/>
            <a:r>
              <a:rPr lang="lv-LV" sz="2400" dirty="0"/>
              <a:t>Drošības problēmām tendence pieaugt</a:t>
            </a: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582"/>
            <a:ext cx="10515600" cy="875051"/>
          </a:xfrm>
        </p:spPr>
        <p:txBody>
          <a:bodyPr/>
          <a:lstStyle/>
          <a:p>
            <a:r>
              <a:rPr lang="lv-LV" sz="4800" b="1" dirty="0"/>
              <a:t>Peer-to-Peer (P2P) arhitektūra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41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923706-ECA3-773C-01BD-35AA9C65B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22" b="16894"/>
          <a:stretch/>
        </p:blipFill>
        <p:spPr>
          <a:xfrm>
            <a:off x="6420228" y="1338249"/>
            <a:ext cx="5420192" cy="41858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6"/>
            <a:ext cx="6085114" cy="5290457"/>
          </a:xfrm>
        </p:spPr>
        <p:txBody>
          <a:bodyPr>
            <a:normAutofit fontScale="92500" lnSpcReduction="10000"/>
          </a:bodyPr>
          <a:lstStyle/>
          <a:p>
            <a:r>
              <a:rPr lang="lv-LV" sz="2800" b="1" dirty="0"/>
              <a:t>Plusi:</a:t>
            </a:r>
          </a:p>
          <a:p>
            <a:pPr lvl="1"/>
            <a:r>
              <a:rPr lang="lv-LV" sz="2400" dirty="0"/>
              <a:t>Resursu un datu drošību kontrolē serveris</a:t>
            </a:r>
          </a:p>
          <a:p>
            <a:pPr lvl="1"/>
            <a:r>
              <a:rPr lang="lv-LV" sz="2400" dirty="0"/>
              <a:t>Nav ierobežojumi datoru skaitam</a:t>
            </a:r>
          </a:p>
          <a:p>
            <a:pPr lvl="1"/>
            <a:r>
              <a:rPr lang="lv-LV" sz="2400" dirty="0"/>
              <a:t>Serverim var pieslēgties no jebkuras vietas un no dažādām platformām</a:t>
            </a:r>
          </a:p>
          <a:p>
            <a:pPr marL="0" indent="0">
              <a:buNone/>
            </a:pPr>
            <a:endParaRPr lang="lv-LV" sz="2800" dirty="0"/>
          </a:p>
          <a:p>
            <a:r>
              <a:rPr lang="lv-LV" sz="2800" b="1" dirty="0"/>
              <a:t>Mīnusi:</a:t>
            </a:r>
          </a:p>
          <a:p>
            <a:pPr lvl="1"/>
            <a:r>
              <a:rPr lang="lv-LV" sz="2400" dirty="0"/>
              <a:t>Nepieciešamas dažādas papildus iekārtas, kas visu sadārdzina</a:t>
            </a:r>
          </a:p>
          <a:p>
            <a:pPr lvl="1"/>
            <a:r>
              <a:rPr lang="lv-LV" sz="2400" dirty="0"/>
              <a:t>Ja serveris iziet no ierindas, apstājas viss tīkls</a:t>
            </a:r>
          </a:p>
          <a:p>
            <a:pPr lvl="1"/>
            <a:r>
              <a:rPr lang="lv-LV" sz="2400" dirty="0"/>
              <a:t>Nepieciešams speciālists, kas uzrauga serveri</a:t>
            </a: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767"/>
            <a:ext cx="10515600" cy="815445"/>
          </a:xfrm>
        </p:spPr>
        <p:txBody>
          <a:bodyPr/>
          <a:lstStyle/>
          <a:p>
            <a:r>
              <a:rPr lang="lv-LV" sz="4800" b="1" dirty="0"/>
              <a:t>Klients-serveris arhitektūra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6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6"/>
            <a:ext cx="10515600" cy="5290457"/>
          </a:xfrm>
        </p:spPr>
        <p:txBody>
          <a:bodyPr>
            <a:normAutofit/>
          </a:bodyPr>
          <a:lstStyle/>
          <a:p>
            <a:r>
              <a:rPr lang="lv-LV" sz="2800" dirty="0"/>
              <a:t>Izvēloties interneta pakalpojumu sniedzēju jeb provaideri (ISP) jāņem vērā vairākas lietas:</a:t>
            </a:r>
          </a:p>
          <a:p>
            <a:pPr lvl="1"/>
            <a:r>
              <a:rPr lang="lv-LV" sz="2400" dirty="0"/>
              <a:t>Optimālais piedāvātais interneta ātrums un minimālais piedāvātais interneta ātrums</a:t>
            </a:r>
          </a:p>
          <a:p>
            <a:pPr lvl="1"/>
            <a:r>
              <a:rPr lang="lv-LV" sz="2400" dirty="0"/>
              <a:t>Tīkls, kurā darbojas pakalpojums</a:t>
            </a:r>
          </a:p>
          <a:p>
            <a:pPr lvl="1"/>
            <a:r>
              <a:rPr lang="lv-LV" sz="2400" dirty="0"/>
              <a:t>Cenas/ātruma (vai ātruma/cenas) attiecība</a:t>
            </a:r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73"/>
            <a:ext cx="10515600" cy="863900"/>
          </a:xfrm>
        </p:spPr>
        <p:txBody>
          <a:bodyPr/>
          <a:lstStyle/>
          <a:p>
            <a:r>
              <a:rPr lang="lv-LV" sz="4800" b="1" dirty="0"/>
              <a:t>ISP izvēle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5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99563-BA07-416F-AE46-72BEEE32E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622503"/>
            <a:ext cx="10983951" cy="3612995"/>
          </a:xfrm>
        </p:spPr>
        <p:txBody>
          <a:bodyPr/>
          <a:lstStyle/>
          <a:p>
            <a:r>
              <a:rPr lang="lv-LV" dirty="0"/>
              <a:t>Datortīkla plānošana</a:t>
            </a:r>
            <a:br>
              <a:rPr lang="lv-LV" dirty="0"/>
            </a:br>
            <a:r>
              <a:rPr lang="lv-LV" dirty="0"/>
              <a:t>Maršrutētāja izvēle un izvietojums</a:t>
            </a:r>
          </a:p>
        </p:txBody>
      </p:sp>
    </p:spTree>
    <p:extLst>
      <p:ext uri="{BB962C8B-B14F-4D97-AF65-F5344CB8AC3E}">
        <p14:creationId xmlns:p14="http://schemas.microsoft.com/office/powerpoint/2010/main" val="3766722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F79F9-4E56-457C-92EA-EE5D065FF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5D791-63D8-4AFB-B740-BAA593ECD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190" y="634350"/>
            <a:ext cx="7493620" cy="558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51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F8A8-CA38-DFC5-5E6F-05B7F19339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17</a:t>
            </a:fld>
            <a:endParaRPr lang="en-GB"/>
          </a:p>
        </p:txBody>
      </p:sp>
      <p:grpSp>
        <p:nvGrpSpPr>
          <p:cNvPr id="5" name="docshapegroup137">
            <a:extLst>
              <a:ext uri="{FF2B5EF4-FFF2-40B4-BE49-F238E27FC236}">
                <a16:creationId xmlns:a16="http://schemas.microsoft.com/office/drawing/2014/main" id="{FA134133-DB50-7F14-43D8-6BB90080EE32}"/>
              </a:ext>
            </a:extLst>
          </p:cNvPr>
          <p:cNvGrpSpPr>
            <a:grpSpLocks/>
          </p:cNvGrpSpPr>
          <p:nvPr/>
        </p:nvGrpSpPr>
        <p:grpSpPr bwMode="auto">
          <a:xfrm>
            <a:off x="1883608" y="0"/>
            <a:ext cx="8424784" cy="6858000"/>
            <a:chOff x="1152" y="348"/>
            <a:chExt cx="9518" cy="7747"/>
          </a:xfrm>
        </p:grpSpPr>
        <p:pic>
          <p:nvPicPr>
            <p:cNvPr id="8195" name="docshape138">
              <a:extLst>
                <a:ext uri="{FF2B5EF4-FFF2-40B4-BE49-F238E27FC236}">
                  <a16:creationId xmlns:a16="http://schemas.microsoft.com/office/drawing/2014/main" id="{90F7893B-7369-187C-95B9-0EED9E867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492"/>
              <a:ext cx="9518" cy="7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6" name="docshape139">
              <a:extLst>
                <a:ext uri="{FF2B5EF4-FFF2-40B4-BE49-F238E27FC236}">
                  <a16:creationId xmlns:a16="http://schemas.microsoft.com/office/drawing/2014/main" id="{59B01DEE-95C6-A7D2-AF20-12A1736D8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" y="348"/>
              <a:ext cx="943" cy="1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cshape140">
              <a:extLst>
                <a:ext uri="{FF2B5EF4-FFF2-40B4-BE49-F238E27FC236}">
                  <a16:creationId xmlns:a16="http://schemas.microsoft.com/office/drawing/2014/main" id="{0FB1C84D-AA60-40F6-A6FB-FB7A17EB4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0" y="577"/>
              <a:ext cx="203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6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anose="020F0502020204030204" pitchFamily="34" charset="0"/>
                </a:rPr>
                <a:t>Interneta pieslēgums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docshape141">
              <a:extLst>
                <a:ext uri="{FF2B5EF4-FFF2-40B4-BE49-F238E27FC236}">
                  <a16:creationId xmlns:a16="http://schemas.microsoft.com/office/drawing/2014/main" id="{0C109EB0-44CA-6818-8BAA-EF3D4805D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9" y="4241"/>
              <a:ext cx="166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6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200" b="0" i="0" u="none" strike="noStrike" cap="none" normalizeH="0" baseline="0">
                  <a:ln>
                    <a:noFill/>
                  </a:ln>
                  <a:solidFill>
                    <a:srgbClr val="231F20"/>
                  </a:solidFill>
                  <a:effectLst/>
                  <a:latin typeface="Calibri" panose="020F0502020204030204" pitchFamily="34" charset="0"/>
                </a:rPr>
                <a:t>Neliels dzīvoklis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20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400DA-8442-6FBC-1750-4076ED989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18</a:t>
            </a:fld>
            <a:endParaRPr lang="en-GB"/>
          </a:p>
        </p:txBody>
      </p:sp>
      <p:pic>
        <p:nvPicPr>
          <p:cNvPr id="5" name="image4.jpeg">
            <a:extLst>
              <a:ext uri="{FF2B5EF4-FFF2-40B4-BE49-F238E27FC236}">
                <a16:creationId xmlns:a16="http://schemas.microsoft.com/office/drawing/2014/main" id="{53D97612-FB1C-8C12-207C-C637CA6D55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4877" y="0"/>
            <a:ext cx="9442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53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6"/>
            <a:ext cx="10515600" cy="5290457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785"/>
              </a:spcBef>
              <a:buClr>
                <a:srgbClr val="231F20"/>
              </a:buClr>
              <a:buSzPts val="900"/>
              <a:buFont typeface="Times New Roman" panose="02020603050405020304" pitchFamily="18" charset="0"/>
              <a:buChar char="●"/>
              <a:tabLst>
                <a:tab pos="180340" algn="l"/>
              </a:tabLst>
            </a:pPr>
            <a:r>
              <a:rPr lang="en-US" sz="2600" dirty="0" err="1"/>
              <a:t>Izpēti</a:t>
            </a:r>
            <a:r>
              <a:rPr lang="en-US" sz="2600" dirty="0"/>
              <a:t> </a:t>
            </a:r>
            <a:r>
              <a:rPr lang="en-US" sz="2600" dirty="0" err="1"/>
              <a:t>nelielā</a:t>
            </a:r>
            <a:r>
              <a:rPr lang="en-US" sz="2600" dirty="0"/>
              <a:t> </a:t>
            </a:r>
            <a:r>
              <a:rPr lang="en-US" sz="2600" dirty="0" err="1"/>
              <a:t>biroja</a:t>
            </a:r>
            <a:r>
              <a:rPr lang="lv-LV" sz="2600" dirty="0"/>
              <a:t> aprakstu un</a:t>
            </a:r>
            <a:r>
              <a:rPr lang="en-US" sz="2600" dirty="0"/>
              <a:t> </a:t>
            </a:r>
            <a:r>
              <a:rPr lang="en-US" sz="2600" dirty="0" err="1"/>
              <a:t>plānojumu</a:t>
            </a:r>
            <a:r>
              <a:rPr lang="en-US" sz="2600" dirty="0"/>
              <a:t>, </a:t>
            </a:r>
            <a:r>
              <a:rPr lang="en-US" sz="2600" dirty="0" err="1"/>
              <a:t>tajā</a:t>
            </a:r>
            <a:r>
              <a:rPr lang="en-US" sz="2600" dirty="0"/>
              <a:t> </a:t>
            </a:r>
            <a:r>
              <a:rPr lang="en-US" sz="2600" dirty="0" err="1"/>
              <a:t>esošo</a:t>
            </a:r>
            <a:r>
              <a:rPr lang="en-US" sz="2600" dirty="0"/>
              <a:t> </a:t>
            </a:r>
            <a:r>
              <a:rPr lang="en-US" sz="2600" dirty="0" err="1"/>
              <a:t>ierīču</a:t>
            </a:r>
            <a:r>
              <a:rPr lang="en-US" sz="2600" dirty="0"/>
              <a:t> </a:t>
            </a:r>
            <a:r>
              <a:rPr lang="en-US" sz="2600" dirty="0" err="1"/>
              <a:t>skaitu</a:t>
            </a:r>
            <a:r>
              <a:rPr lang="en-US" sz="2600" dirty="0"/>
              <a:t> un </a:t>
            </a:r>
            <a:r>
              <a:rPr lang="en-US" sz="2600" dirty="0" err="1"/>
              <a:t>darbavietu</a:t>
            </a:r>
            <a:r>
              <a:rPr lang="en-US" sz="2600" dirty="0"/>
              <a:t> </a:t>
            </a:r>
            <a:r>
              <a:rPr lang="en-US" sz="2600" dirty="0" err="1"/>
              <a:t>izvietojumu</a:t>
            </a:r>
            <a:r>
              <a:rPr lang="en-US" sz="2600" dirty="0"/>
              <a:t>!</a:t>
            </a:r>
            <a:endParaRPr lang="en-GB" sz="2600" dirty="0"/>
          </a:p>
          <a:p>
            <a:pPr marL="342900" marR="261620" lvl="0" indent="-34290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Clr>
                <a:srgbClr val="231F20"/>
              </a:buClr>
              <a:buSzPts val="900"/>
              <a:buFont typeface="Times New Roman" panose="02020603050405020304" pitchFamily="18" charset="0"/>
              <a:buChar char="●"/>
              <a:tabLst>
                <a:tab pos="180340" algn="l"/>
              </a:tabLst>
            </a:pPr>
            <a:r>
              <a:rPr lang="lv-LV" sz="2600" dirty="0"/>
              <a:t>No dotā apraksta:</a:t>
            </a:r>
          </a:p>
          <a:p>
            <a:pPr marL="800100" marR="261620" lvl="1" indent="-342900">
              <a:lnSpc>
                <a:spcPct val="115000"/>
              </a:lnSpc>
              <a:spcBef>
                <a:spcPts val="220"/>
              </a:spcBef>
              <a:buClr>
                <a:srgbClr val="231F20"/>
              </a:buClr>
              <a:buSzPts val="900"/>
              <a:buFont typeface="Times New Roman" panose="02020603050405020304" pitchFamily="18" charset="0"/>
              <a:buChar char="●"/>
              <a:tabLst>
                <a:tab pos="180340" algn="l"/>
              </a:tabLst>
            </a:pPr>
            <a:r>
              <a:rPr lang="lv-LV" sz="2200" dirty="0"/>
              <a:t>identificējiet tīkla lietotājus;</a:t>
            </a:r>
          </a:p>
          <a:p>
            <a:pPr marL="800100" marR="261620" lvl="1" indent="-342900">
              <a:lnSpc>
                <a:spcPct val="115000"/>
              </a:lnSpc>
              <a:spcBef>
                <a:spcPts val="220"/>
              </a:spcBef>
              <a:buClr>
                <a:srgbClr val="231F20"/>
              </a:buClr>
              <a:buSzPts val="900"/>
              <a:buFont typeface="Times New Roman" panose="02020603050405020304" pitchFamily="18" charset="0"/>
              <a:buChar char="●"/>
              <a:tabLst>
                <a:tab pos="180340" algn="l"/>
              </a:tabLst>
            </a:pPr>
            <a:r>
              <a:rPr lang="lv-LV" sz="2200" dirty="0"/>
              <a:t>Identificējiet lietotāju vajadzības, kas saistītas ar tīklu;</a:t>
            </a:r>
          </a:p>
          <a:p>
            <a:pPr marL="800100" marR="261620" lvl="1" indent="-342900">
              <a:lnSpc>
                <a:spcPct val="115000"/>
              </a:lnSpc>
              <a:spcBef>
                <a:spcPts val="220"/>
              </a:spcBef>
              <a:buClr>
                <a:srgbClr val="231F20"/>
              </a:buClr>
              <a:buSzPts val="900"/>
              <a:buFont typeface="Times New Roman" panose="02020603050405020304" pitchFamily="18" charset="0"/>
              <a:buChar char="●"/>
              <a:tabLst>
                <a:tab pos="180340" algn="l"/>
              </a:tabLst>
            </a:pPr>
            <a:r>
              <a:rPr lang="lv-LV" sz="2200" dirty="0"/>
              <a:t>Izveidojiet iekārtu, kuras nepieciešams pieslēgt tīklam, sarakstu.</a:t>
            </a:r>
          </a:p>
          <a:p>
            <a:pPr marL="342900" marR="261620" indent="-342900">
              <a:lnSpc>
                <a:spcPct val="115000"/>
              </a:lnSpc>
              <a:spcBef>
                <a:spcPts val="220"/>
              </a:spcBef>
              <a:buClr>
                <a:srgbClr val="231F20"/>
              </a:buClr>
              <a:buSzPts val="900"/>
              <a:buFont typeface="Times New Roman" panose="02020603050405020304" pitchFamily="18" charset="0"/>
              <a:buChar char="●"/>
              <a:tabLst>
                <a:tab pos="180340" algn="l"/>
              </a:tabLst>
            </a:pPr>
            <a:r>
              <a:rPr lang="lv-LV" sz="2600" dirty="0"/>
              <a:t>Izveidojiet shēmu, kurā redzama tīkla arhitektūra.</a:t>
            </a:r>
          </a:p>
          <a:p>
            <a:pPr marL="342900" marR="261620" indent="-342900">
              <a:lnSpc>
                <a:spcPct val="115000"/>
              </a:lnSpc>
              <a:spcBef>
                <a:spcPts val="220"/>
              </a:spcBef>
              <a:buClr>
                <a:srgbClr val="231F20"/>
              </a:buClr>
              <a:buSzPts val="900"/>
              <a:buFont typeface="Times New Roman" panose="02020603050405020304" pitchFamily="18" charset="0"/>
              <a:buChar char="●"/>
              <a:tabLst>
                <a:tab pos="180340" algn="l"/>
              </a:tabLst>
            </a:pPr>
            <a:r>
              <a:rPr lang="lv-LV" sz="2600" dirty="0"/>
              <a:t>Nosakiet minimālo tīkla ātrumu, lai vienlaicīgi veiksmīgi varētu darboties visi lietotāji.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0132"/>
            <a:ext cx="11070771" cy="1111326"/>
          </a:xfrm>
        </p:spPr>
        <p:txBody>
          <a:bodyPr>
            <a:normAutofit/>
          </a:bodyPr>
          <a:lstStyle/>
          <a:p>
            <a:r>
              <a:rPr lang="lv-LV" sz="4800" b="1" dirty="0"/>
              <a:t>Datortīkla plānošana – labā pieeja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341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576"/>
            <a:ext cx="10515600" cy="5012192"/>
          </a:xfrm>
        </p:spPr>
        <p:txBody>
          <a:bodyPr>
            <a:normAutofit/>
          </a:bodyPr>
          <a:lstStyle/>
          <a:p>
            <a:r>
              <a:rPr lang="lv-LV" sz="2800" dirty="0"/>
              <a:t>Termini</a:t>
            </a:r>
          </a:p>
          <a:p>
            <a:r>
              <a:rPr lang="lv-LV" sz="2800" dirty="0"/>
              <a:t>Tīkla protokols</a:t>
            </a:r>
          </a:p>
          <a:p>
            <a:r>
              <a:rPr lang="lv-LV" sz="2800" dirty="0"/>
              <a:t>Tīkla servisi, to veidi</a:t>
            </a:r>
          </a:p>
          <a:p>
            <a:r>
              <a:rPr lang="lv-LV" sz="2800" dirty="0"/>
              <a:t>Datortīklu ģeogrāfiskais iedalījums</a:t>
            </a:r>
          </a:p>
          <a:p>
            <a:r>
              <a:rPr lang="lv-LV" sz="2800" dirty="0"/>
              <a:t>Datortīklu topoloģija</a:t>
            </a:r>
          </a:p>
          <a:p>
            <a:r>
              <a:rPr lang="lv-LV" sz="2800" dirty="0"/>
              <a:t>Datortīklu arhitektūra</a:t>
            </a:r>
          </a:p>
          <a:p>
            <a:r>
              <a:rPr lang="lv-LV" sz="2800" dirty="0"/>
              <a:t>ISP, tā izvēle</a:t>
            </a:r>
          </a:p>
          <a:p>
            <a:r>
              <a:rPr lang="lv-LV" sz="2800" dirty="0"/>
              <a:t>Maršrutētāji un tīkla plānošana</a:t>
            </a:r>
          </a:p>
          <a:p>
            <a:endParaRPr lang="en-GB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851"/>
            <a:ext cx="10515600" cy="1325563"/>
          </a:xfrm>
        </p:spPr>
        <p:txBody>
          <a:bodyPr/>
          <a:lstStyle/>
          <a:p>
            <a:r>
              <a:rPr lang="lv-LV" sz="4800" b="1" dirty="0"/>
              <a:t>Saturs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786C8-CB98-264A-4617-7725504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783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400DA-8442-6FBC-1750-4076ED989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20</a:t>
            </a:fld>
            <a:endParaRPr lang="en-GB"/>
          </a:p>
        </p:txBody>
      </p:sp>
      <p:pic>
        <p:nvPicPr>
          <p:cNvPr id="5" name="image4.jpeg">
            <a:extLst>
              <a:ext uri="{FF2B5EF4-FFF2-40B4-BE49-F238E27FC236}">
                <a16:creationId xmlns:a16="http://schemas.microsoft.com/office/drawing/2014/main" id="{53D97612-FB1C-8C12-207C-C637CA6D55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6213" y="592978"/>
            <a:ext cx="6871972" cy="499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7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9A595-078D-4DCC-8A02-4B8EA8431F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sz="8000" dirty="0"/>
              <a:t>Jautājumi?</a:t>
            </a:r>
          </a:p>
        </p:txBody>
      </p:sp>
    </p:spTree>
    <p:extLst>
      <p:ext uri="{BB962C8B-B14F-4D97-AF65-F5344CB8AC3E}">
        <p14:creationId xmlns:p14="http://schemas.microsoft.com/office/powerpoint/2010/main" val="266163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B0F2-7B57-4D01-9D1C-2F09B623B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v-LV" sz="9600" dirty="0"/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97847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6"/>
            <a:ext cx="10515600" cy="5313821"/>
          </a:xfrm>
        </p:spPr>
        <p:txBody>
          <a:bodyPr>
            <a:normAutofit fontScale="92500" lnSpcReduction="20000"/>
          </a:bodyPr>
          <a:lstStyle/>
          <a:p>
            <a:r>
              <a:rPr lang="lv-LV" sz="2800" dirty="0"/>
              <a:t>Datortīkls – vismaz 2 savstarpēji savienotas iekārtas, kas ar digitālo protokolu palīdzību dalās ar saviem resursiem.</a:t>
            </a:r>
          </a:p>
          <a:p>
            <a:r>
              <a:rPr lang="lv-LV" sz="2800" dirty="0"/>
              <a:t>Datortīkla arhitektūra – loģisks un strukturēts tīkla izvietojums, kas sastāv no iekārtām, programmnodrošinājuma, komunikācijas protokoliem, datu pārraides infrastruktūras un savienojumiem starp komponentēm.</a:t>
            </a:r>
          </a:p>
          <a:p>
            <a:r>
              <a:rPr lang="lv-LV" sz="2800" dirty="0"/>
              <a:t>Datortīkla topoloģija – tīkla konfigurācija (izkārtojums) fiziskajā pasaulē.</a:t>
            </a:r>
          </a:p>
          <a:p>
            <a:r>
              <a:rPr lang="lv-LV" sz="2800" dirty="0"/>
              <a:t>Modems – komunicē ar interneta pakalpojuma sniedzēju un nodrošina piekļuvi internetam.</a:t>
            </a:r>
          </a:p>
          <a:p>
            <a:r>
              <a:rPr lang="lv-LV" sz="2800" dirty="0"/>
              <a:t>Maršrutētājs (rūteris) – sadala signālu telpā uz vairākām iekārtām vienā tīklā (izmanto vienu IP adresi).</a:t>
            </a:r>
          </a:p>
          <a:p>
            <a:r>
              <a:rPr lang="lv-LV" sz="2800" dirty="0"/>
              <a:t>Switch – sadala vienu tīklu (piemēram, internetu) uz vairākiem apakštīkliem (katram sava IP adrese).</a:t>
            </a: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980"/>
            <a:ext cx="10515600" cy="813453"/>
          </a:xfrm>
        </p:spPr>
        <p:txBody>
          <a:bodyPr/>
          <a:lstStyle/>
          <a:p>
            <a:r>
              <a:rPr lang="lv-LV" sz="4800" b="1" dirty="0"/>
              <a:t>Termini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54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6"/>
            <a:ext cx="10515600" cy="5290457"/>
          </a:xfrm>
        </p:spPr>
        <p:txBody>
          <a:bodyPr>
            <a:normAutofit/>
          </a:bodyPr>
          <a:lstStyle/>
          <a:p>
            <a:r>
              <a:rPr lang="lv-LV" sz="2400" dirty="0"/>
              <a:t>Tīkla protokols ir datu apstrādes un formatēšanas likumu kopums.</a:t>
            </a:r>
          </a:p>
          <a:p>
            <a:r>
              <a:rPr lang="lv-LV" sz="2400" dirty="0"/>
              <a:t>Tā ir kopīga datorvaloda, kas ļauj datoriem sazināties savā starpā, neskatoties uz atšķirīgu programmatūru vai «dzelžiem».</a:t>
            </a:r>
          </a:p>
          <a:p>
            <a:endParaRPr lang="lv-LV" sz="2400" dirty="0"/>
          </a:p>
          <a:p>
            <a:r>
              <a:rPr lang="lv-LV" sz="2400" dirty="0"/>
              <a:t>Interneta protokols (IP):</a:t>
            </a:r>
          </a:p>
          <a:p>
            <a:pPr lvl="1"/>
            <a:r>
              <a:rPr lang="lv-LV" sz="2000" dirty="0"/>
              <a:t>TCP – kontrolēta datu pārraide, kas nodrošina, ka nenotiek datu zudumi.</a:t>
            </a:r>
          </a:p>
          <a:p>
            <a:pPr lvl="1"/>
            <a:r>
              <a:rPr lang="lv-LV" sz="2000" dirty="0"/>
              <a:t>UDP – nekontrolēta datu pārraide, kas pieļauj datu zudumus.</a:t>
            </a:r>
            <a:endParaRPr lang="en-GB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527"/>
            <a:ext cx="10515600" cy="954466"/>
          </a:xfrm>
        </p:spPr>
        <p:txBody>
          <a:bodyPr/>
          <a:lstStyle/>
          <a:p>
            <a:r>
              <a:rPr lang="lv-LV" sz="4800" b="1" dirty="0"/>
              <a:t>Tīkla protokols</a:t>
            </a:r>
            <a:endParaRPr lang="en-GB" sz="4800" b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3BF0F75-E83A-863F-C4F1-6E0912761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8403CC-1DCB-4729-B12F-FAB5C268815E}"/>
              </a:ext>
            </a:extLst>
          </p:cNvPr>
          <p:cNvGrpSpPr/>
          <p:nvPr/>
        </p:nvGrpSpPr>
        <p:grpSpPr>
          <a:xfrm>
            <a:off x="1061357" y="4406061"/>
            <a:ext cx="10069286" cy="1567544"/>
            <a:chOff x="1061357" y="4517571"/>
            <a:chExt cx="10069286" cy="15675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DB733E-4849-D34A-093E-A1973A60559D}"/>
                </a:ext>
              </a:extLst>
            </p:cNvPr>
            <p:cNvSpPr/>
            <p:nvPr/>
          </p:nvSpPr>
          <p:spPr>
            <a:xfrm>
              <a:off x="1061357" y="4517571"/>
              <a:ext cx="10069286" cy="52251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/>
                <a:t>Interneta protokols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42FF34-B2C1-4B15-764A-974F47BBE39D}"/>
                </a:ext>
              </a:extLst>
            </p:cNvPr>
            <p:cNvSpPr/>
            <p:nvPr/>
          </p:nvSpPr>
          <p:spPr>
            <a:xfrm>
              <a:off x="1061357" y="5040086"/>
              <a:ext cx="5034643" cy="5225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TCP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B0EFEED-FF66-2465-F52A-664C8B645B25}"/>
                </a:ext>
              </a:extLst>
            </p:cNvPr>
            <p:cNvSpPr/>
            <p:nvPr/>
          </p:nvSpPr>
          <p:spPr>
            <a:xfrm>
              <a:off x="6096000" y="5040085"/>
              <a:ext cx="5034643" cy="5225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UDP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65CC04E-81B3-9460-18F1-5D7653B40FFE}"/>
                </a:ext>
              </a:extLst>
            </p:cNvPr>
            <p:cNvSpPr/>
            <p:nvPr/>
          </p:nvSpPr>
          <p:spPr>
            <a:xfrm>
              <a:off x="1061357" y="5562600"/>
              <a:ext cx="1709054" cy="5225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FTP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0686A9-E01D-A9A4-4C6A-E3B5A4C7FCCC}"/>
                </a:ext>
              </a:extLst>
            </p:cNvPr>
            <p:cNvSpPr/>
            <p:nvPr/>
          </p:nvSpPr>
          <p:spPr>
            <a:xfrm>
              <a:off x="2770411" y="5562599"/>
              <a:ext cx="1719946" cy="5225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Telnet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ABF815-579C-5631-0414-6710121F01A5}"/>
                </a:ext>
              </a:extLst>
            </p:cNvPr>
            <p:cNvSpPr/>
            <p:nvPr/>
          </p:nvSpPr>
          <p:spPr>
            <a:xfrm>
              <a:off x="4490357" y="5562600"/>
              <a:ext cx="1605643" cy="52251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SMTP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4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399314"/>
          </a:xfrm>
        </p:spPr>
        <p:txBody>
          <a:bodyPr>
            <a:normAutofit/>
          </a:bodyPr>
          <a:lstStyle/>
          <a:p>
            <a:r>
              <a:rPr lang="lv-LV" sz="2400" dirty="0"/>
              <a:t>IP adrese ir tīklā pieslēgtas ierīces identifikators.</a:t>
            </a:r>
          </a:p>
          <a:p>
            <a:r>
              <a:rPr lang="lv-LV" sz="2400" dirty="0"/>
              <a:t>IP adreses iedala ārējā un iekšējās adresēs:</a:t>
            </a:r>
          </a:p>
          <a:p>
            <a:pPr lvl="1"/>
            <a:r>
              <a:rPr lang="lv-LV" sz="2000" dirty="0"/>
              <a:t>ārējās adreses nepieciešamas, lai pieslēgtos internetam.</a:t>
            </a:r>
          </a:p>
          <a:p>
            <a:pPr lvl="1"/>
            <a:r>
              <a:rPr lang="lv-LV" sz="2000" dirty="0"/>
              <a:t>iekšējās adreses nodrošina veiksmīgu iekšējā (lokālā) tīkla darbību.</a:t>
            </a:r>
            <a:br>
              <a:rPr lang="lv-LV" sz="2000" dirty="0"/>
            </a:br>
            <a:br>
              <a:rPr lang="lv-LV" sz="2000" dirty="0"/>
            </a:br>
            <a:endParaRPr lang="lv-LV" sz="2000" dirty="0"/>
          </a:p>
          <a:p>
            <a:r>
              <a:rPr lang="lv-LV" sz="2400" dirty="0"/>
              <a:t>Ārējo IP adresi var noteikt internetā: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https://whatismyipaddress.com/</a:t>
            </a:r>
            <a:endParaRPr lang="lv-LV" sz="2400" dirty="0"/>
          </a:p>
          <a:p>
            <a:r>
              <a:rPr lang="lv-LV" sz="2400" dirty="0"/>
              <a:t>Iekšējā tīkla IP adresi var noteikt caur komandrindu:</a:t>
            </a:r>
          </a:p>
          <a:p>
            <a:pPr lvl="1"/>
            <a:r>
              <a:rPr lang="lv-LV" sz="2000" dirty="0"/>
              <a:t>Windows Command Prompt </a:t>
            </a:r>
            <a:r>
              <a:rPr lang="lv-LV" sz="2000" dirty="0">
                <a:sym typeface="Wingdings" panose="05000000000000000000" pitchFamily="2" charset="2"/>
              </a:rPr>
              <a:t> ipconfig</a:t>
            </a:r>
          </a:p>
          <a:p>
            <a:pPr lvl="1"/>
            <a:r>
              <a:rPr lang="lv-LV" sz="2000" dirty="0">
                <a:sym typeface="Wingdings" panose="05000000000000000000" pitchFamily="2" charset="2"/>
              </a:rPr>
              <a:t>Meklējam rindiņu «IPv4 Address» un tā būs datora iekšējā tīkla adrese</a:t>
            </a:r>
          </a:p>
          <a:p>
            <a:pPr lvl="1"/>
            <a:endParaRPr lang="lv-LV" sz="2000" dirty="0">
              <a:sym typeface="Wingdings" panose="05000000000000000000" pitchFamily="2" charset="2"/>
            </a:endParaRPr>
          </a:p>
          <a:p>
            <a:r>
              <a:rPr lang="lv-LV" sz="2400" b="1" dirty="0">
                <a:sym typeface="Wingdings" panose="05000000000000000000" pitchFamily="2" charset="2"/>
              </a:rPr>
              <a:t>MINI UZDEVUMS: </a:t>
            </a:r>
            <a:r>
              <a:rPr lang="lv-LV" sz="2400" dirty="0">
                <a:sym typeface="Wingdings" panose="05000000000000000000" pitchFamily="2" charset="2"/>
              </a:rPr>
              <a:t>Noteikt savu ārējo IP adresi un lokāciju.</a:t>
            </a:r>
            <a:endParaRPr lang="lv-LV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917"/>
            <a:ext cx="10515600" cy="845611"/>
          </a:xfrm>
        </p:spPr>
        <p:txBody>
          <a:bodyPr/>
          <a:lstStyle/>
          <a:p>
            <a:r>
              <a:rPr lang="lv-LV" sz="4800" b="1" dirty="0"/>
              <a:t>Tīkla protokols</a:t>
            </a:r>
            <a:endParaRPr lang="en-GB" sz="4800" b="1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587CA15-0DE4-6898-0948-CC27F8B78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5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35DBB1-6413-F092-3542-0A2BB505FC17}"/>
              </a:ext>
            </a:extLst>
          </p:cNvPr>
          <p:cNvGrpSpPr/>
          <p:nvPr/>
        </p:nvGrpSpPr>
        <p:grpSpPr>
          <a:xfrm>
            <a:off x="7563185" y="2697005"/>
            <a:ext cx="4326257" cy="1480991"/>
            <a:chOff x="7021286" y="3189514"/>
            <a:chExt cx="4326257" cy="16053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2B3CE26-85A8-F69A-CDFD-88B65C4DE279}"/>
                </a:ext>
              </a:extLst>
            </p:cNvPr>
            <p:cNvSpPr/>
            <p:nvPr/>
          </p:nvSpPr>
          <p:spPr>
            <a:xfrm>
              <a:off x="7021286" y="3189514"/>
              <a:ext cx="4320000" cy="478971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/>
                <a:t>IP adreses uzbūve</a:t>
              </a:r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B8BF11-974B-CAF5-7E1D-ED490BC6B4A7}"/>
                </a:ext>
              </a:extLst>
            </p:cNvPr>
            <p:cNvSpPr/>
            <p:nvPr/>
          </p:nvSpPr>
          <p:spPr>
            <a:xfrm>
              <a:off x="7021286" y="3668485"/>
              <a:ext cx="1080000" cy="4789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192.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5A8A2B-179C-2A0C-BE8B-91C9FB49E2E8}"/>
                </a:ext>
              </a:extLst>
            </p:cNvPr>
            <p:cNvSpPr/>
            <p:nvPr/>
          </p:nvSpPr>
          <p:spPr>
            <a:xfrm>
              <a:off x="8101286" y="3668485"/>
              <a:ext cx="1080000" cy="4789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168.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2C22C6-3DDD-5483-4F7A-F3105A9AB0D5}"/>
                </a:ext>
              </a:extLst>
            </p:cNvPr>
            <p:cNvSpPr/>
            <p:nvPr/>
          </p:nvSpPr>
          <p:spPr>
            <a:xfrm>
              <a:off x="9181286" y="3668485"/>
              <a:ext cx="1080000" cy="4789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1.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56035F-857F-494B-8F1B-786B9BDCC3C7}"/>
                </a:ext>
              </a:extLst>
            </p:cNvPr>
            <p:cNvSpPr/>
            <p:nvPr/>
          </p:nvSpPr>
          <p:spPr>
            <a:xfrm>
              <a:off x="10267543" y="3668485"/>
              <a:ext cx="1080000" cy="4789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34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9948A1-B294-704E-AB8C-AE60A66FCA8F}"/>
                </a:ext>
              </a:extLst>
            </p:cNvPr>
            <p:cNvSpPr/>
            <p:nvPr/>
          </p:nvSpPr>
          <p:spPr>
            <a:xfrm>
              <a:off x="7021286" y="4147455"/>
              <a:ext cx="2160000" cy="6474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Tīkla identifikators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07ED74-7066-7216-516B-E57E354C6265}"/>
                </a:ext>
              </a:extLst>
            </p:cNvPr>
            <p:cNvSpPr/>
            <p:nvPr/>
          </p:nvSpPr>
          <p:spPr>
            <a:xfrm>
              <a:off x="9181286" y="4147454"/>
              <a:ext cx="2160000" cy="647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>
                  <a:solidFill>
                    <a:sysClr val="windowText" lastClr="000000"/>
                  </a:solidFill>
                </a:rPr>
                <a:t>Datora identifikators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83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239"/>
            <a:ext cx="10515600" cy="5173104"/>
          </a:xfrm>
        </p:spPr>
        <p:txBody>
          <a:bodyPr>
            <a:normAutofit lnSpcReduction="10000"/>
          </a:bodyPr>
          <a:lstStyle/>
          <a:p>
            <a:r>
              <a:rPr lang="lv-LV" sz="2800" b="1" dirty="0"/>
              <a:t>Tīkla servisi </a:t>
            </a:r>
            <a:r>
              <a:rPr lang="lv-LV" sz="2800" dirty="0"/>
              <a:t>nodrošina pareizu datu pārraidi starp dažādām ierīcēm, izmantojot vispārnoteiktus standartus.</a:t>
            </a:r>
          </a:p>
          <a:p>
            <a:endParaRPr lang="lv-LV" sz="2800" dirty="0"/>
          </a:p>
          <a:p>
            <a:r>
              <a:rPr lang="lv-LV" sz="2800" b="1" dirty="0"/>
              <a:t>Aplikāciju serviss </a:t>
            </a:r>
            <a:r>
              <a:rPr lang="lv-LV" sz="2800" dirty="0"/>
              <a:t>– vidus līmenis (middleware), kas nodrošina biznesa loģiku starp lietotājiem un datubāzi.</a:t>
            </a:r>
          </a:p>
          <a:p>
            <a:r>
              <a:rPr lang="lv-LV" sz="2800" b="1" dirty="0"/>
              <a:t>Audio/video serviss </a:t>
            </a:r>
            <a:r>
              <a:rPr lang="lv-LV" sz="2800" dirty="0"/>
              <a:t>– nodrošina audio/video failu pārraidi gan reāllaikā, gan pēc pieprasījuma (Video on Demand).</a:t>
            </a:r>
          </a:p>
          <a:p>
            <a:r>
              <a:rPr lang="lv-LV" sz="2800" b="1" dirty="0"/>
              <a:t>Čata serviss (IRC) </a:t>
            </a:r>
            <a:r>
              <a:rPr lang="lv-LV" sz="2800" dirty="0"/>
              <a:t>– nodrošina teksta datu apmaiņu starp lietotājiem.</a:t>
            </a:r>
          </a:p>
          <a:p>
            <a:r>
              <a:rPr lang="lv-LV" sz="2800" b="1" dirty="0"/>
              <a:t>Faksa serviss </a:t>
            </a:r>
            <a:r>
              <a:rPr lang="lv-LV" sz="2800" dirty="0"/>
              <a:t>– nodrošina faksu sūtīšanu un saņemšanu.</a:t>
            </a:r>
          </a:p>
          <a:p>
            <a:r>
              <a:rPr lang="lv-LV" sz="2800" b="1" dirty="0"/>
              <a:t>E-pasta serviss </a:t>
            </a:r>
            <a:r>
              <a:rPr lang="lv-LV" sz="2800" dirty="0"/>
              <a:t>– nodrošina e-pastu sūtīšanu un saņemšanu.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828"/>
            <a:ext cx="10515600" cy="752388"/>
          </a:xfrm>
        </p:spPr>
        <p:txBody>
          <a:bodyPr/>
          <a:lstStyle/>
          <a:p>
            <a:r>
              <a:rPr lang="lv-LV" sz="4800" b="1" dirty="0"/>
              <a:t>Tīkla servisi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117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6CFF-F482-498D-A004-06576B5A1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3886"/>
            <a:ext cx="10515600" cy="5290457"/>
          </a:xfrm>
        </p:spPr>
        <p:txBody>
          <a:bodyPr>
            <a:normAutofit/>
          </a:bodyPr>
          <a:lstStyle/>
          <a:p>
            <a:r>
              <a:rPr lang="lv-LV" sz="2800" b="1" dirty="0"/>
              <a:t>FTP serviss </a:t>
            </a:r>
            <a:r>
              <a:rPr lang="lv-LV" sz="2800" dirty="0"/>
              <a:t>– nodrošina failu sūtīšanu un saņemšanu.</a:t>
            </a:r>
          </a:p>
          <a:p>
            <a:r>
              <a:rPr lang="lv-LV" sz="2800" b="1" dirty="0"/>
              <a:t>Proksi (proxy) serviss </a:t>
            </a:r>
            <a:r>
              <a:rPr lang="lv-LV" sz="2800" dirty="0"/>
              <a:t>– nodrošina interneta savienojuma koplietošanu, uzlabo ātrdarbību un drošību, veicot datu pieprasījumu filtrēšanu.</a:t>
            </a:r>
          </a:p>
          <a:p>
            <a:r>
              <a:rPr lang="lv-LV" sz="2800" b="1" dirty="0"/>
              <a:t>Telnet/SSH serviss </a:t>
            </a:r>
            <a:r>
              <a:rPr lang="lv-LV" sz="2800" dirty="0"/>
              <a:t>– nodrošina pieeju komandrindai un servera administrēšanai.</a:t>
            </a:r>
          </a:p>
          <a:p>
            <a:r>
              <a:rPr lang="lv-LV" sz="2800" b="1" dirty="0"/>
              <a:t>Datubāzes serviss </a:t>
            </a:r>
            <a:r>
              <a:rPr lang="lv-LV" sz="2800" dirty="0"/>
              <a:t>– nodrošina pieeju datubāzes vadības sistēmai un CRUD (Create, Read, Update, Delete) darbības datubāzē.</a:t>
            </a:r>
          </a:p>
          <a:p>
            <a:r>
              <a:rPr lang="lv-LV" sz="2800" b="1" dirty="0"/>
              <a:t>Drukas serviss </a:t>
            </a:r>
            <a:r>
              <a:rPr lang="lv-LV" sz="2800" dirty="0"/>
              <a:t>– nodrošina drukas pakalpojumus tīklā.</a:t>
            </a: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69"/>
            <a:ext cx="10515600" cy="842956"/>
          </a:xfrm>
        </p:spPr>
        <p:txBody>
          <a:bodyPr/>
          <a:lstStyle/>
          <a:p>
            <a:r>
              <a:rPr lang="lv-LV" sz="4800" b="1" dirty="0"/>
              <a:t>Tīkla servisi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2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6977"/>
            <a:ext cx="10515600" cy="907155"/>
          </a:xfrm>
        </p:spPr>
        <p:txBody>
          <a:bodyPr/>
          <a:lstStyle/>
          <a:p>
            <a:r>
              <a:rPr lang="lv-LV" sz="4800" b="1" dirty="0"/>
              <a:t>Datortīklu ģeogrāfikais iedalījums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8</a:t>
            </a:fld>
            <a:endParaRPr lang="en-GB"/>
          </a:p>
        </p:txBody>
      </p:sp>
      <p:pic>
        <p:nvPicPr>
          <p:cNvPr id="3076" name="Picture 4" descr="Local area network - Wikipedia">
            <a:extLst>
              <a:ext uri="{FF2B5EF4-FFF2-40B4-BE49-F238E27FC236}">
                <a16:creationId xmlns:a16="http://schemas.microsoft.com/office/drawing/2014/main" id="{8EBC3F91-F594-C7E6-95F5-945CE576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3" y="1136599"/>
            <a:ext cx="5512420" cy="551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32AA9-19C2-F56E-EAAA-8915B6C76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458"/>
            <a:ext cx="10112829" cy="5189084"/>
          </a:xfrm>
        </p:spPr>
        <p:txBody>
          <a:bodyPr>
            <a:normAutofit lnSpcReduction="10000"/>
          </a:bodyPr>
          <a:lstStyle/>
          <a:p>
            <a:r>
              <a:rPr lang="lv-LV" sz="2400" b="1" dirty="0"/>
              <a:t>Kurus no zemāk minētajiem tīkliem Jūs</a:t>
            </a:r>
            <a:br>
              <a:rPr lang="lv-LV" sz="2400" b="1" dirty="0"/>
            </a:br>
            <a:r>
              <a:rPr lang="lv-LV" sz="2400" b="1" dirty="0"/>
              <a:t>izmantojat ikdienā?</a:t>
            </a:r>
            <a:br>
              <a:rPr lang="lv-LV" sz="2400" b="1" dirty="0"/>
            </a:br>
            <a:endParaRPr lang="lv-LV" sz="2400" dirty="0"/>
          </a:p>
          <a:p>
            <a:r>
              <a:rPr lang="lv-LV" sz="2400" dirty="0" err="1"/>
              <a:t>Nano</a:t>
            </a:r>
            <a:r>
              <a:rPr lang="lv-LV" sz="2400" dirty="0"/>
              <a:t> – NFC, RFID</a:t>
            </a:r>
          </a:p>
          <a:p>
            <a:r>
              <a:rPr lang="lv-LV" sz="2400" dirty="0"/>
              <a:t>BAN – Body Area Network</a:t>
            </a:r>
          </a:p>
          <a:p>
            <a:r>
              <a:rPr lang="lv-LV" sz="2400" dirty="0"/>
              <a:t>PAN – Personal Area Network</a:t>
            </a:r>
          </a:p>
          <a:p>
            <a:r>
              <a:rPr lang="lv-LV" sz="2400" dirty="0"/>
              <a:t>LAN – Local Area Network</a:t>
            </a:r>
          </a:p>
          <a:p>
            <a:r>
              <a:rPr lang="lv-LV" sz="2400" dirty="0"/>
              <a:t>CAN – Campus Area Network</a:t>
            </a:r>
          </a:p>
          <a:p>
            <a:r>
              <a:rPr lang="lv-LV" sz="2400" dirty="0"/>
              <a:t>MAN – Metropolitan Area Network</a:t>
            </a:r>
          </a:p>
          <a:p>
            <a:r>
              <a:rPr lang="lv-LV" sz="2400" dirty="0"/>
              <a:t>RAN – Regional Area Network</a:t>
            </a:r>
          </a:p>
          <a:p>
            <a:r>
              <a:rPr lang="lv-LV" sz="2400" dirty="0"/>
              <a:t>WAN – Wide Area Network</a:t>
            </a:r>
          </a:p>
          <a:p>
            <a:endParaRPr lang="lv-LV" sz="2400" dirty="0"/>
          </a:p>
          <a:p>
            <a:r>
              <a:rPr lang="lv-LV" sz="2400" b="1" dirty="0"/>
              <a:t>Vai ir vēl lielāki tīkli?</a:t>
            </a:r>
          </a:p>
        </p:txBody>
      </p:sp>
    </p:spTree>
    <p:extLst>
      <p:ext uri="{BB962C8B-B14F-4D97-AF65-F5344CB8AC3E}">
        <p14:creationId xmlns:p14="http://schemas.microsoft.com/office/powerpoint/2010/main" val="14722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C32AA9-19C2-F56E-EAAA-8915B6C76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458"/>
            <a:ext cx="5020331" cy="5189084"/>
          </a:xfrm>
        </p:spPr>
        <p:txBody>
          <a:bodyPr>
            <a:normAutofit/>
          </a:bodyPr>
          <a:lstStyle/>
          <a:p>
            <a:r>
              <a:rPr lang="lv-LV" sz="2800" b="1" dirty="0"/>
              <a:t>Aplis</a:t>
            </a:r>
            <a:r>
              <a:rPr lang="lv-LV" sz="2800" dirty="0"/>
              <a:t> jeb gredzens – ziņojumi pārvietojas vienā virzienā.</a:t>
            </a:r>
          </a:p>
          <a:p>
            <a:r>
              <a:rPr lang="lv-LV" sz="2800" b="1" dirty="0"/>
              <a:t>Zvaigzne</a:t>
            </a:r>
            <a:r>
              <a:rPr lang="lv-LV" sz="2800" dirty="0"/>
              <a:t> – dati tiek pārraidīti caur vienu centrālo mezglu.</a:t>
            </a:r>
          </a:p>
          <a:p>
            <a:r>
              <a:rPr lang="lv-LV" sz="2800" b="1" dirty="0"/>
              <a:t>Bus (maģistrāle) </a:t>
            </a:r>
            <a:r>
              <a:rPr lang="lv-LV" sz="2800" dirty="0"/>
              <a:t>– dati tiek pārraidīti pa vienu centrālo datu līniju abos virzienos.</a:t>
            </a:r>
            <a:endParaRPr lang="en-GB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0ADE6E-9B8E-F0FF-D8F8-D66565D9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372"/>
            <a:ext cx="10515600" cy="819295"/>
          </a:xfrm>
        </p:spPr>
        <p:txBody>
          <a:bodyPr/>
          <a:lstStyle/>
          <a:p>
            <a:r>
              <a:rPr lang="lv-LV" sz="4800" b="1" dirty="0"/>
              <a:t>Datortīklu topoloģija</a:t>
            </a:r>
            <a:endParaRPr lang="en-GB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28156-EC3A-2E9B-5A87-8A552054D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78D196-EDFE-4919-A22B-63D78FAAB776}" type="slidenum">
              <a:rPr lang="en-GB" smtClean="0"/>
              <a:t>9</a:t>
            </a:fld>
            <a:endParaRPr lang="en-GB"/>
          </a:p>
        </p:txBody>
      </p:sp>
      <p:pic>
        <p:nvPicPr>
          <p:cNvPr id="1030" name="Picture 6" descr="What is Bridge in Networking | How Bridge works and its functions">
            <a:extLst>
              <a:ext uri="{FF2B5EF4-FFF2-40B4-BE49-F238E27FC236}">
                <a16:creationId xmlns:a16="http://schemas.microsoft.com/office/drawing/2014/main" id="{3B288587-A61C-425B-9980-671469BE81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324" y="3846332"/>
            <a:ext cx="4112139" cy="23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ar topology | MPLS NET">
            <a:extLst>
              <a:ext uri="{FF2B5EF4-FFF2-40B4-BE49-F238E27FC236}">
                <a16:creationId xmlns:a16="http://schemas.microsoft.com/office/drawing/2014/main" id="{A04EB924-38F1-4F2E-87E0-D6D6B25161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131" y="2260463"/>
            <a:ext cx="3626807" cy="181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ken Ring and Token Bus Working Animation - Inst Tools">
            <a:extLst>
              <a:ext uri="{FF2B5EF4-FFF2-40B4-BE49-F238E27FC236}">
                <a16:creationId xmlns:a16="http://schemas.microsoft.com/office/drawing/2014/main" id="{B9676A60-9359-448E-9E57-13BA8E15F9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893" y="214533"/>
            <a:ext cx="2605647" cy="278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0F3FE1-F4FF-4093-A33F-C50117D053CA}"/>
              </a:ext>
            </a:extLst>
          </p:cNvPr>
          <p:cNvSpPr txBox="1"/>
          <p:nvPr/>
        </p:nvSpPr>
        <p:spPr>
          <a:xfrm>
            <a:off x="10777399" y="3926000"/>
            <a:ext cx="102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BUS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05BF6-8A55-4AF9-9AD5-FC6FBEB426A8}"/>
              </a:ext>
            </a:extLst>
          </p:cNvPr>
          <p:cNvSpPr txBox="1"/>
          <p:nvPr/>
        </p:nvSpPr>
        <p:spPr>
          <a:xfrm>
            <a:off x="7105988" y="2163337"/>
            <a:ext cx="142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dirty="0"/>
              <a:t>ZVAIGZNE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B560CD-D6E8-47A9-9311-1A195F7F2EE1}"/>
              </a:ext>
            </a:extLst>
          </p:cNvPr>
          <p:cNvSpPr txBox="1"/>
          <p:nvPr/>
        </p:nvSpPr>
        <p:spPr>
          <a:xfrm>
            <a:off x="9756809" y="1423290"/>
            <a:ext cx="102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APLIS</a:t>
            </a:r>
          </a:p>
        </p:txBody>
      </p:sp>
    </p:spTree>
    <p:extLst>
      <p:ext uri="{BB962C8B-B14F-4D97-AF65-F5344CB8AC3E}">
        <p14:creationId xmlns:p14="http://schemas.microsoft.com/office/powerpoint/2010/main" val="4037981347"/>
      </p:ext>
    </p:extLst>
  </p:cSld>
  <p:clrMapOvr>
    <a:masterClrMapping/>
  </p:clrMapOvr>
</p:sld>
</file>

<file path=ppt/theme/theme1.xml><?xml version="1.0" encoding="utf-8"?>
<a:theme xmlns:a="http://schemas.openxmlformats.org/drawingml/2006/main" name="RTU_DITF">
  <a:themeElements>
    <a:clrScheme name="Custom 6">
      <a:dk1>
        <a:srgbClr val="005551"/>
      </a:dk1>
      <a:lt1>
        <a:srgbClr val="FFFFFF"/>
      </a:lt1>
      <a:dk2>
        <a:srgbClr val="005551"/>
      </a:dk2>
      <a:lt2>
        <a:srgbClr val="FFFFFF"/>
      </a:lt2>
      <a:accent1>
        <a:srgbClr val="005551"/>
      </a:accent1>
      <a:accent2>
        <a:srgbClr val="BDCF3C"/>
      </a:accent2>
      <a:accent3>
        <a:srgbClr val="B72E91"/>
      </a:accent3>
      <a:accent4>
        <a:srgbClr val="27C4A6"/>
      </a:accent4>
      <a:accent5>
        <a:srgbClr val="FFC832"/>
      </a:accent5>
      <a:accent6>
        <a:srgbClr val="00B9F1"/>
      </a:accent6>
      <a:hlink>
        <a:srgbClr val="8B5BA4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U_DITF" id="{E72E4D69-D6EC-4D72-971A-71266DB7056E}" vid="{012DD711-FDDF-4650-90FE-92AE443FC3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RTU_DITF</Template>
  <TotalTime>184</TotalTime>
  <Words>846</Words>
  <Application>Microsoft Office PowerPoint</Application>
  <PresentationFormat>Widescreen</PresentationFormat>
  <Paragraphs>150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RTU_DITF</vt:lpstr>
      <vt:lpstr>PowerPoint Presentation</vt:lpstr>
      <vt:lpstr>Saturs</vt:lpstr>
      <vt:lpstr>Termini</vt:lpstr>
      <vt:lpstr>Tīkla protokols</vt:lpstr>
      <vt:lpstr>Tīkla protokols</vt:lpstr>
      <vt:lpstr>Tīkla servisi</vt:lpstr>
      <vt:lpstr>Tīkla servisi</vt:lpstr>
      <vt:lpstr>Datortīklu ģeogrāfikais iedalījums</vt:lpstr>
      <vt:lpstr>Datortīklu topoloģija</vt:lpstr>
      <vt:lpstr>Realitāte – skolas tīkls</vt:lpstr>
      <vt:lpstr>Realitāte – mājas tīkls</vt:lpstr>
      <vt:lpstr>Peer-to-Peer (P2P) arhitektūra</vt:lpstr>
      <vt:lpstr>Klients-serveris arhitektūra</vt:lpstr>
      <vt:lpstr>ISP izvēle</vt:lpstr>
      <vt:lpstr>Datortīkla plānošana Maršrutētāja izvēle un izvietojums</vt:lpstr>
      <vt:lpstr>PowerPoint Presentation</vt:lpstr>
      <vt:lpstr>PowerPoint Presentation</vt:lpstr>
      <vt:lpstr>PowerPoint Presentation</vt:lpstr>
      <vt:lpstr>Datortīkla plānošana – labā pieeja</vt:lpstr>
      <vt:lpstr>PowerPoint Presentation</vt:lpstr>
      <vt:lpstr>Jautājumi?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Datortīkli</dc:title>
  <dc:creator>Janis Amolins</dc:creator>
  <cp:lastModifiedBy>Lietotājs</cp:lastModifiedBy>
  <cp:revision>18</cp:revision>
  <dcterms:created xsi:type="dcterms:W3CDTF">2022-05-30T10:16:48Z</dcterms:created>
  <dcterms:modified xsi:type="dcterms:W3CDTF">2022-10-03T07:41:46Z</dcterms:modified>
</cp:coreProperties>
</file>